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9" r:id="rId11"/>
    <p:sldId id="265" r:id="rId12"/>
    <p:sldId id="266" r:id="rId13"/>
    <p:sldId id="267" r:id="rId14"/>
    <p:sldId id="268" r:id="rId15"/>
    <p:sldId id="270" r:id="rId16"/>
    <p:sldId id="272" r:id="rId17"/>
    <p:sldId id="273" r:id="rId18"/>
    <p:sldId id="271"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9D348-221E-6645-92D9-69A2E459C971}" type="datetimeFigureOut">
              <a:rPr lang="it-IT" smtClean="0"/>
              <a:t>11/05/22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A6EFB-76F5-4441-8A2D-869AFAD6489D}" type="slidenum">
              <a:rPr lang="it-IT" smtClean="0"/>
              <a:t>‹N›</a:t>
            </a:fld>
            <a:endParaRPr lang="it-IT"/>
          </a:p>
        </p:txBody>
      </p:sp>
    </p:spTree>
    <p:extLst>
      <p:ext uri="{BB962C8B-B14F-4D97-AF65-F5344CB8AC3E}">
        <p14:creationId xmlns:p14="http://schemas.microsoft.com/office/powerpoint/2010/main" val="2504441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73CA6EFB-76F5-4441-8A2D-869AFAD6489D}" type="slidenum">
              <a:rPr lang="it-IT" smtClean="0"/>
              <a:t>17</a:t>
            </a:fld>
            <a:endParaRPr lang="it-IT"/>
          </a:p>
        </p:txBody>
      </p:sp>
    </p:spTree>
    <p:extLst>
      <p:ext uri="{BB962C8B-B14F-4D97-AF65-F5344CB8AC3E}">
        <p14:creationId xmlns:p14="http://schemas.microsoft.com/office/powerpoint/2010/main" val="69600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1266C8-6969-3C46-AF62-46588398501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F3163C2-B395-D948-A06A-9950192EE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72D28AA-BE81-9640-8693-9F113C032C7B}"/>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5" name="Segnaposto piè di pagina 4">
            <a:extLst>
              <a:ext uri="{FF2B5EF4-FFF2-40B4-BE49-F238E27FC236}">
                <a16:creationId xmlns:a16="http://schemas.microsoft.com/office/drawing/2014/main" id="{FBEF52B3-A1E0-B942-948B-9966E7C44E2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C72EFC0-5D92-5F4A-A0F2-DDF7FA3876A9}"/>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4136821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8129B7-E83C-BD46-A9B1-23BC305E5E9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C3BA08E-C374-4D41-B0EE-F3F1ED9134B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6CE9A09-C0D3-D847-A3E3-A22FE0DA6D5E}"/>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5" name="Segnaposto piè di pagina 4">
            <a:extLst>
              <a:ext uri="{FF2B5EF4-FFF2-40B4-BE49-F238E27FC236}">
                <a16:creationId xmlns:a16="http://schemas.microsoft.com/office/drawing/2014/main" id="{B636E926-F4D7-444E-9104-735827AB53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00413AF-7A57-424B-82C1-A8551AF1232F}"/>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271101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FB648EF-38A4-A140-970D-162F51DDDF4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C35EA01-4DDF-D24B-AF97-86E23D93CCE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D8B72A5-5513-AE4D-91E8-24E88C6C1578}"/>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5" name="Segnaposto piè di pagina 4">
            <a:extLst>
              <a:ext uri="{FF2B5EF4-FFF2-40B4-BE49-F238E27FC236}">
                <a16:creationId xmlns:a16="http://schemas.microsoft.com/office/drawing/2014/main" id="{BB532DCF-A036-424D-B912-14C82833D5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8D7152-8822-A246-8CE2-4DDC0FCC4049}"/>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3350056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02E54C-C409-D94C-8E83-366DA5E5A6E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87C08E6-E3A4-7A42-BD9E-4FB8E0FCC65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27CC704-EA7A-344E-90F8-598840712146}"/>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5" name="Segnaposto piè di pagina 4">
            <a:extLst>
              <a:ext uri="{FF2B5EF4-FFF2-40B4-BE49-F238E27FC236}">
                <a16:creationId xmlns:a16="http://schemas.microsoft.com/office/drawing/2014/main" id="{CF3B9765-AE45-3344-94E2-5272AA9A479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9324C6D-1652-5B4F-9A3C-87DF6887C4DF}"/>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1809347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B2C987-115E-B449-BE98-6D369E9DAD1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3192A03-EB03-334E-AFB2-6576F020A6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A2712D4-DA1B-DA4B-802F-505B8AC1B94A}"/>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5" name="Segnaposto piè di pagina 4">
            <a:extLst>
              <a:ext uri="{FF2B5EF4-FFF2-40B4-BE49-F238E27FC236}">
                <a16:creationId xmlns:a16="http://schemas.microsoft.com/office/drawing/2014/main" id="{B69FD98B-4091-1D46-A419-E2B3077438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28451EF-490D-0045-98C2-5F2A28DA4F7A}"/>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41075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368779-1897-AB46-B254-5FF07E8FF37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5A9281D-7E94-9940-9988-320B9FEF5B1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27A2432-8F51-AE4F-82A4-21AD8403075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62E903F-0B40-6843-990D-6BC07FE63655}"/>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6" name="Segnaposto piè di pagina 5">
            <a:extLst>
              <a:ext uri="{FF2B5EF4-FFF2-40B4-BE49-F238E27FC236}">
                <a16:creationId xmlns:a16="http://schemas.microsoft.com/office/drawing/2014/main" id="{57BC323B-665F-724A-80E3-EC3B9AECA1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991F00D-9D6F-9944-AB7E-A29D4EF48907}"/>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148237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4BFA8C-D1AE-B847-A43E-6351F3ACC1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A61E385-34B1-0740-AD2D-78F8092B3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8FD12F1-E3F9-D042-A42D-32CA9D82BFC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A128134-7FE0-D743-B7C7-286BEA4EEF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5BB95A1-D2D2-604D-BA31-897D3DBD0CC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2BC686A-0C33-0E40-A1C3-87F254F7576D}"/>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8" name="Segnaposto piè di pagina 7">
            <a:extLst>
              <a:ext uri="{FF2B5EF4-FFF2-40B4-BE49-F238E27FC236}">
                <a16:creationId xmlns:a16="http://schemas.microsoft.com/office/drawing/2014/main" id="{719D1C39-AE8F-0D4C-BBBB-BE9CC93050B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8CD0A9C-9EEA-1A4C-8D1B-2E3E65150452}"/>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4268637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ADB08F-B71B-F14A-9642-EF69DEEAB27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1E0DE91-7594-234F-A670-01822E0E4BC9}"/>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4" name="Segnaposto piè di pagina 3">
            <a:extLst>
              <a:ext uri="{FF2B5EF4-FFF2-40B4-BE49-F238E27FC236}">
                <a16:creationId xmlns:a16="http://schemas.microsoft.com/office/drawing/2014/main" id="{BC7EC787-8FB4-C34F-9EE6-938A363E403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EEEA3F7-1914-C94E-AA55-FE4EE67DF68F}"/>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2767655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8B42245-A267-9A48-BE86-3A3AB805B3B3}"/>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3" name="Segnaposto piè di pagina 2">
            <a:extLst>
              <a:ext uri="{FF2B5EF4-FFF2-40B4-BE49-F238E27FC236}">
                <a16:creationId xmlns:a16="http://schemas.microsoft.com/office/drawing/2014/main" id="{1B840853-7DF5-9F43-98DE-B399F291B57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276E3EC-DD06-3343-A013-6C9F97331464}"/>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261071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91A3E6-89D8-954C-A58D-59D7E7B0A4C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9105F5E-61EA-7542-90DF-A4454E448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5E21C0B-4D8B-834A-AEE5-2509E8D61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A3F10A3-2766-3148-AE0A-8017EC2D2D2D}"/>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6" name="Segnaposto piè di pagina 5">
            <a:extLst>
              <a:ext uri="{FF2B5EF4-FFF2-40B4-BE49-F238E27FC236}">
                <a16:creationId xmlns:a16="http://schemas.microsoft.com/office/drawing/2014/main" id="{3EAB8BCC-E178-7146-95AF-B094A60FEAC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1BE0C32-DE52-9240-9D8C-14B7B732BAC2}"/>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2125091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CC2933-17D0-C642-B765-246F049C79B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D80A966-8706-3B41-8BDA-A2CB11F26E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185DEB2-F086-BC40-B1D4-E9B360A9A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14F6B5E-28D8-7C41-85AA-976173297572}"/>
              </a:ext>
            </a:extLst>
          </p:cNvPr>
          <p:cNvSpPr>
            <a:spLocks noGrp="1"/>
          </p:cNvSpPr>
          <p:nvPr>
            <p:ph type="dt" sz="half" idx="10"/>
          </p:nvPr>
        </p:nvSpPr>
        <p:spPr/>
        <p:txBody>
          <a:bodyPr/>
          <a:lstStyle/>
          <a:p>
            <a:fld id="{781720E1-BEFD-7C42-AEC4-411675BE4DEC}" type="datetimeFigureOut">
              <a:rPr lang="it-IT" smtClean="0"/>
              <a:t>11/05/22</a:t>
            </a:fld>
            <a:endParaRPr lang="it-IT"/>
          </a:p>
        </p:txBody>
      </p:sp>
      <p:sp>
        <p:nvSpPr>
          <p:cNvPr id="6" name="Segnaposto piè di pagina 5">
            <a:extLst>
              <a:ext uri="{FF2B5EF4-FFF2-40B4-BE49-F238E27FC236}">
                <a16:creationId xmlns:a16="http://schemas.microsoft.com/office/drawing/2014/main" id="{37D07867-CED8-B94A-8D06-110AE70B835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17CF1E-6B13-CB46-9C1F-4CB984AC830B}"/>
              </a:ext>
            </a:extLst>
          </p:cNvPr>
          <p:cNvSpPr>
            <a:spLocks noGrp="1"/>
          </p:cNvSpPr>
          <p:nvPr>
            <p:ph type="sldNum" sz="quarter" idx="12"/>
          </p:nvPr>
        </p:nvSpPr>
        <p:spPr/>
        <p:txBody>
          <a:bodyPr/>
          <a:lstStyle/>
          <a:p>
            <a:fld id="{AE760C66-DB42-BD4A-AD01-CF676CA89265}" type="slidenum">
              <a:rPr lang="it-IT" smtClean="0"/>
              <a:t>‹N›</a:t>
            </a:fld>
            <a:endParaRPr lang="it-IT"/>
          </a:p>
        </p:txBody>
      </p:sp>
    </p:spTree>
    <p:extLst>
      <p:ext uri="{BB962C8B-B14F-4D97-AF65-F5344CB8AC3E}">
        <p14:creationId xmlns:p14="http://schemas.microsoft.com/office/powerpoint/2010/main" val="3793934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72BBE2A-B448-704A-810E-B01A4F0C0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6CAF4C9-1381-0743-90D3-7A154745D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DE1127-4C40-F74E-B7CD-4E0E0E159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720E1-BEFD-7C42-AEC4-411675BE4DEC}" type="datetimeFigureOut">
              <a:rPr lang="it-IT" smtClean="0"/>
              <a:t>11/05/22</a:t>
            </a:fld>
            <a:endParaRPr lang="it-IT"/>
          </a:p>
        </p:txBody>
      </p:sp>
      <p:sp>
        <p:nvSpPr>
          <p:cNvPr id="5" name="Segnaposto piè di pagina 4">
            <a:extLst>
              <a:ext uri="{FF2B5EF4-FFF2-40B4-BE49-F238E27FC236}">
                <a16:creationId xmlns:a16="http://schemas.microsoft.com/office/drawing/2014/main" id="{3BB01607-E827-1F42-829B-70429419BF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C5E939D-D989-2E49-9833-2B1B2D939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760C66-DB42-BD4A-AD01-CF676CA89265}" type="slidenum">
              <a:rPr lang="it-IT" smtClean="0"/>
              <a:t>‹N›</a:t>
            </a:fld>
            <a:endParaRPr lang="it-IT"/>
          </a:p>
        </p:txBody>
      </p:sp>
    </p:spTree>
    <p:extLst>
      <p:ext uri="{BB962C8B-B14F-4D97-AF65-F5344CB8AC3E}">
        <p14:creationId xmlns:p14="http://schemas.microsoft.com/office/powerpoint/2010/main" val="1776191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a:extLst>
              <a:ext uri="{FF2B5EF4-FFF2-40B4-BE49-F238E27FC236}">
                <a16:creationId xmlns:a16="http://schemas.microsoft.com/office/drawing/2014/main" id="{B3569594-8BF7-76EE-2434-42AD4B205EC4}"/>
              </a:ext>
            </a:extLst>
          </p:cNvPr>
          <p:cNvSpPr>
            <a:spLocks noChangeArrowheads="1"/>
          </p:cNvSpPr>
          <p:nvPr/>
        </p:nvSpPr>
        <p:spPr bwMode="auto">
          <a:xfrm>
            <a:off x="0" y="-165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9" name="Immagine 8">
            <a:extLst>
              <a:ext uri="{FF2B5EF4-FFF2-40B4-BE49-F238E27FC236}">
                <a16:creationId xmlns:a16="http://schemas.microsoft.com/office/drawing/2014/main" id="{F298EFA4-34DF-A0A9-2500-7EB31CD22915}"/>
              </a:ext>
            </a:extLst>
          </p:cNvPr>
          <p:cNvPicPr>
            <a:picLocks noChangeAspect="1"/>
          </p:cNvPicPr>
          <p:nvPr/>
        </p:nvPicPr>
        <p:blipFill>
          <a:blip r:embed="rId2"/>
          <a:stretch>
            <a:fillRect/>
          </a:stretch>
        </p:blipFill>
        <p:spPr>
          <a:xfrm>
            <a:off x="666750" y="282575"/>
            <a:ext cx="9577388" cy="4693480"/>
          </a:xfrm>
          <a:prstGeom prst="rect">
            <a:avLst/>
          </a:prstGeom>
        </p:spPr>
      </p:pic>
      <p:pic>
        <p:nvPicPr>
          <p:cNvPr id="11" name="Immagine 10">
            <a:extLst>
              <a:ext uri="{FF2B5EF4-FFF2-40B4-BE49-F238E27FC236}">
                <a16:creationId xmlns:a16="http://schemas.microsoft.com/office/drawing/2014/main" id="{5EE0BD45-636A-66A2-7518-F4F24DC03F00}"/>
              </a:ext>
            </a:extLst>
          </p:cNvPr>
          <p:cNvPicPr>
            <a:picLocks noChangeAspect="1"/>
          </p:cNvPicPr>
          <p:nvPr/>
        </p:nvPicPr>
        <p:blipFill>
          <a:blip r:embed="rId3"/>
          <a:stretch>
            <a:fillRect/>
          </a:stretch>
        </p:blipFill>
        <p:spPr>
          <a:xfrm>
            <a:off x="2696368" y="5258630"/>
            <a:ext cx="5935985" cy="585788"/>
          </a:xfrm>
          <a:prstGeom prst="rect">
            <a:avLst/>
          </a:prstGeom>
        </p:spPr>
      </p:pic>
    </p:spTree>
    <p:extLst>
      <p:ext uri="{BB962C8B-B14F-4D97-AF65-F5344CB8AC3E}">
        <p14:creationId xmlns:p14="http://schemas.microsoft.com/office/powerpoint/2010/main" val="4007186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mappa&#10;&#10;Descrizione generata automaticamente">
            <a:extLst>
              <a:ext uri="{FF2B5EF4-FFF2-40B4-BE49-F238E27FC236}">
                <a16:creationId xmlns:a16="http://schemas.microsoft.com/office/drawing/2014/main" id="{C46D0839-16D9-4E43-A38F-36E72A8F0F1C}"/>
              </a:ext>
            </a:extLst>
          </p:cNvPr>
          <p:cNvPicPr>
            <a:picLocks noGrp="1" noChangeAspect="1"/>
          </p:cNvPicPr>
          <p:nvPr>
            <p:ph idx="1"/>
          </p:nvPr>
        </p:nvPicPr>
        <p:blipFill>
          <a:blip r:embed="rId2"/>
          <a:stretch>
            <a:fillRect/>
          </a:stretch>
        </p:blipFill>
        <p:spPr>
          <a:xfrm>
            <a:off x="3211284" y="1121115"/>
            <a:ext cx="6607989" cy="5159942"/>
          </a:xfrm>
        </p:spPr>
      </p:pic>
    </p:spTree>
    <p:extLst>
      <p:ext uri="{BB962C8B-B14F-4D97-AF65-F5344CB8AC3E}">
        <p14:creationId xmlns:p14="http://schemas.microsoft.com/office/powerpoint/2010/main" val="408676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37AA41-7CC6-5B4C-8689-17CE5CD25AC9}"/>
              </a:ext>
            </a:extLst>
          </p:cNvPr>
          <p:cNvSpPr>
            <a:spLocks noGrp="1"/>
          </p:cNvSpPr>
          <p:nvPr>
            <p:ph type="title"/>
          </p:nvPr>
        </p:nvSpPr>
        <p:spPr/>
        <p:txBody>
          <a:bodyPr>
            <a:normAutofit fontScale="90000"/>
          </a:bodyPr>
          <a:lstStyle/>
          <a:p>
            <a:r>
              <a:rPr lang="it-IT" sz="3600" dirty="0"/>
              <a:t>Israele ha ingenti campi di gas naturale: Leviathan ha una capacità stimata di 500 miliardi di metri cubi</a:t>
            </a:r>
            <a:r>
              <a:rPr lang="it-IT" sz="3600" dirty="0">
                <a:effectLst/>
              </a:rPr>
              <a:t> </a:t>
            </a:r>
            <a:br>
              <a:rPr lang="it-IT" dirty="0"/>
            </a:br>
            <a:endParaRPr lang="it-IT" dirty="0"/>
          </a:p>
        </p:txBody>
      </p:sp>
      <p:pic>
        <p:nvPicPr>
          <p:cNvPr id="7" name="Segnaposto contenuto 6">
            <a:extLst>
              <a:ext uri="{FF2B5EF4-FFF2-40B4-BE49-F238E27FC236}">
                <a16:creationId xmlns:a16="http://schemas.microsoft.com/office/drawing/2014/main" id="{108C24D1-B5D6-B04C-B236-83BF2D20BE57}"/>
              </a:ext>
            </a:extLst>
          </p:cNvPr>
          <p:cNvPicPr>
            <a:picLocks noGrp="1" noChangeAspect="1"/>
          </p:cNvPicPr>
          <p:nvPr>
            <p:ph idx="1"/>
          </p:nvPr>
        </p:nvPicPr>
        <p:blipFill>
          <a:blip r:embed="rId2"/>
          <a:stretch>
            <a:fillRect/>
          </a:stretch>
        </p:blipFill>
        <p:spPr>
          <a:xfrm>
            <a:off x="1741713" y="1575253"/>
            <a:ext cx="8588830" cy="4592221"/>
          </a:xfrm>
        </p:spPr>
      </p:pic>
    </p:spTree>
    <p:extLst>
      <p:ext uri="{BB962C8B-B14F-4D97-AF65-F5344CB8AC3E}">
        <p14:creationId xmlns:p14="http://schemas.microsoft.com/office/powerpoint/2010/main" val="3779052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73FE7F-CD4C-7440-9738-A936CE76ABF0}"/>
              </a:ext>
            </a:extLst>
          </p:cNvPr>
          <p:cNvSpPr>
            <a:spLocks noGrp="1"/>
          </p:cNvSpPr>
          <p:nvPr>
            <p:ph type="title"/>
          </p:nvPr>
        </p:nvSpPr>
        <p:spPr/>
        <p:txBody>
          <a:bodyPr>
            <a:normAutofit fontScale="90000"/>
          </a:bodyPr>
          <a:lstStyle/>
          <a:p>
            <a:r>
              <a:rPr lang="it-IT" sz="3600" dirty="0"/>
              <a:t>Il giacimento più grande del Mediterraneo è quello egiziano di </a:t>
            </a:r>
            <a:r>
              <a:rPr lang="it-IT" sz="3600" dirty="0" err="1"/>
              <a:t>Zohr</a:t>
            </a:r>
            <a:r>
              <a:rPr lang="it-IT" sz="3600" dirty="0"/>
              <a:t>, con i suoi 850 miliardi di metri cubi</a:t>
            </a:r>
            <a:br>
              <a:rPr lang="it-IT" dirty="0"/>
            </a:br>
            <a:endParaRPr lang="it-IT" dirty="0"/>
          </a:p>
        </p:txBody>
      </p:sp>
      <p:pic>
        <p:nvPicPr>
          <p:cNvPr id="7" name="Segnaposto contenuto 6" descr="Immagine che contiene mappa&#10;&#10;Descrizione generata automaticamente">
            <a:extLst>
              <a:ext uri="{FF2B5EF4-FFF2-40B4-BE49-F238E27FC236}">
                <a16:creationId xmlns:a16="http://schemas.microsoft.com/office/drawing/2014/main" id="{F5C31A70-E7D8-114E-B45F-80BBB27FD8A2}"/>
              </a:ext>
            </a:extLst>
          </p:cNvPr>
          <p:cNvPicPr>
            <a:picLocks noGrp="1" noChangeAspect="1"/>
          </p:cNvPicPr>
          <p:nvPr>
            <p:ph idx="1"/>
          </p:nvPr>
        </p:nvPicPr>
        <p:blipFill>
          <a:blip r:embed="rId2"/>
          <a:stretch>
            <a:fillRect/>
          </a:stretch>
        </p:blipFill>
        <p:spPr>
          <a:xfrm>
            <a:off x="1583871" y="1270452"/>
            <a:ext cx="9024257" cy="5300735"/>
          </a:xfrm>
        </p:spPr>
      </p:pic>
    </p:spTree>
    <p:extLst>
      <p:ext uri="{BB962C8B-B14F-4D97-AF65-F5344CB8AC3E}">
        <p14:creationId xmlns:p14="http://schemas.microsoft.com/office/powerpoint/2010/main" val="2503052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E94584-254F-1E40-9766-FBC5449F12A6}"/>
              </a:ext>
            </a:extLst>
          </p:cNvPr>
          <p:cNvSpPr>
            <a:spLocks noGrp="1"/>
          </p:cNvSpPr>
          <p:nvPr>
            <p:ph type="title"/>
          </p:nvPr>
        </p:nvSpPr>
        <p:spPr>
          <a:xfrm>
            <a:off x="838200" y="500062"/>
            <a:ext cx="10515600" cy="1325563"/>
          </a:xfrm>
        </p:spPr>
        <p:txBody>
          <a:bodyPr>
            <a:normAutofit fontScale="90000"/>
          </a:bodyPr>
          <a:lstStyle/>
          <a:p>
            <a:r>
              <a:rPr lang="it-IT" sz="3600" dirty="0"/>
              <a:t>L’Algeria ha riserve stimate in 4504 miliardi di metri cubi</a:t>
            </a:r>
            <a:br>
              <a:rPr lang="it-IT" sz="3600" dirty="0"/>
            </a:br>
            <a:r>
              <a:rPr lang="it-IT" sz="3600" dirty="0"/>
              <a:t>la Libia ne ha a disposizione 1500 miliardi (fonte </a:t>
            </a:r>
            <a:r>
              <a:rPr lang="it-IT" sz="3600" dirty="0" err="1"/>
              <a:t>Statista.com</a:t>
            </a:r>
            <a:r>
              <a:rPr lang="it-IT" sz="3600" dirty="0"/>
              <a:t>)</a:t>
            </a:r>
            <a:br>
              <a:rPr lang="it-IT" dirty="0"/>
            </a:br>
            <a:endParaRPr lang="it-IT" dirty="0"/>
          </a:p>
        </p:txBody>
      </p:sp>
      <p:pic>
        <p:nvPicPr>
          <p:cNvPr id="5" name="Segnaposto contenuto 4" descr="Immagine che contiene mappa&#10;&#10;Descrizione generata automaticamente">
            <a:extLst>
              <a:ext uri="{FF2B5EF4-FFF2-40B4-BE49-F238E27FC236}">
                <a16:creationId xmlns:a16="http://schemas.microsoft.com/office/drawing/2014/main" id="{D44F6B30-55B0-794E-9248-55A6F0F1C0CB}"/>
              </a:ext>
            </a:extLst>
          </p:cNvPr>
          <p:cNvPicPr>
            <a:picLocks noGrp="1" noChangeAspect="1"/>
          </p:cNvPicPr>
          <p:nvPr>
            <p:ph idx="1"/>
          </p:nvPr>
        </p:nvPicPr>
        <p:blipFill>
          <a:blip r:embed="rId2"/>
          <a:stretch>
            <a:fillRect/>
          </a:stretch>
        </p:blipFill>
        <p:spPr>
          <a:xfrm>
            <a:off x="979714" y="1411967"/>
            <a:ext cx="10199915" cy="5213709"/>
          </a:xfrm>
        </p:spPr>
      </p:pic>
    </p:spTree>
    <p:extLst>
      <p:ext uri="{BB962C8B-B14F-4D97-AF65-F5344CB8AC3E}">
        <p14:creationId xmlns:p14="http://schemas.microsoft.com/office/powerpoint/2010/main" val="1117288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00E8FC-57C6-724B-85F9-89196E1BD7A1}"/>
              </a:ext>
            </a:extLst>
          </p:cNvPr>
          <p:cNvSpPr>
            <a:spLocks noGrp="1"/>
          </p:cNvSpPr>
          <p:nvPr>
            <p:ph idx="1"/>
          </p:nvPr>
        </p:nvSpPr>
        <p:spPr/>
        <p:txBody>
          <a:bodyPr>
            <a:normAutofit/>
          </a:bodyPr>
          <a:lstStyle/>
          <a:p>
            <a:pPr marL="0" indent="0" algn="ctr">
              <a:buNone/>
            </a:pPr>
            <a:r>
              <a:rPr lang="it-IT" sz="4000" dirty="0"/>
              <a:t>Come sostituire i circa 28/29 miliardi circa</a:t>
            </a:r>
          </a:p>
          <a:p>
            <a:pPr marL="0" indent="0" algn="ctr">
              <a:buNone/>
            </a:pPr>
            <a:r>
              <a:rPr lang="it-IT" sz="4000" dirty="0"/>
              <a:t>di </a:t>
            </a:r>
            <a:r>
              <a:rPr lang="it-IT" sz="4000"/>
              <a:t>metri cubi di </a:t>
            </a:r>
            <a:r>
              <a:rPr lang="it-IT" sz="4000" dirty="0"/>
              <a:t>provenienza russa?</a:t>
            </a:r>
          </a:p>
          <a:p>
            <a:pPr marL="0" indent="0" algn="ctr">
              <a:buNone/>
            </a:pPr>
            <a:r>
              <a:rPr lang="it-IT" sz="4000" dirty="0"/>
              <a:t>Ci sono tre opzioni allo studio</a:t>
            </a:r>
          </a:p>
        </p:txBody>
      </p:sp>
    </p:spTree>
    <p:extLst>
      <p:ext uri="{BB962C8B-B14F-4D97-AF65-F5344CB8AC3E}">
        <p14:creationId xmlns:p14="http://schemas.microsoft.com/office/powerpoint/2010/main" val="2718129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35BD686-7E97-6547-8CD8-06C14A32039E}"/>
              </a:ext>
            </a:extLst>
          </p:cNvPr>
          <p:cNvSpPr>
            <a:spLocks noGrp="1"/>
          </p:cNvSpPr>
          <p:nvPr>
            <p:ph idx="1"/>
          </p:nvPr>
        </p:nvSpPr>
        <p:spPr/>
        <p:txBody>
          <a:bodyPr/>
          <a:lstStyle/>
          <a:p>
            <a:r>
              <a:rPr lang="it-IT" b="1" dirty="0"/>
              <a:t>Produzione addizionale da Algeria e Libia per complessivi 11,5 miliardi di metri cubi; </a:t>
            </a:r>
          </a:p>
          <a:p>
            <a:r>
              <a:rPr lang="it-IT" b="1" dirty="0"/>
              <a:t>Saturazione delle capacità addizionali dei </a:t>
            </a:r>
            <a:r>
              <a:rPr lang="it-IT" b="1" dirty="0" err="1"/>
              <a:t>gassificatori</a:t>
            </a:r>
            <a:r>
              <a:rPr lang="it-IT" b="1" dirty="0"/>
              <a:t> esistenti in Italia che, al 2022, hanno 4,5 miliardi di metri cubi di capacità non usata; </a:t>
            </a:r>
          </a:p>
          <a:p>
            <a:r>
              <a:rPr lang="it-IT" b="1" dirty="0"/>
              <a:t>Acquisizione di due unità di gassificazione galleggianti per un totale di altri 10,8 miliardi di metri cubi di capacità che Eni potrebbe alimentare nel 2023 per circa la metà della capacità</a:t>
            </a:r>
            <a:endParaRPr lang="it-IT" dirty="0"/>
          </a:p>
          <a:p>
            <a:endParaRPr lang="it-IT" dirty="0"/>
          </a:p>
        </p:txBody>
      </p:sp>
    </p:spTree>
    <p:extLst>
      <p:ext uri="{BB962C8B-B14F-4D97-AF65-F5344CB8AC3E}">
        <p14:creationId xmlns:p14="http://schemas.microsoft.com/office/powerpoint/2010/main" val="2967805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mappa&#10;&#10;Descrizione generata automaticamente">
            <a:extLst>
              <a:ext uri="{FF2B5EF4-FFF2-40B4-BE49-F238E27FC236}">
                <a16:creationId xmlns:a16="http://schemas.microsoft.com/office/drawing/2014/main" id="{8874F32A-DDCF-5643-A69E-E6F8EFD49141}"/>
              </a:ext>
            </a:extLst>
          </p:cNvPr>
          <p:cNvPicPr>
            <a:picLocks noGrp="1" noChangeAspect="1"/>
          </p:cNvPicPr>
          <p:nvPr>
            <p:ph idx="1"/>
          </p:nvPr>
        </p:nvPicPr>
        <p:blipFill>
          <a:blip r:embed="rId2"/>
          <a:stretch>
            <a:fillRect/>
          </a:stretch>
        </p:blipFill>
        <p:spPr>
          <a:xfrm>
            <a:off x="3843339" y="481592"/>
            <a:ext cx="5676488" cy="5894815"/>
          </a:xfrm>
        </p:spPr>
      </p:pic>
    </p:spTree>
    <p:extLst>
      <p:ext uri="{BB962C8B-B14F-4D97-AF65-F5344CB8AC3E}">
        <p14:creationId xmlns:p14="http://schemas.microsoft.com/office/powerpoint/2010/main" val="2061000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8BD9003-2E0F-AD40-A2AD-BA3963689CE2}"/>
              </a:ext>
            </a:extLst>
          </p:cNvPr>
          <p:cNvPicPr>
            <a:picLocks noGrp="1" noChangeAspect="1"/>
          </p:cNvPicPr>
          <p:nvPr>
            <p:ph idx="1"/>
          </p:nvPr>
        </p:nvPicPr>
        <p:blipFill>
          <a:blip r:embed="rId3"/>
          <a:stretch>
            <a:fillRect/>
          </a:stretch>
        </p:blipFill>
        <p:spPr>
          <a:xfrm>
            <a:off x="2971799" y="-419844"/>
            <a:ext cx="5815013" cy="8228978"/>
          </a:xfrm>
        </p:spPr>
      </p:pic>
    </p:spTree>
    <p:extLst>
      <p:ext uri="{BB962C8B-B14F-4D97-AF65-F5344CB8AC3E}">
        <p14:creationId xmlns:p14="http://schemas.microsoft.com/office/powerpoint/2010/main" val="2882461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E7A555D-1280-354C-8C8E-D133ED11C7BE}"/>
              </a:ext>
            </a:extLst>
          </p:cNvPr>
          <p:cNvSpPr>
            <a:spLocks noGrp="1"/>
          </p:cNvSpPr>
          <p:nvPr>
            <p:ph idx="1"/>
          </p:nvPr>
        </p:nvSpPr>
        <p:spPr/>
        <p:txBody>
          <a:bodyPr>
            <a:normAutofit/>
          </a:bodyPr>
          <a:lstStyle/>
          <a:p>
            <a:pPr marL="0" indent="0" algn="ctr">
              <a:buNone/>
            </a:pPr>
            <a:r>
              <a:rPr lang="it-IT" sz="4000" dirty="0"/>
              <a:t>L’Italia può puntare su Eni</a:t>
            </a:r>
          </a:p>
          <a:p>
            <a:pPr marL="0" indent="0" algn="ctr">
              <a:buNone/>
            </a:pPr>
            <a:r>
              <a:rPr lang="it-IT" sz="4000" dirty="0"/>
              <a:t>Una costante del Mediterraneo è la sua operatività e affidabilità storica, insieme ad altre imprese nazionali, le nostre multinazionali tascabili dell’offshore, che assicurano i servizi tecnologici</a:t>
            </a:r>
          </a:p>
        </p:txBody>
      </p:sp>
    </p:spTree>
    <p:extLst>
      <p:ext uri="{BB962C8B-B14F-4D97-AF65-F5344CB8AC3E}">
        <p14:creationId xmlns:p14="http://schemas.microsoft.com/office/powerpoint/2010/main" val="1498002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E43D901-011F-0F4A-8DA1-C920BF296523}"/>
              </a:ext>
            </a:extLst>
          </p:cNvPr>
          <p:cNvSpPr>
            <a:spLocks noGrp="1"/>
          </p:cNvSpPr>
          <p:nvPr>
            <p:ph idx="1"/>
          </p:nvPr>
        </p:nvSpPr>
        <p:spPr/>
        <p:txBody>
          <a:bodyPr>
            <a:normAutofit/>
          </a:bodyPr>
          <a:lstStyle/>
          <a:p>
            <a:pPr marL="0" indent="0" algn="ctr">
              <a:buNone/>
            </a:pPr>
            <a:r>
              <a:rPr lang="it-IT" sz="4000" dirty="0"/>
              <a:t>Il modo migliore per contrastare</a:t>
            </a:r>
          </a:p>
          <a:p>
            <a:pPr marL="0" indent="0" algn="ctr">
              <a:buNone/>
            </a:pPr>
            <a:r>
              <a:rPr lang="it-IT" sz="4000" dirty="0"/>
              <a:t>un’emergenza è prevenirla</a:t>
            </a:r>
            <a:r>
              <a:rPr lang="it-IT" sz="4000" dirty="0">
                <a:effectLst/>
              </a:rPr>
              <a:t> </a:t>
            </a:r>
            <a:endParaRPr lang="it-IT" sz="4000" dirty="0"/>
          </a:p>
        </p:txBody>
      </p:sp>
    </p:spTree>
    <p:extLst>
      <p:ext uri="{BB962C8B-B14F-4D97-AF65-F5344CB8AC3E}">
        <p14:creationId xmlns:p14="http://schemas.microsoft.com/office/powerpoint/2010/main" val="3314163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3095BC-8AFA-2D4F-A9D8-E0171F696CAC}"/>
              </a:ext>
            </a:extLst>
          </p:cNvPr>
          <p:cNvSpPr>
            <a:spLocks noGrp="1"/>
          </p:cNvSpPr>
          <p:nvPr>
            <p:ph idx="1"/>
          </p:nvPr>
        </p:nvSpPr>
        <p:spPr/>
        <p:txBody>
          <a:bodyPr/>
          <a:lstStyle/>
          <a:p>
            <a:pPr marL="0" indent="0">
              <a:buNone/>
            </a:pPr>
            <a:r>
              <a:rPr lang="it-IT" dirty="0"/>
              <a:t>Mario Draghi </a:t>
            </a:r>
          </a:p>
          <a:p>
            <a:pPr marL="0" indent="0">
              <a:buNone/>
            </a:pPr>
            <a:r>
              <a:rPr lang="it-IT" dirty="0"/>
              <a:t>«Le vicende di questi giorni dimostrano l'imprudenza di non aver diversificato maggiormente le nostre fonti di energia e i nostri fornitori negli ultimi decenni»</a:t>
            </a:r>
            <a:endParaRPr lang="it-IT" dirty="0">
              <a:effectLst/>
            </a:endParaRPr>
          </a:p>
          <a:p>
            <a:pPr marL="0" indent="0">
              <a:buNone/>
            </a:pPr>
            <a:r>
              <a:rPr lang="it-IT" dirty="0"/>
              <a:t>(intervento alla camera del 25 febbraio)</a:t>
            </a:r>
          </a:p>
        </p:txBody>
      </p:sp>
    </p:spTree>
    <p:extLst>
      <p:ext uri="{BB962C8B-B14F-4D97-AF65-F5344CB8AC3E}">
        <p14:creationId xmlns:p14="http://schemas.microsoft.com/office/powerpoint/2010/main" val="356831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2EB880-D11C-7245-910B-C3325059CC02}"/>
              </a:ext>
            </a:extLst>
          </p:cNvPr>
          <p:cNvSpPr>
            <a:spLocks noGrp="1"/>
          </p:cNvSpPr>
          <p:nvPr>
            <p:ph idx="1"/>
          </p:nvPr>
        </p:nvSpPr>
        <p:spPr/>
        <p:txBody>
          <a:bodyPr>
            <a:normAutofit/>
          </a:bodyPr>
          <a:lstStyle/>
          <a:p>
            <a:pPr marL="0" indent="0" algn="ctr">
              <a:buNone/>
            </a:pPr>
            <a:r>
              <a:rPr lang="it-IT" sz="4400" dirty="0"/>
              <a:t>Il Mediterraneo è pieno di gas</a:t>
            </a:r>
          </a:p>
          <a:p>
            <a:pPr marL="0" indent="0" algn="ctr">
              <a:buNone/>
            </a:pPr>
            <a:r>
              <a:rPr lang="it-IT" sz="4400" dirty="0"/>
              <a:t>Bisogna solo trovare il modo per estrarlo</a:t>
            </a:r>
          </a:p>
        </p:txBody>
      </p:sp>
    </p:spTree>
    <p:extLst>
      <p:ext uri="{BB962C8B-B14F-4D97-AF65-F5344CB8AC3E}">
        <p14:creationId xmlns:p14="http://schemas.microsoft.com/office/powerpoint/2010/main" val="67185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1AF7388-751A-A645-957D-18FF2DABF473}"/>
              </a:ext>
            </a:extLst>
          </p:cNvPr>
          <p:cNvPicPr>
            <a:picLocks noGrp="1" noChangeAspect="1"/>
          </p:cNvPicPr>
          <p:nvPr>
            <p:ph idx="1"/>
          </p:nvPr>
        </p:nvPicPr>
        <p:blipFill>
          <a:blip r:embed="rId2"/>
          <a:stretch>
            <a:fillRect/>
          </a:stretch>
        </p:blipFill>
        <p:spPr>
          <a:xfrm>
            <a:off x="592277" y="787626"/>
            <a:ext cx="11007445" cy="5282747"/>
          </a:xfrm>
        </p:spPr>
      </p:pic>
    </p:spTree>
    <p:extLst>
      <p:ext uri="{BB962C8B-B14F-4D97-AF65-F5344CB8AC3E}">
        <p14:creationId xmlns:p14="http://schemas.microsoft.com/office/powerpoint/2010/main" val="1223727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2EAD7-356C-4D48-AD0C-1C474F3D8327}"/>
              </a:ext>
            </a:extLst>
          </p:cNvPr>
          <p:cNvSpPr>
            <a:spLocks noGrp="1"/>
          </p:cNvSpPr>
          <p:nvPr>
            <p:ph type="title"/>
          </p:nvPr>
        </p:nvSpPr>
        <p:spPr/>
        <p:txBody>
          <a:bodyPr>
            <a:normAutofit fontScale="90000"/>
          </a:bodyPr>
          <a:lstStyle/>
          <a:p>
            <a:r>
              <a:rPr lang="it-IT" sz="3600" dirty="0"/>
              <a:t>Nei giacimenti del Nord Adriatico, nella zona a nord di Goro, ci sono dai 50 ai 70 miliardi di metri cubi di gas</a:t>
            </a:r>
            <a:br>
              <a:rPr lang="it-IT" dirty="0"/>
            </a:br>
            <a:endParaRPr lang="it-IT" dirty="0"/>
          </a:p>
        </p:txBody>
      </p:sp>
      <p:pic>
        <p:nvPicPr>
          <p:cNvPr id="11" name="Segnaposto contenuto 10" descr="Immagine che contiene mappa&#10;&#10;Descrizione generata automaticamente">
            <a:extLst>
              <a:ext uri="{FF2B5EF4-FFF2-40B4-BE49-F238E27FC236}">
                <a16:creationId xmlns:a16="http://schemas.microsoft.com/office/drawing/2014/main" id="{FDAFB3A7-B832-214F-939E-80B0AEF109B3}"/>
              </a:ext>
            </a:extLst>
          </p:cNvPr>
          <p:cNvPicPr>
            <a:picLocks noGrp="1" noChangeAspect="1"/>
          </p:cNvPicPr>
          <p:nvPr>
            <p:ph idx="1"/>
          </p:nvPr>
        </p:nvPicPr>
        <p:blipFill>
          <a:blip r:embed="rId2"/>
          <a:stretch>
            <a:fillRect/>
          </a:stretch>
        </p:blipFill>
        <p:spPr>
          <a:xfrm>
            <a:off x="2427513" y="1346653"/>
            <a:ext cx="6727371" cy="4849608"/>
          </a:xfrm>
        </p:spPr>
      </p:pic>
    </p:spTree>
    <p:extLst>
      <p:ext uri="{BB962C8B-B14F-4D97-AF65-F5344CB8AC3E}">
        <p14:creationId xmlns:p14="http://schemas.microsoft.com/office/powerpoint/2010/main" val="100453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B800A9C-ADDB-E94D-AA4C-FEC37D745AD9}"/>
              </a:ext>
            </a:extLst>
          </p:cNvPr>
          <p:cNvSpPr>
            <a:spLocks noGrp="1"/>
          </p:cNvSpPr>
          <p:nvPr>
            <p:ph idx="1"/>
          </p:nvPr>
        </p:nvSpPr>
        <p:spPr/>
        <p:txBody>
          <a:bodyPr/>
          <a:lstStyle/>
          <a:p>
            <a:pPr marL="0" indent="0">
              <a:buNone/>
            </a:pPr>
            <a:r>
              <a:rPr lang="it-IT" dirty="0"/>
              <a:t>Sfruttando il giacimento del Nord Adriatico si potrebbe raddoppiare la produzione nazionale per 7-8 miliardi di metri cubi all’anno, con una ‘vita’ del giacimento di almeno 15 anni</a:t>
            </a:r>
          </a:p>
        </p:txBody>
      </p:sp>
    </p:spTree>
    <p:extLst>
      <p:ext uri="{BB962C8B-B14F-4D97-AF65-F5344CB8AC3E}">
        <p14:creationId xmlns:p14="http://schemas.microsoft.com/office/powerpoint/2010/main" val="3662458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00EC503-4935-8244-B95D-D3FBF02F88C7}"/>
              </a:ext>
            </a:extLst>
          </p:cNvPr>
          <p:cNvSpPr>
            <a:spLocks noGrp="1"/>
          </p:cNvSpPr>
          <p:nvPr>
            <p:ph idx="1"/>
          </p:nvPr>
        </p:nvSpPr>
        <p:spPr/>
        <p:txBody>
          <a:bodyPr/>
          <a:lstStyle/>
          <a:p>
            <a:pPr marL="0" indent="0">
              <a:buNone/>
            </a:pPr>
            <a:r>
              <a:rPr lang="it-IT" dirty="0"/>
              <a:t>Nel canale di Sicilia Eni ha a disposizione i giacimenti Argo e Cassiopea,</a:t>
            </a:r>
            <a:r>
              <a:rPr lang="it-IT" b="1" dirty="0"/>
              <a:t> </a:t>
            </a:r>
            <a:r>
              <a:rPr lang="it-IT" dirty="0"/>
              <a:t>con una potenzialità di 15 miliardi di metri cubi</a:t>
            </a:r>
          </a:p>
        </p:txBody>
      </p:sp>
    </p:spTree>
    <p:extLst>
      <p:ext uri="{BB962C8B-B14F-4D97-AF65-F5344CB8AC3E}">
        <p14:creationId xmlns:p14="http://schemas.microsoft.com/office/powerpoint/2010/main" val="2109586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4504F23-23B0-4046-9CB1-0D9031722AF0}"/>
              </a:ext>
            </a:extLst>
          </p:cNvPr>
          <p:cNvSpPr>
            <a:spLocks noGrp="1"/>
          </p:cNvSpPr>
          <p:nvPr>
            <p:ph idx="1"/>
          </p:nvPr>
        </p:nvSpPr>
        <p:spPr/>
        <p:txBody>
          <a:bodyPr/>
          <a:lstStyle/>
          <a:p>
            <a:pPr marL="0" indent="0">
              <a:buNone/>
            </a:pPr>
            <a:r>
              <a:rPr lang="it-IT" dirty="0"/>
              <a:t>La Croazia estrae gas dai giacimenti Ivana e </a:t>
            </a:r>
            <a:r>
              <a:rPr lang="it-IT" dirty="0" err="1"/>
              <a:t>Izabela</a:t>
            </a:r>
            <a:r>
              <a:rPr lang="it-IT" dirty="0"/>
              <a:t>, che si trovano a nord di quelli italiani, ed è previsto lo sviluppo anche del campo di Irena, circa 7 km a nord di </a:t>
            </a:r>
            <a:r>
              <a:rPr lang="it-IT" dirty="0" err="1"/>
              <a:t>Izabela</a:t>
            </a:r>
            <a:endParaRPr lang="it-IT" dirty="0"/>
          </a:p>
          <a:p>
            <a:pPr marL="0" indent="0">
              <a:buNone/>
            </a:pPr>
            <a:endParaRPr lang="it-IT" dirty="0"/>
          </a:p>
          <a:p>
            <a:pPr marL="0" indent="0">
              <a:buNone/>
            </a:pPr>
            <a:r>
              <a:rPr lang="it-IT" dirty="0"/>
              <a:t>La Grecia sfrutta i campi della zona adriatica-ionica ed è interessata allo sviluppo dell’attività nel campo Afrodite di Cipro, che ha una riserva stimata di circa 130 miliardi di metri cubi di gas</a:t>
            </a:r>
          </a:p>
        </p:txBody>
      </p:sp>
    </p:spTree>
    <p:extLst>
      <p:ext uri="{BB962C8B-B14F-4D97-AF65-F5344CB8AC3E}">
        <p14:creationId xmlns:p14="http://schemas.microsoft.com/office/powerpoint/2010/main" val="24297068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400</Words>
  <Application>Microsoft Macintosh PowerPoint</Application>
  <PresentationFormat>Widescreen</PresentationFormat>
  <Paragraphs>25</Paragraphs>
  <Slides>18</Slides>
  <Notes>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18</vt:i4>
      </vt:variant>
    </vt:vector>
  </HeadingPairs>
  <TitlesOfParts>
    <vt:vector size="22"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Nei giacimenti del Nord Adriatico, nella zona a nord di Goro, ci sono dai 50 ai 70 miliardi di metri cubi di gas </vt:lpstr>
      <vt:lpstr>Presentazione standard di PowerPoint</vt:lpstr>
      <vt:lpstr>Presentazione standard di PowerPoint</vt:lpstr>
      <vt:lpstr>Presentazione standard di PowerPoint</vt:lpstr>
      <vt:lpstr>Presentazione standard di PowerPoint</vt:lpstr>
      <vt:lpstr>Israele ha ingenti campi di gas naturale: Leviathan ha una capacità stimata di 500 miliardi di metri cubi  </vt:lpstr>
      <vt:lpstr>Il giacimento più grande del Mediterraneo è quello egiziano di Zohr, con i suoi 850 miliardi di metri cubi </vt:lpstr>
      <vt:lpstr>L’Algeria ha riserve stimate in 4504 miliardi di metri cubi la Libia ne ha a disposizione 1500 miliardi (fonte Statista.com) </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Paolo Pingani</dc:creator>
  <cp:lastModifiedBy>Paolo Pingani</cp:lastModifiedBy>
  <cp:revision>19</cp:revision>
  <dcterms:created xsi:type="dcterms:W3CDTF">2022-03-14T09:43:04Z</dcterms:created>
  <dcterms:modified xsi:type="dcterms:W3CDTF">2022-05-11T07:10:22Z</dcterms:modified>
</cp:coreProperties>
</file>