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18" r:id="rId2"/>
    <p:sldId id="412" r:id="rId3"/>
    <p:sldId id="421" r:id="rId4"/>
    <p:sldId id="415" r:id="rId5"/>
    <p:sldId id="413" r:id="rId6"/>
    <p:sldId id="416" r:id="rId7"/>
    <p:sldId id="417" r:id="rId8"/>
    <p:sldId id="419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FFCC66"/>
    <a:srgbClr val="FFFF00"/>
    <a:srgbClr val="CA0538"/>
    <a:srgbClr val="FC9901"/>
    <a:srgbClr val="2F7DB7"/>
    <a:srgbClr val="B7E795"/>
    <a:srgbClr val="FCA18E"/>
    <a:srgbClr val="C8E8FF"/>
    <a:srgbClr val="BF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FCA"/>
          </a:solidFill>
        </a:fill>
      </a:tcStyle>
    </a:wholeTbl>
    <a:band2H>
      <a:tcTxStyle/>
      <a:tcStyle>
        <a:tcBdr/>
        <a:fill>
          <a:solidFill>
            <a:srgbClr val="FFF7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4">
              <a:lumOff val="2745"/>
            </a:schemeClr>
          </a:solidFill>
        </a:fill>
      </a:tcStyle>
    </a:wholeTbl>
    <a:band2H>
      <a:tcTxStyle/>
      <a:tcStyle>
        <a:tcBdr/>
        <a:fill>
          <a:solidFill>
            <a:srgbClr val="F5F5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06"/>
    <p:restoredTop sz="96395" autoAdjust="0"/>
  </p:normalViewPr>
  <p:slideViewPr>
    <p:cSldViewPr snapToGrid="0" snapToObjects="1">
      <p:cViewPr varScale="1">
        <p:scale>
          <a:sx n="73" d="100"/>
          <a:sy n="73" d="100"/>
        </p:scale>
        <p:origin x="37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6172086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3115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6189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0055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6167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267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350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030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lid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lide 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9" name="image2.pdf" descr="Eni_ML_CMYB.ep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71513" y="6067095"/>
            <a:ext cx="500888" cy="612001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Shape 80"/>
          <p:cNvSpPr/>
          <p:nvPr/>
        </p:nvSpPr>
        <p:spPr>
          <a:xfrm>
            <a:off x="-1" y="823674"/>
            <a:ext cx="6003132" cy="6389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640799" y="172800"/>
            <a:ext cx="10731601" cy="777601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Foto a tutt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image2.pdf" descr="Eni_ML_CMYB.ep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71513" y="6067095"/>
            <a:ext cx="500888" cy="612001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/>
          <p:nvPr/>
        </p:nvSpPr>
        <p:spPr>
          <a:xfrm>
            <a:off x="-1" y="823674"/>
            <a:ext cx="6003132" cy="6389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4" name="Shape 104"/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title"/>
          </p:nvPr>
        </p:nvSpPr>
        <p:spPr>
          <a:xfrm>
            <a:off x="874391" y="609600"/>
            <a:ext cx="3240000" cy="3240000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txBody>
          <a:bodyPr lIns="107999" tIns="107999" rIns="107999" bIns="107999"/>
          <a:lstStyle>
            <a:lvl1pPr algn="ctr" defTabSz="914400">
              <a:defRPr sz="2600">
                <a:solidFill>
                  <a:srgbClr val="FFFFFF"/>
                </a:solidFill>
              </a:defRPr>
            </a:lvl1pPr>
          </a:lstStyle>
          <a:p>
            <a:r>
              <a:t>Titolo Testo</a:t>
            </a:r>
          </a:p>
        </p:txBody>
      </p:sp>
      <p:sp>
        <p:nvSpPr>
          <p:cNvPr id="106" name="Shape 106"/>
          <p:cNvSpPr>
            <a:spLocks noGrp="1"/>
          </p:cNvSpPr>
          <p:nvPr>
            <p:ph type="sldNum" sz="quarter" idx="2"/>
          </p:nvPr>
        </p:nvSpPr>
        <p:spPr>
          <a:xfrm>
            <a:off x="7315200" y="598805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lide proge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image2.pdf" descr="Eni_ML_CMYB.eps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71513" y="6067095"/>
            <a:ext cx="500888" cy="612001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Shape 115"/>
          <p:cNvSpPr/>
          <p:nvPr/>
        </p:nvSpPr>
        <p:spPr>
          <a:xfrm>
            <a:off x="-1" y="823674"/>
            <a:ext cx="6003132" cy="6389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6" name="Shape 1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pic" idx="13"/>
          </p:nvPr>
        </p:nvSpPr>
        <p:spPr>
          <a:xfrm>
            <a:off x="-13" y="-1"/>
            <a:ext cx="6209969" cy="68580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4251600" y="1555200"/>
            <a:ext cx="3682801" cy="3682801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>
              <a:buClrTx/>
              <a:buSzTx/>
              <a:buFontTx/>
              <a:buNone/>
            </a:lvl1pPr>
            <a:lvl2pPr>
              <a:buClrTx/>
              <a:buFontTx/>
            </a:lvl2pPr>
            <a:lvl3pPr>
              <a:buClrTx/>
              <a:buFontTx/>
            </a:lvl3pPr>
            <a:lvl4pPr>
              <a:buClrTx/>
              <a:buFontTx/>
            </a:lvl4pPr>
            <a:lvl5pPr>
              <a:buClrTx/>
              <a:buFontTx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xfrm>
            <a:off x="0" y="4672800"/>
            <a:ext cx="3600001" cy="1080001"/>
          </a:xfrm>
          <a:prstGeom prst="rect">
            <a:avLst/>
          </a:prstGeom>
          <a:solidFill>
            <a:srgbClr val="000000">
              <a:alpha val="40000"/>
            </a:srgbClr>
          </a:solidFill>
        </p:spPr>
        <p:txBody>
          <a:bodyPr lIns="107999" tIns="107999" rIns="107999" bIns="107999"/>
          <a:lstStyle>
            <a:lvl1pPr algn="ctr" defTabSz="914400">
              <a:defRPr sz="2600">
                <a:solidFill>
                  <a:srgbClr val="FFFFFF"/>
                </a:solidFill>
              </a:defRPr>
            </a:lvl1pPr>
          </a:lstStyle>
          <a:p>
            <a:r>
              <a:t>Titolo Testo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2.pdf" descr="Eni_ML_CMYB.eps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871513" y="6067095"/>
            <a:ext cx="500888" cy="61200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-1" y="823674"/>
            <a:ext cx="6003132" cy="6389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" name="image4.jpg" descr="stondatura.jp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41245" y="173478"/>
            <a:ext cx="10731605" cy="77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7" name="Shape 7"/>
          <p:cNvSpPr/>
          <p:nvPr/>
        </p:nvSpPr>
        <p:spPr>
          <a:xfrm>
            <a:off x="-1" y="823674"/>
            <a:ext cx="6003132" cy="6389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8" name="image2.pdf" descr="Eni_ML_CMYB.eps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871962" y="6067095"/>
            <a:ext cx="500888" cy="612001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641245" y="1601999"/>
            <a:ext cx="10731605" cy="4323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0" name="Shape 10"/>
          <p:cNvSpPr>
            <a:spLocks noGrp="1"/>
          </p:cNvSpPr>
          <p:nvPr>
            <p:ph type="sldNum" sz="quarter" idx="2"/>
          </p:nvPr>
        </p:nvSpPr>
        <p:spPr>
          <a:xfrm>
            <a:off x="185238" y="6422556"/>
            <a:ext cx="245750" cy="2565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ctr">
              <a:defRPr sz="1100"/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6" r:id="rId3"/>
    <p:sldLayoutId id="2147483657" r:id="rId4"/>
  </p:sldLayoutIdLst>
  <p:transition spd="med"/>
  <p:txStyles>
    <p:titleStyle>
      <a:lvl1pPr marL="0" marR="0" indent="0" algn="l" defTabSz="914377" rtl="0" latinLnBrk="0">
        <a:lnSpc>
          <a:spcPts val="24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377" rtl="0" latinLnBrk="0">
        <a:lnSpc>
          <a:spcPts val="24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377" rtl="0" latinLnBrk="0">
        <a:lnSpc>
          <a:spcPts val="24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377" rtl="0" latinLnBrk="0">
        <a:lnSpc>
          <a:spcPts val="24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377" rtl="0" latinLnBrk="0">
        <a:lnSpc>
          <a:spcPts val="24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377" rtl="0" latinLnBrk="0">
        <a:lnSpc>
          <a:spcPts val="24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377" rtl="0" latinLnBrk="0">
        <a:lnSpc>
          <a:spcPts val="24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377" rtl="0" latinLnBrk="0">
        <a:lnSpc>
          <a:spcPts val="24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377" rtl="0" latinLnBrk="0">
        <a:lnSpc>
          <a:spcPts val="24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890" marR="0" indent="-342890" algn="l" defTabSz="914377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20000"/>
        <a:buFont typeface="Wingdings"/>
        <a:buChar char="▪"/>
        <a:tabLst/>
        <a:defRPr sz="2400" b="0" i="1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800080" marR="0" indent="-342892" algn="l" defTabSz="914377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Wingdings"/>
        <a:buChar char="•"/>
        <a:tabLst/>
        <a:defRPr sz="2400" b="0" i="1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168" marR="0" indent="-304791" algn="l" defTabSz="914377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Wingdings"/>
        <a:buChar char="•"/>
        <a:tabLst/>
        <a:defRPr sz="2400" b="0" i="1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676357" marR="0" indent="-304791" algn="l" defTabSz="914377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Wingdings"/>
        <a:buChar char="–"/>
        <a:tabLst/>
        <a:defRPr sz="2400" b="0" i="1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33547" marR="0" indent="-304792" algn="l" defTabSz="914377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Wingdings"/>
        <a:buChar char="»"/>
        <a:tabLst/>
        <a:defRPr sz="2400" b="0" i="1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560255" marR="0" indent="-274312" algn="l" defTabSz="914377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Wingdings"/>
        <a:buChar char="•"/>
        <a:tabLst/>
        <a:defRPr sz="2400" b="0" i="1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17444" marR="0" indent="-274312" algn="l" defTabSz="914377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Wingdings"/>
        <a:buChar char="•"/>
        <a:tabLst/>
        <a:defRPr sz="2400" b="0" i="1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74632" marR="0" indent="-274312" algn="l" defTabSz="914377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Wingdings"/>
        <a:buChar char="•"/>
        <a:tabLst/>
        <a:defRPr sz="2400" b="0" i="1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931822" marR="0" indent="-274312" algn="l" defTabSz="914377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Wingdings"/>
        <a:buChar char="•"/>
        <a:tabLst/>
        <a:defRPr sz="2400" b="0" i="1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i.com/it_IT/media/dossier/eni-in-medio-oriente.page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ni.com/en_IT/media/focus-on/eni-in-the-middle-east.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/>
          </p:cNvSpPr>
          <p:nvPr>
            <p:ph type="sldNum" sz="quarter" idx="2"/>
          </p:nvPr>
        </p:nvSpPr>
        <p:spPr>
          <a:xfrm>
            <a:off x="220640" y="6422556"/>
            <a:ext cx="174946" cy="2565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 rotWithShape="1">
          <a:blip r:embed="rId3"/>
          <a:srcRect b="9874"/>
          <a:stretch/>
        </p:blipFill>
        <p:spPr>
          <a:xfrm>
            <a:off x="10877911" y="6034911"/>
            <a:ext cx="619125" cy="729683"/>
          </a:xfrm>
          <a:prstGeom prst="rect">
            <a:avLst/>
          </a:prstGeom>
        </p:spPr>
      </p:pic>
      <p:pic>
        <p:nvPicPr>
          <p:cNvPr id="31" name="Immagin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259" y="1345771"/>
            <a:ext cx="6710322" cy="4689140"/>
          </a:xfrm>
          <a:prstGeom prst="rect">
            <a:avLst/>
          </a:prstGeom>
          <a:noFill/>
          <a:effectLst>
            <a:reflection blurRad="1270000" stA="10000" endPos="65000" dist="50800" dir="5400000" sy="-100000" algn="bl" rotWithShape="0"/>
          </a:effectLst>
        </p:spPr>
      </p:pic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ENI </a:t>
            </a:r>
            <a:r>
              <a:rPr lang="en-US" dirty="0"/>
              <a:t>ACTIVITIES IN ABU DHABI 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6551744" y="3475932"/>
            <a:ext cx="553731" cy="2098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50" b="1" dirty="0" smtClean="0"/>
              <a:t>DUBAI</a:t>
            </a:r>
            <a:endParaRPr lang="it-IT" sz="1600" b="1" dirty="0"/>
          </a:p>
        </p:txBody>
      </p:sp>
      <p:sp>
        <p:nvSpPr>
          <p:cNvPr id="11" name="Rettangolo 10"/>
          <p:cNvSpPr/>
          <p:nvPr/>
        </p:nvSpPr>
        <p:spPr>
          <a:xfrm>
            <a:off x="6834033" y="3189921"/>
            <a:ext cx="741226" cy="2162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50" b="1" dirty="0" smtClean="0"/>
              <a:t>SHARJAH</a:t>
            </a:r>
            <a:endParaRPr lang="it-IT" sz="1600" b="1" dirty="0"/>
          </a:p>
        </p:txBody>
      </p:sp>
      <p:sp>
        <p:nvSpPr>
          <p:cNvPr id="9" name="Rettangolo 8"/>
          <p:cNvSpPr/>
          <p:nvPr/>
        </p:nvSpPr>
        <p:spPr>
          <a:xfrm>
            <a:off x="4215994" y="4271809"/>
            <a:ext cx="673582" cy="21620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050" b="1" dirty="0" smtClean="0"/>
              <a:t>RUWAIS</a:t>
            </a:r>
            <a:endParaRPr lang="it-IT" sz="1600" b="1" dirty="0"/>
          </a:p>
        </p:txBody>
      </p:sp>
      <p:sp>
        <p:nvSpPr>
          <p:cNvPr id="10" name="Rettangolo 9"/>
          <p:cNvSpPr/>
          <p:nvPr/>
        </p:nvSpPr>
        <p:spPr>
          <a:xfrm>
            <a:off x="4889576" y="4497897"/>
            <a:ext cx="854313" cy="2539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50" b="1" dirty="0" smtClean="0"/>
              <a:t>ABU DHABI</a:t>
            </a:r>
            <a:endParaRPr lang="it-IT" sz="1600" b="1" dirty="0"/>
          </a:p>
        </p:txBody>
      </p:sp>
      <p:sp>
        <p:nvSpPr>
          <p:cNvPr id="23" name="Ovale 22"/>
          <p:cNvSpPr/>
          <p:nvPr/>
        </p:nvSpPr>
        <p:spPr>
          <a:xfrm>
            <a:off x="4889575" y="4184208"/>
            <a:ext cx="854313" cy="869134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349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0640" y="1377519"/>
            <a:ext cx="1775845" cy="738664"/>
          </a:xfrm>
          <a:prstGeom prst="rect">
            <a:avLst/>
          </a:prstGeom>
          <a:ln>
            <a:solidFill>
              <a:srgbClr val="FFCC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</a:t>
            </a:r>
            <a:b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March </a:t>
            </a:r>
            <a:b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2018 </a:t>
            </a:r>
            <a:endParaRPr lang="it-IT" sz="1400" b="1" dirty="0"/>
          </a:p>
        </p:txBody>
      </p:sp>
      <p:sp>
        <p:nvSpPr>
          <p:cNvPr id="3" name="Rettangolo 2"/>
          <p:cNvSpPr/>
          <p:nvPr/>
        </p:nvSpPr>
        <p:spPr>
          <a:xfrm>
            <a:off x="220640" y="3124299"/>
            <a:ext cx="1775848" cy="738664"/>
          </a:xfrm>
          <a:prstGeom prst="rect">
            <a:avLst/>
          </a:prstGeom>
          <a:ln>
            <a:solidFill>
              <a:srgbClr val="FFD5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</a:t>
            </a:r>
            <a:b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November</a:t>
            </a:r>
            <a:b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2018 </a:t>
            </a:r>
            <a:endParaRPr lang="it-IT" sz="1400" b="1" i="1" dirty="0">
              <a:solidFill>
                <a:schemeClr val="tx1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232510" y="4774066"/>
            <a:ext cx="1752103" cy="738664"/>
          </a:xfrm>
          <a:prstGeom prst="rect">
            <a:avLst/>
          </a:prstGeom>
          <a:ln>
            <a:solidFill>
              <a:srgbClr val="FFD5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b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January </a:t>
            </a:r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  <a:endParaRPr lang="it-IT" sz="1400" b="1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2113935" y="4856195"/>
            <a:ext cx="9638199" cy="1463071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2061806" y="3233074"/>
            <a:ext cx="9638199" cy="1463071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54" name="Shape 154"/>
          <p:cNvSpPr>
            <a:spLocks noGrp="1"/>
          </p:cNvSpPr>
          <p:nvPr>
            <p:ph type="sldNum" sz="quarter" idx="2"/>
          </p:nvPr>
        </p:nvSpPr>
        <p:spPr>
          <a:xfrm>
            <a:off x="220640" y="6422556"/>
            <a:ext cx="174946" cy="2565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12" name="Shape 153"/>
          <p:cNvSpPr>
            <a:spLocks noGrp="1"/>
          </p:cNvSpPr>
          <p:nvPr>
            <p:ph type="title"/>
          </p:nvPr>
        </p:nvSpPr>
        <p:spPr>
          <a:xfrm>
            <a:off x="692385" y="216894"/>
            <a:ext cx="10731605" cy="7781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ENI ACTIVITIES </a:t>
            </a:r>
            <a:r>
              <a:rPr lang="en-US" dirty="0"/>
              <a:t>IN </a:t>
            </a:r>
            <a:r>
              <a:rPr lang="en-US" dirty="0" smtClean="0"/>
              <a:t>ABU DHABI </a:t>
            </a:r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 rot="10800000" flipH="1" flipV="1">
            <a:off x="4551092" y="1562186"/>
            <a:ext cx="492266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293501" y="1081417"/>
            <a:ext cx="8182466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ENI ESTABLISHES A LONG TERM PRESENCE IN UAE </a:t>
            </a:r>
            <a:r>
              <a:rPr lang="en-US" b="1" dirty="0" smtClean="0">
                <a:solidFill>
                  <a:schemeClr val="tx1"/>
                </a:solidFill>
              </a:rPr>
              <a:t>ACQUIRING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A STAKE IN </a:t>
            </a:r>
            <a:r>
              <a:rPr lang="en-US" b="1" dirty="0">
                <a:solidFill>
                  <a:schemeClr val="tx1"/>
                </a:solidFill>
              </a:rPr>
              <a:t>TWO OFFSHORE PRODUCING CONCESSIONS 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293501" y="3288771"/>
            <a:ext cx="10731605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ENI SIGNS GHASHA GAS CONCESSION WITH ADNOC </a:t>
            </a:r>
            <a:r>
              <a:rPr lang="en-US" b="1" dirty="0" smtClean="0">
                <a:solidFill>
                  <a:schemeClr val="tx1"/>
                </a:solidFill>
              </a:rPr>
              <a:t>STRENGTHENING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ITS PRESENCE IN </a:t>
            </a:r>
            <a:r>
              <a:rPr lang="en-US" b="1" dirty="0">
                <a:solidFill>
                  <a:schemeClr val="tx1"/>
                </a:solidFill>
              </a:rPr>
              <a:t>THE UNITED ARAB EMIRATES </a:t>
            </a:r>
            <a:endParaRPr kumimoji="0" lang="it-IT" sz="18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072776" y="1764242"/>
            <a:ext cx="862722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16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% </a:t>
            </a:r>
            <a:r>
              <a:rPr lang="en-US" sz="16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stake in the </a:t>
            </a:r>
            <a:r>
              <a:rPr lang="en-US" sz="16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Lower </a:t>
            </a:r>
            <a:r>
              <a:rPr lang="en-US" sz="1600" b="1" dirty="0" err="1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Zakum</a:t>
            </a:r>
            <a:r>
              <a:rPr lang="en-US" sz="16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offshore oil </a:t>
            </a:r>
            <a:r>
              <a:rPr 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field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chemeClr val="tx1"/>
                </a:solidFill>
              </a:rPr>
              <a:t>10%</a:t>
            </a:r>
            <a:r>
              <a:rPr lang="en-US" sz="1600" dirty="0" smtClean="0">
                <a:solidFill>
                  <a:schemeClr val="tx1"/>
                </a:solidFill>
              </a:rPr>
              <a:t> stake in the oil, condensate and gas offshore fields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of </a:t>
            </a:r>
            <a:r>
              <a:rPr lang="en-US" sz="1600" b="1" dirty="0" smtClean="0">
                <a:solidFill>
                  <a:schemeClr val="tx1"/>
                </a:solidFill>
              </a:rPr>
              <a:t>Umm </a:t>
            </a:r>
            <a:r>
              <a:rPr lang="en-US" sz="1600" b="1" dirty="0" err="1" smtClean="0">
                <a:solidFill>
                  <a:schemeClr val="tx1"/>
                </a:solidFill>
              </a:rPr>
              <a:t>Shaif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(460 </a:t>
            </a:r>
            <a:r>
              <a:rPr lang="en-US" sz="1600" dirty="0" err="1" smtClean="0">
                <a:solidFill>
                  <a:schemeClr val="tx1"/>
                </a:solidFill>
              </a:rPr>
              <a:t>Bopd</a:t>
            </a:r>
            <a:r>
              <a:rPr lang="en-US" sz="1600" dirty="0" smtClean="0">
                <a:solidFill>
                  <a:schemeClr val="tx1"/>
                </a:solidFill>
              </a:rPr>
              <a:t>) and </a:t>
            </a:r>
            <a:r>
              <a:rPr lang="en-US" sz="1600" b="1" dirty="0" smtClean="0">
                <a:solidFill>
                  <a:schemeClr val="tx1"/>
                </a:solidFill>
              </a:rPr>
              <a:t>Nasr </a:t>
            </a:r>
            <a:r>
              <a:rPr lang="en-US" sz="1600" dirty="0" smtClean="0">
                <a:solidFill>
                  <a:schemeClr val="tx1"/>
                </a:solidFill>
              </a:rPr>
              <a:t>(450 </a:t>
            </a:r>
            <a:r>
              <a:rPr lang="en-US" sz="1600" dirty="0" err="1" smtClean="0">
                <a:solidFill>
                  <a:schemeClr val="tx1"/>
                </a:solidFill>
              </a:rPr>
              <a:t>Bopd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/>
              <a:t>Eni </a:t>
            </a:r>
            <a:r>
              <a:rPr lang="en-US" sz="1600" dirty="0" smtClean="0"/>
              <a:t>sold to </a:t>
            </a:r>
            <a:r>
              <a:rPr lang="en-US" sz="1600" b="1" dirty="0" err="1" smtClean="0"/>
              <a:t>Mubadala</a:t>
            </a:r>
            <a:r>
              <a:rPr lang="en-US" sz="1600" b="1" dirty="0" smtClean="0"/>
              <a:t> Petroleum</a:t>
            </a:r>
            <a:r>
              <a:rPr lang="en-US" sz="1600" dirty="0" smtClean="0"/>
              <a:t> a </a:t>
            </a:r>
            <a:r>
              <a:rPr lang="en-US" sz="1600" b="1" dirty="0"/>
              <a:t>10% stake </a:t>
            </a:r>
            <a:r>
              <a:rPr lang="en-US" sz="1600" dirty="0"/>
              <a:t>in the </a:t>
            </a:r>
            <a:r>
              <a:rPr lang="en-US" sz="1600" b="1" dirty="0" err="1"/>
              <a:t>Shorouk</a:t>
            </a:r>
            <a:r>
              <a:rPr lang="en-US" sz="1600" b="1" dirty="0"/>
              <a:t> concession</a:t>
            </a:r>
            <a:r>
              <a:rPr lang="en-US" sz="1600" dirty="0" smtClean="0"/>
              <a:t>,</a:t>
            </a:r>
          </a:p>
          <a:p>
            <a:r>
              <a:rPr lang="en-US" sz="1600" dirty="0" smtClean="0"/>
              <a:t>      offshore Egypt, where </a:t>
            </a:r>
            <a:r>
              <a:rPr lang="en-US" sz="1600" b="1" dirty="0" err="1" smtClean="0"/>
              <a:t>Zohr</a:t>
            </a:r>
            <a:r>
              <a:rPr lang="en-US" sz="1600" dirty="0" err="1" smtClean="0"/>
              <a:t>'s</a:t>
            </a:r>
            <a:r>
              <a:rPr lang="en-US" sz="1600" dirty="0" smtClean="0"/>
              <a:t> super-giant gas field is located.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n-US" sz="1600" b="1" dirty="0" smtClean="0">
              <a:solidFill>
                <a:srgbClr val="FFD500"/>
              </a:solidFill>
            </a:endParaRPr>
          </a:p>
          <a:p>
            <a:endParaRPr lang="en-US" b="1" dirty="0" smtClean="0">
              <a:solidFill>
                <a:srgbClr val="FFD500"/>
              </a:solidFill>
              <a:latin typeface="Verdana" panose="020B060403050404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9507179" y="1395589"/>
            <a:ext cx="2127505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875 million US </a:t>
            </a:r>
            <a:r>
              <a:rPr lang="en-US" dirty="0" smtClean="0"/>
              <a:t>dollar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dirty="0" smtClean="0"/>
              <a:t>years</a:t>
            </a:r>
            <a:r>
              <a:rPr lang="en-US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concessions </a:t>
            </a: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4"/>
          <a:srcRect l="10883" t="23172" r="7680" b="23525"/>
          <a:stretch/>
        </p:blipFill>
        <p:spPr>
          <a:xfrm>
            <a:off x="9178957" y="1903097"/>
            <a:ext cx="340493" cy="290115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3072778" y="4104356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25% </a:t>
            </a:r>
            <a:r>
              <a:rPr lang="en-US" sz="1600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stake </a:t>
            </a:r>
            <a:r>
              <a:rPr lang="en-US" sz="16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16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ADNOC</a:t>
            </a:r>
            <a:r>
              <a:rPr lang="en-US" sz="16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’s mega offshore gas project</a:t>
            </a:r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304438" y="5086476"/>
            <a:ext cx="93955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ea typeface="Calibri" panose="020F0502020204030204" pitchFamily="34" charset="0"/>
              </a:rPr>
              <a:t>ENI EXPANDS ITS PRESENCE IN UAE ACQUIRING A MAJORITY STAKE IN TWO OF ABU DHABI’S OFFSHORE EXPLORATION CONCESSIONS</a:t>
            </a:r>
            <a:endParaRPr lang="en-US" sz="1050" b="1" dirty="0" smtClean="0">
              <a:solidFill>
                <a:schemeClr val="tx1"/>
              </a:solidFill>
              <a:ea typeface="Calibri" panose="020F0502020204030204" pitchFamily="34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3072777" y="5927424"/>
            <a:ext cx="88712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chemeClr val="tx1"/>
                </a:solidFill>
              </a:rPr>
              <a:t>70</a:t>
            </a:r>
            <a:r>
              <a:rPr lang="en-US" sz="1600" b="1" dirty="0">
                <a:solidFill>
                  <a:schemeClr val="tx1"/>
                </a:solidFill>
              </a:rPr>
              <a:t>% </a:t>
            </a:r>
            <a:r>
              <a:rPr lang="en-US" sz="1600" dirty="0">
                <a:solidFill>
                  <a:schemeClr val="tx1"/>
                </a:solidFill>
              </a:rPr>
              <a:t>stake in the </a:t>
            </a:r>
            <a:r>
              <a:rPr lang="en-US" sz="1600" b="1" dirty="0">
                <a:solidFill>
                  <a:schemeClr val="tx1"/>
                </a:solidFill>
              </a:rPr>
              <a:t>Block 1</a:t>
            </a:r>
            <a:r>
              <a:rPr lang="en-US" sz="1600" dirty="0">
                <a:solidFill>
                  <a:schemeClr val="tx1"/>
                </a:solidFill>
              </a:rPr>
              <a:t> and </a:t>
            </a:r>
            <a:r>
              <a:rPr lang="en-US" sz="1600" b="1" dirty="0">
                <a:solidFill>
                  <a:schemeClr val="tx1"/>
                </a:solidFill>
              </a:rPr>
              <a:t>Block 2 </a:t>
            </a:r>
            <a:r>
              <a:rPr lang="en-US" sz="1600" dirty="0"/>
              <a:t>offshore exploration areas for a duration of 35 years</a:t>
            </a:r>
            <a:endParaRPr lang="it-IT" sz="2000" dirty="0">
              <a:solidFill>
                <a:srgbClr val="FFD500"/>
              </a:solidFill>
              <a:ea typeface="Calibri" panose="020F0502020204030204" pitchFamily="34" charset="0"/>
            </a:endParaRPr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 rotWithShape="1">
          <a:blip r:embed="rId5"/>
          <a:srcRect b="9874"/>
          <a:stretch/>
        </p:blipFill>
        <p:spPr>
          <a:xfrm>
            <a:off x="10877911" y="6034911"/>
            <a:ext cx="619125" cy="729683"/>
          </a:xfrm>
          <a:prstGeom prst="rect">
            <a:avLst/>
          </a:prstGeom>
        </p:spPr>
      </p:pic>
      <p:pic>
        <p:nvPicPr>
          <p:cNvPr id="23" name="Picture 2" descr="Risultati immagini per simbolo dollar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996" y="1433451"/>
            <a:ext cx="243387" cy="324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tangolo 7"/>
          <p:cNvSpPr/>
          <p:nvPr/>
        </p:nvSpPr>
        <p:spPr>
          <a:xfrm>
            <a:off x="9615190" y="3145664"/>
            <a:ext cx="21739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120,000</a:t>
            </a:r>
            <a:r>
              <a:rPr lang="en-US" dirty="0"/>
              <a:t> barrels of </a:t>
            </a:r>
            <a:r>
              <a:rPr lang="en-US" b="1" dirty="0" smtClean="0"/>
              <a:t>oil</a:t>
            </a:r>
            <a:br>
              <a:rPr lang="en-US" b="1" dirty="0" smtClean="0"/>
            </a:br>
            <a:r>
              <a:rPr lang="en-US" dirty="0" smtClean="0"/>
              <a:t>per day  </a:t>
            </a:r>
            <a:endParaRPr lang="it-IT" dirty="0"/>
          </a:p>
        </p:txBody>
      </p:sp>
      <p:pic>
        <p:nvPicPr>
          <p:cNvPr id="13" name="Picture 2" descr="Immagine correlat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1874" y="3210459"/>
            <a:ext cx="414138" cy="41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ttangolo 25"/>
          <p:cNvSpPr/>
          <p:nvPr/>
        </p:nvSpPr>
        <p:spPr>
          <a:xfrm>
            <a:off x="9607863" y="3879694"/>
            <a:ext cx="2078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~ </a:t>
            </a:r>
            <a:r>
              <a:rPr lang="en-US" b="1" dirty="0"/>
              <a:t>1.5 billion</a:t>
            </a:r>
            <a:r>
              <a:rPr lang="en-US" dirty="0"/>
              <a:t> cubic feet of </a:t>
            </a:r>
            <a:r>
              <a:rPr lang="en-US" b="1" dirty="0"/>
              <a:t>gas </a:t>
            </a:r>
            <a:r>
              <a:rPr lang="en-US" dirty="0"/>
              <a:t>per day </a:t>
            </a:r>
            <a:endParaRPr lang="it-IT" dirty="0"/>
          </a:p>
        </p:txBody>
      </p:sp>
      <p:sp>
        <p:nvSpPr>
          <p:cNvPr id="29" name="Rettangolo 28"/>
          <p:cNvSpPr/>
          <p:nvPr/>
        </p:nvSpPr>
        <p:spPr>
          <a:xfrm>
            <a:off x="8367431" y="3867745"/>
            <a:ext cx="10711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By 2025: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2087870" y="994994"/>
            <a:ext cx="9586070" cy="2129305"/>
          </a:xfrm>
          <a:prstGeom prst="rect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0" name="Picture 2" descr="Risultati immagini per simbolo dollar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3496" y="2539359"/>
            <a:ext cx="243387" cy="324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tangolo 14"/>
          <p:cNvSpPr/>
          <p:nvPr/>
        </p:nvSpPr>
        <p:spPr>
          <a:xfrm>
            <a:off x="9624629" y="2499854"/>
            <a:ext cx="2127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934 </a:t>
            </a:r>
            <a:r>
              <a:rPr lang="en-US" dirty="0"/>
              <a:t>million US dollar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582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/>
          </p:cNvSpPr>
          <p:nvPr>
            <p:ph type="sldNum" sz="quarter" idx="2"/>
          </p:nvPr>
        </p:nvSpPr>
        <p:spPr>
          <a:xfrm>
            <a:off x="220640" y="6422556"/>
            <a:ext cx="174946" cy="2565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 rotWithShape="1">
          <a:blip r:embed="rId3"/>
          <a:srcRect b="9874"/>
          <a:stretch/>
        </p:blipFill>
        <p:spPr>
          <a:xfrm>
            <a:off x="10877911" y="6034911"/>
            <a:ext cx="619125" cy="729683"/>
          </a:xfrm>
          <a:prstGeom prst="rect">
            <a:avLst/>
          </a:prstGeom>
        </p:spPr>
      </p:pic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ABU DHABI AND RUWAIS REFINERIES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1477971" y="1178181"/>
            <a:ext cx="1869551" cy="738664"/>
          </a:xfrm>
          <a:prstGeom prst="rect">
            <a:avLst/>
          </a:prstGeom>
          <a:ln>
            <a:solidFill>
              <a:srgbClr val="FFD5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</a:t>
            </a:r>
            <a:b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January </a:t>
            </a:r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  <a:endParaRPr lang="it-IT" sz="1400" b="1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19049" y="2132649"/>
            <a:ext cx="5756818" cy="4154984"/>
          </a:xfrm>
          <a:prstGeom prst="rect">
            <a:avLst/>
          </a:prstGeom>
          <a:ln w="28575">
            <a:solidFill>
              <a:srgbClr val="FFD5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altLang="it-IT" sz="17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ENI ACQUIRES A 20% EQUITY INTEREST IN ADNOC REFINING </a:t>
            </a:r>
          </a:p>
          <a:p>
            <a:pPr algn="ctr"/>
            <a:r>
              <a:rPr lang="it-IT" altLang="it-IT" sz="17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THE TWO COMPANIES CONSOLIDATE </a:t>
            </a:r>
          </a:p>
          <a:p>
            <a:pPr algn="ctr"/>
            <a:r>
              <a:rPr lang="it-IT" altLang="it-IT" sz="17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THEIR STRONG PARTNERSHIP</a:t>
            </a:r>
            <a:endParaRPr lang="it-IT" altLang="it-IT" sz="1700" dirty="0" smtClean="0">
              <a:solidFill>
                <a:schemeClr val="tx1"/>
              </a:solidFill>
            </a:endParaRPr>
          </a:p>
          <a:p>
            <a:endParaRPr lang="it-IT" altLang="it-IT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b="1" dirty="0">
                <a:solidFill>
                  <a:schemeClr val="tx1"/>
                </a:solidFill>
              </a:rPr>
              <a:t>35%</a:t>
            </a:r>
            <a:r>
              <a:rPr lang="en-US" dirty="0">
                <a:solidFill>
                  <a:schemeClr val="tx1"/>
                </a:solidFill>
              </a:rPr>
              <a:t> growth in Eni’s </a:t>
            </a:r>
            <a:r>
              <a:rPr lang="en-US" b="1" dirty="0">
                <a:solidFill>
                  <a:schemeClr val="tx1"/>
                </a:solidFill>
              </a:rPr>
              <a:t>refining </a:t>
            </a:r>
            <a:r>
              <a:rPr lang="en-US" b="1" dirty="0" smtClean="0">
                <a:solidFill>
                  <a:schemeClr val="tx1"/>
                </a:solidFill>
              </a:rPr>
              <a:t>capacity</a:t>
            </a:r>
          </a:p>
          <a:p>
            <a:pPr marL="285750" indent="-285750">
              <a:buFontTx/>
              <a:buChar char="-"/>
            </a:pPr>
            <a:endParaRPr lang="en-US" sz="1100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ADNOC total </a:t>
            </a:r>
            <a:r>
              <a:rPr lang="en-US" b="1" dirty="0">
                <a:solidFill>
                  <a:schemeClr val="tx1"/>
                </a:solidFill>
              </a:rPr>
              <a:t>refining production </a:t>
            </a:r>
            <a:r>
              <a:rPr lang="en-US" dirty="0">
                <a:solidFill>
                  <a:schemeClr val="tx1"/>
                </a:solidFill>
              </a:rPr>
              <a:t>capacity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b="1" dirty="0">
                <a:solidFill>
                  <a:schemeClr val="tx1"/>
                </a:solidFill>
              </a:rPr>
              <a:t>over 900,000 barrels per day</a:t>
            </a:r>
            <a:r>
              <a:rPr lang="en-US" dirty="0">
                <a:solidFill>
                  <a:schemeClr val="tx1"/>
                </a:solidFill>
              </a:rPr>
              <a:t>) 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n-US" sz="11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altLang="it-IT" dirty="0" err="1">
                <a:cs typeface="Segoe UI" panose="020B0502040204020203" pitchFamily="34" charset="0"/>
              </a:rPr>
              <a:t>This</a:t>
            </a:r>
            <a:r>
              <a:rPr lang="it-IT" altLang="it-IT" dirty="0">
                <a:cs typeface="Segoe UI" panose="020B0502040204020203" pitchFamily="34" charset="0"/>
              </a:rPr>
              <a:t> </a:t>
            </a:r>
            <a:r>
              <a:rPr lang="it-IT" altLang="it-IT" dirty="0" err="1">
                <a:cs typeface="Segoe UI" panose="020B0502040204020203" pitchFamily="34" charset="0"/>
              </a:rPr>
              <a:t>acquisition</a:t>
            </a:r>
            <a:r>
              <a:rPr lang="it-IT" altLang="it-IT" dirty="0">
                <a:cs typeface="Segoe UI" panose="020B0502040204020203" pitchFamily="34" charset="0"/>
              </a:rPr>
              <a:t> </a:t>
            </a:r>
            <a:r>
              <a:rPr lang="it-IT" altLang="it-IT" dirty="0" err="1">
                <a:cs typeface="Segoe UI" panose="020B0502040204020203" pitchFamily="34" charset="0"/>
              </a:rPr>
              <a:t>allows</a:t>
            </a:r>
            <a:r>
              <a:rPr lang="it-IT" altLang="it-IT" dirty="0">
                <a:cs typeface="Segoe UI" panose="020B0502040204020203" pitchFamily="34" charset="0"/>
              </a:rPr>
              <a:t> </a:t>
            </a:r>
            <a:r>
              <a:rPr lang="it-IT" altLang="it-IT" b="1" dirty="0">
                <a:cs typeface="Segoe UI" panose="020B0502040204020203" pitchFamily="34" charset="0"/>
              </a:rPr>
              <a:t>Eni </a:t>
            </a:r>
            <a:r>
              <a:rPr lang="it-IT" altLang="it-IT" dirty="0">
                <a:cs typeface="Segoe UI" panose="020B0502040204020203" pitchFamily="34" charset="0"/>
              </a:rPr>
              <a:t>to </a:t>
            </a:r>
            <a:r>
              <a:rPr lang="it-IT" altLang="it-IT" b="1" dirty="0">
                <a:cs typeface="Segoe UI" panose="020B0502040204020203" pitchFamily="34" charset="0"/>
              </a:rPr>
              <a:t>reduce </a:t>
            </a:r>
            <a:r>
              <a:rPr lang="it-IT" altLang="it-IT" b="1" dirty="0" err="1" smtClean="0">
                <a:cs typeface="Segoe UI" panose="020B0502040204020203" pitchFamily="34" charset="0"/>
              </a:rPr>
              <a:t>its</a:t>
            </a:r>
            <a:r>
              <a:rPr lang="it-IT" altLang="it-IT" b="1" dirty="0" smtClean="0">
                <a:cs typeface="Segoe UI" panose="020B0502040204020203" pitchFamily="34" charset="0"/>
              </a:rPr>
              <a:t> </a:t>
            </a:r>
            <a:r>
              <a:rPr lang="it-IT" altLang="it-IT" b="1" dirty="0" err="1" smtClean="0">
                <a:cs typeface="Segoe UI" panose="020B0502040204020203" pitchFamily="34" charset="0"/>
              </a:rPr>
              <a:t>overall</a:t>
            </a:r>
            <a:r>
              <a:rPr lang="it-IT" altLang="it-IT" b="1" dirty="0" smtClean="0">
                <a:cs typeface="Segoe UI" panose="020B0502040204020203" pitchFamily="34" charset="0"/>
              </a:rPr>
              <a:t> </a:t>
            </a:r>
            <a:r>
              <a:rPr lang="it-IT" altLang="it-IT" dirty="0" err="1" smtClean="0">
                <a:cs typeface="Segoe UI" panose="020B0502040204020203" pitchFamily="34" charset="0"/>
              </a:rPr>
              <a:t>refining</a:t>
            </a:r>
            <a:r>
              <a:rPr lang="it-IT" altLang="it-IT" dirty="0" smtClean="0">
                <a:cs typeface="Segoe UI" panose="020B0502040204020203" pitchFamily="34" charset="0"/>
              </a:rPr>
              <a:t> </a:t>
            </a:r>
            <a:r>
              <a:rPr lang="it-IT" altLang="it-IT" b="1" dirty="0" err="1" smtClean="0">
                <a:cs typeface="Segoe UI" panose="020B0502040204020203" pitchFamily="34" charset="0"/>
              </a:rPr>
              <a:t>breakeven</a:t>
            </a:r>
            <a:r>
              <a:rPr lang="it-IT" altLang="it-IT" b="1" dirty="0" smtClean="0">
                <a:cs typeface="Segoe UI" panose="020B0502040204020203" pitchFamily="34" charset="0"/>
              </a:rPr>
              <a:t> target </a:t>
            </a:r>
            <a:r>
              <a:rPr lang="it-IT" altLang="it-IT" b="1" dirty="0" err="1" smtClean="0">
                <a:cs typeface="Segoe UI" panose="020B0502040204020203" pitchFamily="34" charset="0"/>
              </a:rPr>
              <a:t>margin</a:t>
            </a:r>
            <a:r>
              <a:rPr lang="it-IT" altLang="it-IT" b="1" dirty="0" smtClean="0">
                <a:cs typeface="Segoe UI" panose="020B0502040204020203" pitchFamily="34" charset="0"/>
              </a:rPr>
              <a:t>  by 50% down to </a:t>
            </a:r>
            <a:r>
              <a:rPr lang="it-IT" altLang="it-IT" b="1" dirty="0" err="1" smtClean="0">
                <a:cs typeface="Segoe UI" panose="020B0502040204020203" pitchFamily="34" charset="0"/>
              </a:rPr>
              <a:t>around</a:t>
            </a:r>
            <a:r>
              <a:rPr lang="it-IT" altLang="it-IT" b="1" dirty="0" smtClean="0">
                <a:cs typeface="Segoe UI" panose="020B0502040204020203" pitchFamily="34" charset="0"/>
              </a:rPr>
              <a:t> 1.5</a:t>
            </a:r>
            <a:r>
              <a:rPr lang="it-IT" altLang="it-IT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$/</a:t>
            </a:r>
            <a:r>
              <a:rPr lang="it-IT" altLang="it-IT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bbl</a:t>
            </a:r>
            <a:endParaRPr lang="it-IT" altLang="it-IT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it-IT" altLang="it-IT" sz="11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it-IT" altLang="it-IT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The </a:t>
            </a:r>
            <a:r>
              <a:rPr lang="it-IT" altLang="it-IT" dirty="0">
                <a:solidFill>
                  <a:schemeClr val="tx1"/>
                </a:solidFill>
                <a:cs typeface="Times New Roman" panose="02020603050405020304" pitchFamily="18" charset="0"/>
              </a:rPr>
              <a:t>deal </a:t>
            </a:r>
            <a:r>
              <a:rPr lang="it-IT" altLang="it-IT" dirty="0" err="1">
                <a:solidFill>
                  <a:schemeClr val="tx1"/>
                </a:solidFill>
                <a:cs typeface="Times New Roman" panose="02020603050405020304" pitchFamily="18" charset="0"/>
              </a:rPr>
              <a:t>makes</a:t>
            </a:r>
            <a:r>
              <a:rPr lang="it-IT" altLang="it-IT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Eni’s</a:t>
            </a:r>
            <a:r>
              <a:rPr lang="it-IT" altLang="it-IT" b="1" dirty="0">
                <a:solidFill>
                  <a:schemeClr val="tx1"/>
                </a:solidFill>
                <a:cs typeface="Times New Roman" panose="02020603050405020304" pitchFamily="18" charset="0"/>
              </a:rPr>
              <a:t> portfolio </a:t>
            </a:r>
            <a:r>
              <a:rPr lang="it-IT" altLang="it-IT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more </a:t>
            </a:r>
            <a:r>
              <a:rPr lang="it-IT" altLang="it-IT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integrated</a:t>
            </a:r>
            <a:r>
              <a:rPr lang="it-IT" altLang="it-IT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along</a:t>
            </a:r>
            <a:r>
              <a:rPr lang="it-IT" altLang="it-IT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dirty="0">
                <a:solidFill>
                  <a:schemeClr val="tx1"/>
                </a:solidFill>
                <a:cs typeface="Times New Roman" panose="02020603050405020304" pitchFamily="18" charset="0"/>
              </a:rPr>
              <a:t>the </a:t>
            </a:r>
            <a:r>
              <a:rPr lang="it-IT" altLang="it-IT" dirty="0" err="1">
                <a:solidFill>
                  <a:schemeClr val="tx1"/>
                </a:solidFill>
                <a:cs typeface="Times New Roman" panose="02020603050405020304" pitchFamily="18" charset="0"/>
              </a:rPr>
              <a:t>energy</a:t>
            </a:r>
            <a:r>
              <a:rPr lang="it-IT" altLang="it-IT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dirty="0" err="1">
                <a:solidFill>
                  <a:schemeClr val="tx1"/>
                </a:solidFill>
                <a:cs typeface="Times New Roman" panose="02020603050405020304" pitchFamily="18" charset="0"/>
              </a:rPr>
              <a:t>value</a:t>
            </a:r>
            <a:r>
              <a:rPr lang="it-IT" altLang="it-IT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dirty="0" err="1">
                <a:solidFill>
                  <a:schemeClr val="tx1"/>
                </a:solidFill>
                <a:cs typeface="Times New Roman" panose="02020603050405020304" pitchFamily="18" charset="0"/>
              </a:rPr>
              <a:t>chain</a:t>
            </a:r>
            <a:r>
              <a:rPr lang="it-IT" altLang="it-IT" dirty="0">
                <a:solidFill>
                  <a:schemeClr val="tx1"/>
                </a:solidFill>
                <a:cs typeface="Times New Roman" panose="02020603050405020304" pitchFamily="18" charset="0"/>
              </a:rPr>
              <a:t> and more </a:t>
            </a:r>
            <a:r>
              <a:rPr lang="it-IT" altLang="it-IT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resilient</a:t>
            </a:r>
            <a:r>
              <a:rPr lang="it-IT" altLang="it-IT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to </a:t>
            </a:r>
            <a:r>
              <a:rPr lang="it-IT" altLang="it-IT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market </a:t>
            </a:r>
            <a:r>
              <a:rPr lang="it-IT" altLang="it-IT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volatility</a:t>
            </a:r>
            <a:r>
              <a:rPr lang="it-IT" altLang="it-IT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dirty="0" smtClean="0">
                <a:cs typeface="Segoe UI" panose="020B0502040204020203" pitchFamily="34" charset="0"/>
              </a:rPr>
              <a:t> </a:t>
            </a:r>
            <a:endParaRPr lang="it-IT" altLang="it-IT" dirty="0" smtClean="0">
              <a:cs typeface="Segoe UI" panose="020B0502040204020203" pitchFamily="34" charset="0"/>
            </a:endParaRPr>
          </a:p>
        </p:txBody>
      </p:sp>
      <p:pic>
        <p:nvPicPr>
          <p:cNvPr id="24" name="Immagin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916" y="2252141"/>
            <a:ext cx="5400556" cy="3773882"/>
          </a:xfrm>
          <a:prstGeom prst="rect">
            <a:avLst/>
          </a:prstGeom>
          <a:noFill/>
          <a:effectLst>
            <a:reflection blurRad="1270000" stA="10000" endPos="65000" dist="50800" dir="5400000" sy="-100000" algn="bl" rotWithShape="0"/>
          </a:effectLst>
        </p:spPr>
      </p:pic>
      <p:sp>
        <p:nvSpPr>
          <p:cNvPr id="26" name="Rettangolo 25"/>
          <p:cNvSpPr/>
          <p:nvPr/>
        </p:nvSpPr>
        <p:spPr>
          <a:xfrm>
            <a:off x="9928874" y="3914720"/>
            <a:ext cx="562932" cy="2034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DUBAI</a:t>
            </a:r>
            <a:endParaRPr lang="it-IT" sz="1400" b="1" dirty="0"/>
          </a:p>
        </p:txBody>
      </p:sp>
      <p:sp>
        <p:nvSpPr>
          <p:cNvPr id="27" name="Rettangolo 26"/>
          <p:cNvSpPr/>
          <p:nvPr/>
        </p:nvSpPr>
        <p:spPr>
          <a:xfrm>
            <a:off x="10037335" y="3641490"/>
            <a:ext cx="709053" cy="18498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SHARJAH</a:t>
            </a:r>
            <a:endParaRPr lang="it-IT" sz="1400" b="1" dirty="0"/>
          </a:p>
        </p:txBody>
      </p:sp>
      <p:sp>
        <p:nvSpPr>
          <p:cNvPr id="28" name="Rettangolo 27"/>
          <p:cNvSpPr/>
          <p:nvPr/>
        </p:nvSpPr>
        <p:spPr>
          <a:xfrm>
            <a:off x="7917775" y="4658676"/>
            <a:ext cx="642025" cy="2034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RUWAIS</a:t>
            </a:r>
            <a:endParaRPr lang="it-IT" sz="1600" b="1" dirty="0"/>
          </a:p>
        </p:txBody>
      </p:sp>
      <p:sp>
        <p:nvSpPr>
          <p:cNvPr id="29" name="Rettangolo 28"/>
          <p:cNvSpPr/>
          <p:nvPr/>
        </p:nvSpPr>
        <p:spPr>
          <a:xfrm>
            <a:off x="8559799" y="4835578"/>
            <a:ext cx="808244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ABU DHABI</a:t>
            </a:r>
            <a:endParaRPr lang="it-IT" sz="1400" b="1" dirty="0"/>
          </a:p>
        </p:txBody>
      </p:sp>
      <p:sp>
        <p:nvSpPr>
          <p:cNvPr id="30" name="Ovale 29"/>
          <p:cNvSpPr/>
          <p:nvPr/>
        </p:nvSpPr>
        <p:spPr>
          <a:xfrm>
            <a:off x="7855605" y="4383797"/>
            <a:ext cx="1598788" cy="956734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702" y="2837759"/>
            <a:ext cx="1207778" cy="9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2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/>
          </p:cNvSpPr>
          <p:nvPr>
            <p:ph type="sldNum" sz="quarter" idx="2"/>
          </p:nvPr>
        </p:nvSpPr>
        <p:spPr>
          <a:xfrm>
            <a:off x="220640" y="6422556"/>
            <a:ext cx="174946" cy="2565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2" name="Shape 153"/>
          <p:cNvSpPr>
            <a:spLocks noGrp="1"/>
          </p:cNvSpPr>
          <p:nvPr>
            <p:ph type="title"/>
          </p:nvPr>
        </p:nvSpPr>
        <p:spPr>
          <a:xfrm>
            <a:off x="692385" y="216894"/>
            <a:ext cx="10731605" cy="7781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ENI IN SHARJAH: ACTIVITIES AND STRATEGY</a:t>
            </a:r>
            <a:endParaRPr lang="en-US" dirty="0"/>
          </a:p>
        </p:txBody>
      </p:sp>
      <p:sp>
        <p:nvSpPr>
          <p:cNvPr id="20" name="Rettangolo 19"/>
          <p:cNvSpPr/>
          <p:nvPr/>
        </p:nvSpPr>
        <p:spPr>
          <a:xfrm>
            <a:off x="1925695" y="1173864"/>
            <a:ext cx="1869551" cy="738664"/>
          </a:xfrm>
          <a:prstGeom prst="rect">
            <a:avLst/>
          </a:prstGeom>
          <a:ln>
            <a:solidFill>
              <a:srgbClr val="FFD5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  <a:b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January </a:t>
            </a:r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  <a:endParaRPr lang="it-IT" sz="1400" b="1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689115" y="2004817"/>
            <a:ext cx="4709652" cy="3877985"/>
          </a:xfrm>
          <a:prstGeom prst="rect">
            <a:avLst/>
          </a:prstGeom>
          <a:ln w="28575">
            <a:solidFill>
              <a:srgbClr val="FFD5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a typeface="Calibri" panose="020F0502020204030204" pitchFamily="34" charset="0"/>
              </a:rPr>
              <a:t>ENI ENTERS IN THE SHARJAH EMIRATE SIGNING AREAS A, B AND C EXPLORATION CONCESSIONS ONSHORE</a:t>
            </a:r>
          </a:p>
          <a:p>
            <a:endParaRPr lang="en-US" b="1" dirty="0" smtClean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- Area </a:t>
            </a:r>
            <a:r>
              <a:rPr lang="en-US" dirty="0">
                <a:solidFill>
                  <a:schemeClr val="tx1"/>
                </a:solidFill>
              </a:rPr>
              <a:t>A and C: </a:t>
            </a:r>
            <a:r>
              <a:rPr lang="en-US" b="1" dirty="0">
                <a:solidFill>
                  <a:schemeClr val="tx1"/>
                </a:solidFill>
              </a:rPr>
              <a:t>Eni</a:t>
            </a:r>
            <a:r>
              <a:rPr lang="en-US" dirty="0">
                <a:solidFill>
                  <a:schemeClr val="tx1"/>
                </a:solidFill>
              </a:rPr>
              <a:t> will act as </a:t>
            </a:r>
            <a:r>
              <a:rPr lang="en-US" b="1" dirty="0">
                <a:solidFill>
                  <a:schemeClr val="tx1"/>
                </a:solidFill>
              </a:rPr>
              <a:t>Operator</a:t>
            </a:r>
            <a:r>
              <a:rPr lang="en-US" dirty="0">
                <a:solidFill>
                  <a:schemeClr val="tx1"/>
                </a:solidFill>
              </a:rPr>
              <a:t> with </a:t>
            </a:r>
            <a:r>
              <a:rPr lang="en-US" b="1" dirty="0">
                <a:solidFill>
                  <a:schemeClr val="tx1"/>
                </a:solidFill>
              </a:rPr>
              <a:t>75%</a:t>
            </a:r>
            <a:r>
              <a:rPr lang="en-US" dirty="0">
                <a:solidFill>
                  <a:schemeClr val="tx1"/>
                </a:solidFill>
              </a:rPr>
              <a:t>  participating </a:t>
            </a:r>
            <a:r>
              <a:rPr lang="en-US" dirty="0" smtClean="0">
                <a:solidFill>
                  <a:schemeClr val="tx1"/>
                </a:solidFill>
              </a:rPr>
              <a:t>interest</a:t>
            </a:r>
          </a:p>
          <a:p>
            <a:endParaRPr lang="it-IT" sz="1200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Area B: </a:t>
            </a:r>
            <a:r>
              <a:rPr lang="en-US" b="1" dirty="0" smtClean="0">
                <a:solidFill>
                  <a:schemeClr val="tx1"/>
                </a:solidFill>
              </a:rPr>
              <a:t>participating </a:t>
            </a:r>
            <a:r>
              <a:rPr lang="en-US" b="1" dirty="0">
                <a:solidFill>
                  <a:schemeClr val="tx1"/>
                </a:solidFill>
              </a:rPr>
              <a:t>interest </a:t>
            </a:r>
            <a:r>
              <a:rPr lang="en-US" dirty="0">
                <a:solidFill>
                  <a:schemeClr val="tx1"/>
                </a:solidFill>
              </a:rPr>
              <a:t>with </a:t>
            </a:r>
            <a:r>
              <a:rPr lang="en-US" b="1" dirty="0">
                <a:solidFill>
                  <a:schemeClr val="tx1"/>
                </a:solidFill>
              </a:rPr>
              <a:t>Eni </a:t>
            </a:r>
            <a:r>
              <a:rPr lang="en-US" dirty="0">
                <a:solidFill>
                  <a:schemeClr val="tx1"/>
                </a:solidFill>
              </a:rPr>
              <a:t>holding </a:t>
            </a:r>
            <a:r>
              <a:rPr lang="en-US" b="1" dirty="0">
                <a:solidFill>
                  <a:schemeClr val="tx1"/>
                </a:solidFill>
              </a:rPr>
              <a:t>50% </a:t>
            </a:r>
            <a:r>
              <a:rPr lang="en-US" dirty="0">
                <a:solidFill>
                  <a:schemeClr val="tx1"/>
                </a:solidFill>
              </a:rPr>
              <a:t>of </a:t>
            </a:r>
            <a:r>
              <a:rPr lang="en-US" dirty="0" smtClean="0">
                <a:solidFill>
                  <a:schemeClr val="tx1"/>
                </a:solidFill>
              </a:rPr>
              <a:t>stake</a:t>
            </a:r>
            <a:endParaRPr lang="it-IT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rgbClr val="FFD500"/>
              </a:solidFill>
              <a:ea typeface="Calibri" panose="020F0502020204030204" pitchFamily="34" charset="0"/>
            </a:endParaRPr>
          </a:p>
          <a:p>
            <a:endParaRPr lang="it-IT" dirty="0"/>
          </a:p>
          <a:p>
            <a:pPr algn="ctr"/>
            <a:r>
              <a:rPr lang="en-US" i="1" dirty="0"/>
              <a:t> “These agreements mark for Eni another major step towards an organic growth in the </a:t>
            </a:r>
            <a:r>
              <a:rPr lang="en-US" i="1" dirty="0" smtClean="0"/>
              <a:t>UAE”. </a:t>
            </a:r>
          </a:p>
          <a:p>
            <a:pPr algn="ctr"/>
            <a:r>
              <a:rPr lang="it-IT" dirty="0" smtClean="0"/>
              <a:t> </a:t>
            </a:r>
            <a:r>
              <a:rPr lang="it-IT" b="1" dirty="0" err="1"/>
              <a:t>Eni’s</a:t>
            </a:r>
            <a:r>
              <a:rPr lang="it-IT" b="1" dirty="0"/>
              <a:t> CEO, Claudio Descalzi </a:t>
            </a:r>
            <a:endParaRPr lang="en-US" b="1" dirty="0" smtClean="0">
              <a:solidFill>
                <a:srgbClr val="FFD500"/>
              </a:solidFill>
              <a:ea typeface="Calibri" panose="020F0502020204030204" pitchFamily="34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916" y="2082801"/>
            <a:ext cx="5400556" cy="3773882"/>
          </a:xfrm>
          <a:prstGeom prst="rect">
            <a:avLst/>
          </a:prstGeom>
          <a:noFill/>
          <a:effectLst>
            <a:reflection blurRad="1270000" stA="10000" endPos="65000" dist="50800" dir="5400000" sy="-100000" algn="bl" rotWithShape="0"/>
          </a:effectLst>
        </p:spPr>
      </p:pic>
      <p:sp>
        <p:nvSpPr>
          <p:cNvPr id="11" name="Rettangolo 10"/>
          <p:cNvSpPr/>
          <p:nvPr/>
        </p:nvSpPr>
        <p:spPr>
          <a:xfrm>
            <a:off x="9928874" y="3745380"/>
            <a:ext cx="562932" cy="2034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DUBAI</a:t>
            </a:r>
            <a:endParaRPr lang="it-IT" sz="1400" b="1" dirty="0"/>
          </a:p>
        </p:txBody>
      </p:sp>
      <p:sp>
        <p:nvSpPr>
          <p:cNvPr id="13" name="Rettangolo 12"/>
          <p:cNvSpPr/>
          <p:nvPr/>
        </p:nvSpPr>
        <p:spPr>
          <a:xfrm>
            <a:off x="10037335" y="3472150"/>
            <a:ext cx="709053" cy="18498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SHARJAH</a:t>
            </a:r>
            <a:endParaRPr lang="it-IT" sz="1400" b="1" dirty="0"/>
          </a:p>
        </p:txBody>
      </p:sp>
      <p:sp>
        <p:nvSpPr>
          <p:cNvPr id="14" name="Rettangolo 13"/>
          <p:cNvSpPr/>
          <p:nvPr/>
        </p:nvSpPr>
        <p:spPr>
          <a:xfrm>
            <a:off x="7917775" y="4489336"/>
            <a:ext cx="642025" cy="2034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RUWAIS</a:t>
            </a:r>
            <a:endParaRPr lang="it-IT" sz="1600" b="1" dirty="0"/>
          </a:p>
        </p:txBody>
      </p:sp>
      <p:sp>
        <p:nvSpPr>
          <p:cNvPr id="15" name="Rettangolo 14"/>
          <p:cNvSpPr/>
          <p:nvPr/>
        </p:nvSpPr>
        <p:spPr>
          <a:xfrm>
            <a:off x="8559800" y="4644350"/>
            <a:ext cx="786926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ABU DHABI</a:t>
            </a:r>
            <a:endParaRPr lang="it-IT" sz="1400" b="1" dirty="0"/>
          </a:p>
        </p:txBody>
      </p:sp>
      <p:sp>
        <p:nvSpPr>
          <p:cNvPr id="17" name="Ovale 16"/>
          <p:cNvSpPr/>
          <p:nvPr/>
        </p:nvSpPr>
        <p:spPr>
          <a:xfrm>
            <a:off x="9953070" y="3028341"/>
            <a:ext cx="948527" cy="804648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762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/>
          </p:cNvSpPr>
          <p:nvPr>
            <p:ph type="sldNum" sz="quarter" idx="2"/>
          </p:nvPr>
        </p:nvSpPr>
        <p:spPr>
          <a:xfrm>
            <a:off x="220640" y="6422556"/>
            <a:ext cx="174946" cy="2565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2" name="Shape 153"/>
          <p:cNvSpPr>
            <a:spLocks noGrp="1"/>
          </p:cNvSpPr>
          <p:nvPr>
            <p:ph type="title"/>
          </p:nvPr>
        </p:nvSpPr>
        <p:spPr>
          <a:xfrm>
            <a:off x="692385" y="216894"/>
            <a:ext cx="10731605" cy="7781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ENI GLOBAL STRATEGY IN THE UNITED </a:t>
            </a:r>
            <a:r>
              <a:rPr lang="en-US" dirty="0"/>
              <a:t>ARAB </a:t>
            </a:r>
            <a:r>
              <a:rPr lang="en-US" dirty="0" smtClean="0"/>
              <a:t>EMIRATES</a:t>
            </a:r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 rot="10800000" flipH="1" flipV="1">
            <a:off x="4551092" y="1562186"/>
            <a:ext cx="492266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673130" y="5204654"/>
            <a:ext cx="86520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D5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Eni strengthens its </a:t>
            </a:r>
            <a:r>
              <a:rPr lang="en-US" b="1" dirty="0" smtClean="0"/>
              <a:t>partnership</a:t>
            </a:r>
            <a:r>
              <a:rPr lang="en-US" dirty="0" smtClean="0"/>
              <a:t> with </a:t>
            </a:r>
            <a:r>
              <a:rPr lang="en-US" b="1" dirty="0" smtClean="0"/>
              <a:t>ADNOC </a:t>
            </a:r>
          </a:p>
          <a:p>
            <a:pPr marL="285750" lvl="1" indent="-285750">
              <a:buClr>
                <a:srgbClr val="FFD5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Eni makes another </a:t>
            </a:r>
            <a:r>
              <a:rPr lang="en-US" dirty="0"/>
              <a:t>major step towards an </a:t>
            </a:r>
            <a:r>
              <a:rPr lang="en-US" b="1" dirty="0"/>
              <a:t>organic growth </a:t>
            </a:r>
            <a:r>
              <a:rPr lang="en-US" dirty="0"/>
              <a:t>in the </a:t>
            </a:r>
            <a:r>
              <a:rPr lang="en-US" b="1" dirty="0" smtClean="0"/>
              <a:t>UAE </a:t>
            </a:r>
            <a:r>
              <a:rPr lang="en-US" dirty="0" smtClean="0"/>
              <a:t>and marks  the willingness </a:t>
            </a:r>
            <a:r>
              <a:rPr lang="en-US" dirty="0"/>
              <a:t>to </a:t>
            </a:r>
            <a:r>
              <a:rPr lang="en-US" b="1" dirty="0"/>
              <a:t>root</a:t>
            </a:r>
            <a:r>
              <a:rPr lang="en-US" dirty="0"/>
              <a:t> </a:t>
            </a:r>
            <a:r>
              <a:rPr lang="en-US" dirty="0" smtClean="0"/>
              <a:t>its </a:t>
            </a:r>
            <a:r>
              <a:rPr lang="en-US" b="1" dirty="0"/>
              <a:t>presence</a:t>
            </a:r>
            <a:r>
              <a:rPr lang="en-US" dirty="0"/>
              <a:t> </a:t>
            </a:r>
            <a:r>
              <a:rPr lang="en-US" dirty="0" smtClean="0"/>
              <a:t>by </a:t>
            </a:r>
            <a:r>
              <a:rPr lang="en-US" b="1" dirty="0"/>
              <a:t>creating</a:t>
            </a:r>
            <a:r>
              <a:rPr lang="en-US" dirty="0"/>
              <a:t> </a:t>
            </a:r>
            <a:r>
              <a:rPr lang="en-US" smtClean="0"/>
              <a:t>long-term further </a:t>
            </a:r>
            <a:r>
              <a:rPr lang="en-US" b="1" dirty="0"/>
              <a:t>strategic </a:t>
            </a:r>
            <a:r>
              <a:rPr lang="en-US" b="1" dirty="0" smtClean="0"/>
              <a:t>partnerships</a:t>
            </a:r>
            <a:endParaRPr lang="it-IT" b="1" dirty="0">
              <a:ea typeface="Calibri" panose="020F0502020204030204" pitchFamily="34" charset="0"/>
            </a:endParaRPr>
          </a:p>
          <a:p>
            <a:endParaRPr lang="it-IT" dirty="0" smtClean="0"/>
          </a:p>
        </p:txBody>
      </p:sp>
      <p:sp>
        <p:nvSpPr>
          <p:cNvPr id="15" name="Rettangolo 14"/>
          <p:cNvSpPr/>
          <p:nvPr/>
        </p:nvSpPr>
        <p:spPr>
          <a:xfrm>
            <a:off x="428800" y="1192853"/>
            <a:ext cx="1899846" cy="738664"/>
          </a:xfrm>
          <a:prstGeom prst="rect">
            <a:avLst/>
          </a:prstGeom>
          <a:ln>
            <a:solidFill>
              <a:srgbClr val="FFCC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</a:t>
            </a:r>
            <a:b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March </a:t>
            </a:r>
            <a:b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2018 </a:t>
            </a:r>
            <a:endParaRPr lang="it-IT" sz="1400" b="1" dirty="0"/>
          </a:p>
        </p:txBody>
      </p:sp>
      <p:sp>
        <p:nvSpPr>
          <p:cNvPr id="16" name="Rettangolo 15"/>
          <p:cNvSpPr/>
          <p:nvPr/>
        </p:nvSpPr>
        <p:spPr>
          <a:xfrm>
            <a:off x="395586" y="2518440"/>
            <a:ext cx="1873670" cy="738664"/>
          </a:xfrm>
          <a:prstGeom prst="rect">
            <a:avLst/>
          </a:prstGeom>
          <a:ln>
            <a:solidFill>
              <a:srgbClr val="FFD5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</a:t>
            </a:r>
            <a:b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November</a:t>
            </a:r>
            <a:b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2018 </a:t>
            </a:r>
            <a:endParaRPr lang="it-IT" sz="1400" b="1" i="1" dirty="0">
              <a:solidFill>
                <a:schemeClr val="tx1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488191" y="3975889"/>
            <a:ext cx="1781065" cy="738664"/>
          </a:xfrm>
          <a:prstGeom prst="rect">
            <a:avLst/>
          </a:prstGeom>
          <a:ln>
            <a:solidFill>
              <a:srgbClr val="FFD5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b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January </a:t>
            </a:r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  <a:endParaRPr lang="it-IT" sz="1400" b="1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488190" y="5360200"/>
            <a:ext cx="1869551" cy="738664"/>
          </a:xfrm>
          <a:prstGeom prst="rect">
            <a:avLst/>
          </a:prstGeom>
          <a:ln>
            <a:solidFill>
              <a:srgbClr val="FFD5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  <a:b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January </a:t>
            </a:r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  <a:endParaRPr lang="it-IT" sz="1400" b="1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673131" y="1377520"/>
            <a:ext cx="760033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>
              <a:buClr>
                <a:srgbClr val="FFD500"/>
              </a:buClr>
              <a:buFont typeface="Wingdings" panose="05000000000000000000" pitchFamily="2" charset="2"/>
              <a:buChar char="§"/>
            </a:pPr>
            <a:r>
              <a:rPr lang="it-IT" dirty="0" smtClean="0"/>
              <a:t>Eni </a:t>
            </a:r>
            <a:r>
              <a:rPr lang="it-IT" b="1" dirty="0" err="1" smtClean="0"/>
              <a:t>enters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of </a:t>
            </a:r>
            <a:r>
              <a:rPr lang="it-IT" dirty="0"/>
              <a:t>the </a:t>
            </a:r>
            <a:r>
              <a:rPr lang="it-IT" b="1" dirty="0" err="1" smtClean="0"/>
              <a:t>largest</a:t>
            </a:r>
            <a:r>
              <a:rPr lang="it-IT" b="1" dirty="0" smtClean="0"/>
              <a:t> </a:t>
            </a:r>
            <a:r>
              <a:rPr lang="it-IT" b="1" dirty="0" err="1"/>
              <a:t>hydrocarbons</a:t>
            </a:r>
            <a:r>
              <a:rPr lang="it-IT" b="1" dirty="0"/>
              <a:t> </a:t>
            </a:r>
            <a:r>
              <a:rPr lang="it-IT" b="1" dirty="0" err="1"/>
              <a:t>reserves</a:t>
            </a:r>
            <a:r>
              <a:rPr lang="it-IT" b="1" dirty="0"/>
              <a:t> Country </a:t>
            </a:r>
            <a:r>
              <a:rPr lang="it-IT" dirty="0" smtClean="0"/>
              <a:t>in </a:t>
            </a:r>
            <a:r>
              <a:rPr lang="it-IT" dirty="0"/>
              <a:t>the </a:t>
            </a:r>
            <a:r>
              <a:rPr lang="it-IT" dirty="0" smtClean="0"/>
              <a:t>world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673129" y="2386563"/>
            <a:ext cx="8750860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>
              <a:buClr>
                <a:srgbClr val="FFD50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ea typeface="Calibri" panose="020F0502020204030204" pitchFamily="34" charset="0"/>
              </a:rPr>
              <a:t> </a:t>
            </a:r>
            <a:r>
              <a:rPr lang="en-US" b="1" dirty="0" smtClean="0">
                <a:ea typeface="Calibri" panose="020F0502020204030204" pitchFamily="34" charset="0"/>
              </a:rPr>
              <a:t>Eni</a:t>
            </a:r>
            <a:r>
              <a:rPr lang="en-US" dirty="0" smtClean="0">
                <a:ea typeface="Calibri" panose="020F0502020204030204" pitchFamily="34" charset="0"/>
              </a:rPr>
              <a:t> settles its </a:t>
            </a:r>
            <a:r>
              <a:rPr lang="en-US" b="1" dirty="0">
                <a:ea typeface="Calibri" panose="020F0502020204030204" pitchFamily="34" charset="0"/>
              </a:rPr>
              <a:t>strategy </a:t>
            </a:r>
            <a:r>
              <a:rPr lang="en-US" dirty="0">
                <a:ea typeface="Calibri" panose="020F0502020204030204" pitchFamily="34" charset="0"/>
              </a:rPr>
              <a:t>of </a:t>
            </a:r>
            <a:r>
              <a:rPr lang="en-US" b="1" dirty="0">
                <a:ea typeface="Calibri" panose="020F0502020204030204" pitchFamily="34" charset="0"/>
              </a:rPr>
              <a:t>growing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smtClean="0">
                <a:ea typeface="Calibri" panose="020F0502020204030204" pitchFamily="34" charset="0"/>
              </a:rPr>
              <a:t>in </a:t>
            </a:r>
            <a:r>
              <a:rPr lang="en-US" dirty="0">
                <a:ea typeface="Calibri" panose="020F0502020204030204" pitchFamily="34" charset="0"/>
              </a:rPr>
              <a:t>the </a:t>
            </a:r>
            <a:r>
              <a:rPr lang="en-US" b="1" dirty="0">
                <a:ea typeface="Calibri" panose="020F0502020204030204" pitchFamily="34" charset="0"/>
              </a:rPr>
              <a:t>Middle East</a:t>
            </a:r>
            <a:r>
              <a:rPr lang="en-US" dirty="0">
                <a:ea typeface="Calibri" panose="020F0502020204030204" pitchFamily="34" charset="0"/>
              </a:rPr>
              <a:t> </a:t>
            </a:r>
            <a:r>
              <a:rPr lang="en-US" dirty="0" smtClean="0">
                <a:ea typeface="Calibri" panose="020F0502020204030204" pitchFamily="34" charset="0"/>
              </a:rPr>
              <a:t>which is based </a:t>
            </a:r>
            <a:r>
              <a:rPr lang="en-US" dirty="0">
                <a:ea typeface="Calibri" panose="020F0502020204030204" pitchFamily="34" charset="0"/>
              </a:rPr>
              <a:t>on the </a:t>
            </a:r>
            <a:r>
              <a:rPr lang="en-US" b="1" dirty="0">
                <a:ea typeface="Calibri" panose="020F0502020204030204" pitchFamily="34" charset="0"/>
              </a:rPr>
              <a:t>integration</a:t>
            </a:r>
            <a:r>
              <a:rPr lang="en-US" dirty="0">
                <a:ea typeface="Calibri" panose="020F0502020204030204" pitchFamily="34" charset="0"/>
              </a:rPr>
              <a:t> of </a:t>
            </a:r>
            <a:r>
              <a:rPr lang="en-US" b="1" dirty="0">
                <a:ea typeface="Calibri" panose="020F0502020204030204" pitchFamily="34" charset="0"/>
              </a:rPr>
              <a:t>exploration</a:t>
            </a:r>
            <a:r>
              <a:rPr lang="en-US" dirty="0">
                <a:ea typeface="Calibri" panose="020F0502020204030204" pitchFamily="34" charset="0"/>
              </a:rPr>
              <a:t> and </a:t>
            </a:r>
            <a:r>
              <a:rPr lang="en-US" b="1" dirty="0" smtClean="0">
                <a:ea typeface="Calibri" panose="020F0502020204030204" pitchFamily="34" charset="0"/>
              </a:rPr>
              <a:t>development</a:t>
            </a:r>
          </a:p>
          <a:p>
            <a:pPr marL="285750" indent="-285750">
              <a:buClr>
                <a:srgbClr val="FFD5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Eni reconfirms its ability in </a:t>
            </a:r>
            <a:r>
              <a:rPr lang="en-US" b="1" dirty="0" smtClean="0"/>
              <a:t>developing discoveries </a:t>
            </a:r>
            <a:r>
              <a:rPr lang="en-US" dirty="0"/>
              <a:t>in a record </a:t>
            </a:r>
            <a:r>
              <a:rPr lang="en-US" b="1" dirty="0"/>
              <a:t>time-to-market</a:t>
            </a:r>
            <a:endParaRPr lang="en-US" b="1" dirty="0">
              <a:ea typeface="Calibri" panose="020F0502020204030204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673130" y="3500350"/>
            <a:ext cx="8750860" cy="17543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indent="-285750">
              <a:buClr>
                <a:srgbClr val="FFD500"/>
              </a:buClr>
              <a:buFont typeface="Wingdings" panose="05000000000000000000" pitchFamily="2" charset="2"/>
              <a:buChar char="§"/>
            </a:pPr>
            <a:r>
              <a:rPr lang="en-US" b="1" dirty="0"/>
              <a:t>F</a:t>
            </a:r>
            <a:r>
              <a:rPr lang="en-US" b="1" dirty="0" smtClean="0"/>
              <a:t>irst-ever </a:t>
            </a:r>
            <a:r>
              <a:rPr lang="en-US" dirty="0"/>
              <a:t>open </a:t>
            </a:r>
            <a:r>
              <a:rPr lang="en-US" b="1" dirty="0"/>
              <a:t>block licensing </a:t>
            </a:r>
          </a:p>
          <a:p>
            <a:pPr marL="285750" indent="-285750">
              <a:buClr>
                <a:srgbClr val="FFD5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Eni will make available its </a:t>
            </a:r>
            <a:r>
              <a:rPr lang="en-US" b="1" dirty="0" smtClean="0"/>
              <a:t>exploration expertise</a:t>
            </a:r>
            <a:r>
              <a:rPr lang="en-US" dirty="0" smtClean="0"/>
              <a:t> and leading </a:t>
            </a:r>
            <a:r>
              <a:rPr lang="en-US" b="1" dirty="0" smtClean="0"/>
              <a:t>edge technology </a:t>
            </a:r>
            <a:r>
              <a:rPr lang="en-US" dirty="0" smtClean="0"/>
              <a:t>to </a:t>
            </a:r>
            <a:r>
              <a:rPr lang="en-US" dirty="0" err="1" smtClean="0"/>
              <a:t>untap</a:t>
            </a:r>
            <a:r>
              <a:rPr lang="en-US" dirty="0" smtClean="0"/>
              <a:t> additional resources in the </a:t>
            </a:r>
            <a:r>
              <a:rPr lang="en-US" b="1" dirty="0" smtClean="0"/>
              <a:t>Offshore </a:t>
            </a:r>
            <a:r>
              <a:rPr lang="en-US" dirty="0" smtClean="0"/>
              <a:t>of </a:t>
            </a:r>
            <a:r>
              <a:rPr lang="en-US" b="1" dirty="0" smtClean="0"/>
              <a:t>Abu Dhabi</a:t>
            </a:r>
            <a:endParaRPr lang="it-IT" b="1" dirty="0" smtClean="0"/>
          </a:p>
          <a:p>
            <a:pPr marL="285750" indent="-285750">
              <a:buClr>
                <a:srgbClr val="FFD5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These awards marked the </a:t>
            </a:r>
            <a:r>
              <a:rPr lang="en-US" b="1" dirty="0" smtClean="0"/>
              <a:t>first time </a:t>
            </a:r>
            <a:r>
              <a:rPr lang="en-US" dirty="0" smtClean="0"/>
              <a:t>an </a:t>
            </a:r>
            <a:r>
              <a:rPr lang="en-US" b="1" dirty="0" smtClean="0"/>
              <a:t>Italian energy company</a:t>
            </a:r>
            <a:r>
              <a:rPr lang="en-US" dirty="0" smtClean="0"/>
              <a:t> was </a:t>
            </a:r>
            <a:r>
              <a:rPr lang="en-US" b="1" dirty="0" smtClean="0"/>
              <a:t>granted concession </a:t>
            </a:r>
            <a:r>
              <a:rPr lang="en-US" dirty="0" smtClean="0"/>
              <a:t>rights in </a:t>
            </a:r>
            <a:r>
              <a:rPr lang="en-US" b="1" dirty="0" smtClean="0"/>
              <a:t>Abu Dhabi’s oil and gas sector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451347" y="1089415"/>
            <a:ext cx="9194425" cy="1037611"/>
          </a:xfrm>
          <a:prstGeom prst="rect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2451347" y="2295773"/>
            <a:ext cx="9194425" cy="1037611"/>
          </a:xfrm>
          <a:prstGeom prst="rect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2483050" y="5166805"/>
            <a:ext cx="9194426" cy="1037611"/>
          </a:xfrm>
          <a:prstGeom prst="rect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483050" y="3500350"/>
            <a:ext cx="9194425" cy="1499489"/>
          </a:xfrm>
          <a:prstGeom prst="rect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40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/>
          </p:cNvSpPr>
          <p:nvPr>
            <p:ph type="sldNum" sz="quarter" idx="2"/>
          </p:nvPr>
        </p:nvSpPr>
        <p:spPr>
          <a:xfrm>
            <a:off x="220640" y="6422556"/>
            <a:ext cx="174946" cy="2565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2" name="Shape 153"/>
          <p:cNvSpPr>
            <a:spLocks noGrp="1"/>
          </p:cNvSpPr>
          <p:nvPr>
            <p:ph type="title"/>
          </p:nvPr>
        </p:nvSpPr>
        <p:spPr>
          <a:xfrm>
            <a:off x="692385" y="216894"/>
            <a:ext cx="10731605" cy="7781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ENI IN OMAN: </a:t>
            </a:r>
            <a:r>
              <a:rPr lang="en-US" dirty="0" smtClean="0"/>
              <a:t>ACTIVITIES </a:t>
            </a:r>
            <a:r>
              <a:rPr lang="en-US" dirty="0"/>
              <a:t>AND STRATEGY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2270533" y="908953"/>
            <a:ext cx="1775845" cy="738664"/>
          </a:xfrm>
          <a:prstGeom prst="rect">
            <a:avLst/>
          </a:prstGeom>
          <a:ln>
            <a:solidFill>
              <a:srgbClr val="FFCC66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</a:t>
            </a:r>
            <a:b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January </a:t>
            </a:r>
            <a:b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2019 </a:t>
            </a:r>
            <a:endParaRPr lang="it-IT" sz="1400" b="1" dirty="0"/>
          </a:p>
        </p:txBody>
      </p:sp>
      <p:sp>
        <p:nvSpPr>
          <p:cNvPr id="8" name="Rettangolo 7"/>
          <p:cNvSpPr/>
          <p:nvPr/>
        </p:nvSpPr>
        <p:spPr>
          <a:xfrm>
            <a:off x="692385" y="1761688"/>
            <a:ext cx="513848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a typeface="Calibri" panose="020F0502020204030204" pitchFamily="34" charset="0"/>
              </a:rPr>
              <a:t>ENI SIGNS EXPLORATION AND PRODUCTION SHARING AGREEMENT FOR BLOCK 47, ONSHORE OMAN</a:t>
            </a:r>
            <a:endParaRPr lang="en-US" sz="1600" b="1" dirty="0" smtClean="0"/>
          </a:p>
          <a:p>
            <a:pPr marL="285750" indent="-285750">
              <a:buFontTx/>
              <a:buChar char="-"/>
            </a:pPr>
            <a:endParaRPr lang="en-US" sz="1600" b="1" dirty="0"/>
          </a:p>
          <a:p>
            <a:pPr marL="285750" indent="-285750">
              <a:buFontTx/>
              <a:buChar char="-"/>
            </a:pPr>
            <a:r>
              <a:rPr lang="en-US" sz="1600" b="1" dirty="0" smtClean="0"/>
              <a:t>Eni</a:t>
            </a:r>
            <a:r>
              <a:rPr lang="en-US" sz="1600" dirty="0" smtClean="0"/>
              <a:t> </a:t>
            </a:r>
            <a:r>
              <a:rPr lang="en-US" sz="1600" dirty="0"/>
              <a:t>is the </a:t>
            </a:r>
            <a:r>
              <a:rPr lang="en-US" sz="1600" b="1" dirty="0"/>
              <a:t>Operator</a:t>
            </a:r>
            <a:r>
              <a:rPr lang="en-US" sz="1600" dirty="0"/>
              <a:t> of block and with a </a:t>
            </a:r>
            <a:r>
              <a:rPr lang="en-US" sz="1600" b="1" dirty="0"/>
              <a:t>90% participating </a:t>
            </a:r>
            <a:r>
              <a:rPr lang="en-US" sz="1600" b="1" dirty="0" smtClean="0"/>
              <a:t>interest</a:t>
            </a:r>
          </a:p>
          <a:p>
            <a:endParaRPr lang="en-US" sz="1600" b="1" dirty="0" smtClean="0"/>
          </a:p>
          <a:p>
            <a:pPr marL="285750" indent="-285750">
              <a:buFontTx/>
              <a:buChar char="-"/>
            </a:pPr>
            <a:r>
              <a:rPr lang="en-US" sz="1600" dirty="0" smtClean="0"/>
              <a:t>Further </a:t>
            </a:r>
            <a:r>
              <a:rPr lang="en-US" sz="1600" dirty="0"/>
              <a:t>possibility of </a:t>
            </a:r>
            <a:r>
              <a:rPr lang="en-US" sz="1600" b="1" dirty="0"/>
              <a:t>expansion</a:t>
            </a:r>
            <a:r>
              <a:rPr lang="en-US" sz="1600" dirty="0"/>
              <a:t> in Country </a:t>
            </a:r>
            <a:r>
              <a:rPr lang="en-US" sz="1600" b="1" dirty="0"/>
              <a:t>through</a:t>
            </a:r>
            <a:r>
              <a:rPr lang="en-US" sz="1600" dirty="0"/>
              <a:t> the </a:t>
            </a:r>
            <a:r>
              <a:rPr lang="en-US" sz="1600" b="1" dirty="0" err="1"/>
              <a:t>HoA</a:t>
            </a:r>
            <a:r>
              <a:rPr lang="en-US" sz="1600" b="1" dirty="0"/>
              <a:t> for block </a:t>
            </a:r>
            <a:r>
              <a:rPr lang="en-US" sz="1600" b="1" dirty="0" smtClean="0"/>
              <a:t>77</a:t>
            </a:r>
          </a:p>
          <a:p>
            <a:pPr marL="285750" indent="-285750">
              <a:buFontTx/>
              <a:buChar char="-"/>
            </a:pPr>
            <a:endParaRPr lang="en-US" sz="1600" b="1" dirty="0"/>
          </a:p>
          <a:p>
            <a:pPr marL="285750" indent="-285750">
              <a:buFontTx/>
              <a:buChar char="-"/>
            </a:pPr>
            <a:r>
              <a:rPr lang="en-US" sz="1600" b="1" dirty="0" smtClean="0"/>
              <a:t>Eni</a:t>
            </a:r>
            <a:r>
              <a:rPr lang="en-US" sz="1600" dirty="0" smtClean="0"/>
              <a:t> </a:t>
            </a:r>
            <a:r>
              <a:rPr lang="en-US" sz="1600" dirty="0"/>
              <a:t>and </a:t>
            </a:r>
            <a:r>
              <a:rPr lang="en-US" sz="1600" b="1" dirty="0"/>
              <a:t>BP </a:t>
            </a:r>
            <a:r>
              <a:rPr lang="en-US" sz="1600" dirty="0"/>
              <a:t>strengthen their </a:t>
            </a:r>
            <a:r>
              <a:rPr lang="en-US" sz="1600" b="1" dirty="0"/>
              <a:t>cooperation</a:t>
            </a:r>
            <a:r>
              <a:rPr lang="en-US" sz="1600" dirty="0"/>
              <a:t> </a:t>
            </a:r>
            <a:r>
              <a:rPr lang="en-US" sz="1600" dirty="0" smtClean="0"/>
              <a:t>(following </a:t>
            </a:r>
            <a:r>
              <a:rPr lang="en-US" sz="1600" dirty="0"/>
              <a:t>the recent agreements in Libya with the aim to launch the acquisition process </a:t>
            </a:r>
            <a:r>
              <a:rPr lang="en-US" sz="1600" dirty="0" smtClean="0"/>
              <a:t>to </a:t>
            </a:r>
            <a:r>
              <a:rPr lang="en-US" sz="1600" dirty="0"/>
              <a:t>obtain a 42.5% participating interest and the assignment of the operatorship in two onshore and one offshore contractual </a:t>
            </a:r>
            <a:r>
              <a:rPr lang="en-US" sz="1600" dirty="0" smtClean="0"/>
              <a:t>areas and </a:t>
            </a:r>
            <a:r>
              <a:rPr lang="en-US" sz="1600" dirty="0"/>
              <a:t>the entry of BP as new partners in </a:t>
            </a:r>
            <a:r>
              <a:rPr lang="en-US" sz="1600" dirty="0" err="1" smtClean="0"/>
              <a:t>Nour</a:t>
            </a:r>
            <a:r>
              <a:rPr lang="en-US" sz="1600" dirty="0" smtClean="0"/>
              <a:t>, Egypt)</a:t>
            </a:r>
            <a:endParaRPr lang="en-US" sz="1600" b="1" dirty="0"/>
          </a:p>
          <a:p>
            <a:pPr marL="285750" indent="-285750">
              <a:buFontTx/>
              <a:buChar char="-"/>
            </a:pPr>
            <a:endParaRPr lang="en-US" sz="1600" b="1" dirty="0" smtClean="0"/>
          </a:p>
          <a:p>
            <a:endParaRPr lang="en-US" sz="1600" b="1" dirty="0"/>
          </a:p>
          <a:p>
            <a:r>
              <a:rPr lang="en-US" sz="1600" b="1" dirty="0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89935" y="1761688"/>
            <a:ext cx="5456904" cy="4088506"/>
          </a:xfrm>
          <a:prstGeom prst="rect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9928874" y="3914720"/>
            <a:ext cx="562932" cy="2034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DUBAI</a:t>
            </a:r>
            <a:endParaRPr lang="it-IT" sz="1400" b="1" dirty="0"/>
          </a:p>
        </p:txBody>
      </p:sp>
      <p:sp>
        <p:nvSpPr>
          <p:cNvPr id="17" name="Rettangolo 16"/>
          <p:cNvSpPr/>
          <p:nvPr/>
        </p:nvSpPr>
        <p:spPr>
          <a:xfrm>
            <a:off x="10037335" y="3641490"/>
            <a:ext cx="709053" cy="18498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SHARJAH</a:t>
            </a:r>
            <a:endParaRPr lang="it-IT" sz="1400" b="1" dirty="0"/>
          </a:p>
        </p:txBody>
      </p:sp>
      <p:sp>
        <p:nvSpPr>
          <p:cNvPr id="18" name="Rettangolo 17"/>
          <p:cNvSpPr/>
          <p:nvPr/>
        </p:nvSpPr>
        <p:spPr>
          <a:xfrm>
            <a:off x="7917775" y="4658676"/>
            <a:ext cx="642025" cy="2034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RUWAIS</a:t>
            </a:r>
            <a:endParaRPr lang="it-IT" sz="1600" b="1" dirty="0"/>
          </a:p>
        </p:txBody>
      </p:sp>
      <p:sp>
        <p:nvSpPr>
          <p:cNvPr id="19" name="Rettangolo 18"/>
          <p:cNvSpPr/>
          <p:nvPr/>
        </p:nvSpPr>
        <p:spPr>
          <a:xfrm>
            <a:off x="8450207" y="4813690"/>
            <a:ext cx="786926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ABU DHABI</a:t>
            </a:r>
            <a:endParaRPr lang="it-IT" sz="1400" b="1" dirty="0"/>
          </a:p>
        </p:txBody>
      </p:sp>
      <p:sp>
        <p:nvSpPr>
          <p:cNvPr id="20" name="Ovale 19"/>
          <p:cNvSpPr/>
          <p:nvPr/>
        </p:nvSpPr>
        <p:spPr>
          <a:xfrm>
            <a:off x="8450207" y="4512419"/>
            <a:ext cx="781382" cy="804648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1" name="Immagin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882" y="1845741"/>
            <a:ext cx="5400556" cy="3773882"/>
          </a:xfrm>
          <a:prstGeom prst="rect">
            <a:avLst/>
          </a:prstGeom>
          <a:noFill/>
          <a:effectLst>
            <a:reflection blurRad="1270000" stA="10000" endPos="65000" dist="50800" dir="5400000" sy="-100000" algn="bl" rotWithShape="0"/>
          </a:effectLst>
        </p:spPr>
      </p:pic>
      <p:sp>
        <p:nvSpPr>
          <p:cNvPr id="22" name="Rettangolo 21"/>
          <p:cNvSpPr/>
          <p:nvPr/>
        </p:nvSpPr>
        <p:spPr>
          <a:xfrm>
            <a:off x="10144840" y="3508320"/>
            <a:ext cx="562932" cy="2034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DUBAI</a:t>
            </a:r>
            <a:endParaRPr lang="it-IT" sz="1400" b="1" dirty="0"/>
          </a:p>
        </p:txBody>
      </p:sp>
      <p:sp>
        <p:nvSpPr>
          <p:cNvPr id="23" name="Rettangolo 22"/>
          <p:cNvSpPr/>
          <p:nvPr/>
        </p:nvSpPr>
        <p:spPr>
          <a:xfrm>
            <a:off x="10253301" y="3235090"/>
            <a:ext cx="709053" cy="18498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SHARJAH</a:t>
            </a:r>
            <a:endParaRPr lang="it-IT" sz="1400" b="1" dirty="0"/>
          </a:p>
        </p:txBody>
      </p:sp>
      <p:sp>
        <p:nvSpPr>
          <p:cNvPr id="24" name="Rettangolo 23"/>
          <p:cNvSpPr/>
          <p:nvPr/>
        </p:nvSpPr>
        <p:spPr>
          <a:xfrm>
            <a:off x="8133741" y="4252276"/>
            <a:ext cx="642025" cy="2034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RUWAIS</a:t>
            </a:r>
            <a:endParaRPr lang="it-IT" sz="1600" b="1" dirty="0"/>
          </a:p>
        </p:txBody>
      </p:sp>
      <p:sp>
        <p:nvSpPr>
          <p:cNvPr id="25" name="Rettangolo 24"/>
          <p:cNvSpPr/>
          <p:nvPr/>
        </p:nvSpPr>
        <p:spPr>
          <a:xfrm>
            <a:off x="8777801" y="4433423"/>
            <a:ext cx="786926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ABU DHABI</a:t>
            </a:r>
            <a:endParaRPr lang="it-IT" sz="1400" b="1" dirty="0"/>
          </a:p>
        </p:txBody>
      </p:sp>
      <p:sp>
        <p:nvSpPr>
          <p:cNvPr id="26" name="Ovale 25"/>
          <p:cNvSpPr/>
          <p:nvPr/>
        </p:nvSpPr>
        <p:spPr>
          <a:xfrm>
            <a:off x="10760260" y="4193123"/>
            <a:ext cx="781382" cy="804648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964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/>
          </p:cNvSpPr>
          <p:nvPr>
            <p:ph type="sldNum" sz="quarter" idx="2"/>
          </p:nvPr>
        </p:nvSpPr>
        <p:spPr>
          <a:xfrm>
            <a:off x="220640" y="6422556"/>
            <a:ext cx="174946" cy="2565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2" name="Shape 153"/>
          <p:cNvSpPr>
            <a:spLocks noGrp="1"/>
          </p:cNvSpPr>
          <p:nvPr>
            <p:ph type="title"/>
          </p:nvPr>
        </p:nvSpPr>
        <p:spPr>
          <a:xfrm>
            <a:off x="692385" y="216894"/>
            <a:ext cx="10731605" cy="7781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ENI IN BAHREIN: </a:t>
            </a:r>
            <a:r>
              <a:rPr lang="en-US" dirty="0"/>
              <a:t>ACTIVITIES AND STRATEGY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2103850" y="1218425"/>
            <a:ext cx="1869551" cy="738664"/>
          </a:xfrm>
          <a:prstGeom prst="rect">
            <a:avLst/>
          </a:prstGeom>
          <a:ln>
            <a:solidFill>
              <a:srgbClr val="FFD5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 smtClean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</a:t>
            </a:r>
            <a:r>
              <a:rPr lang="en-US" sz="1400" b="1" i="1" dirty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1400" b="1" i="1" dirty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i="1" dirty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January </a:t>
            </a:r>
            <a:br>
              <a:rPr lang="en-US" sz="1400" b="1" i="1" dirty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i="1" dirty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2019 </a:t>
            </a:r>
            <a:endParaRPr lang="it-IT" sz="1400" b="1" dirty="0"/>
          </a:p>
        </p:txBody>
      </p:sp>
      <p:sp>
        <p:nvSpPr>
          <p:cNvPr id="23" name="Rettangolo 22"/>
          <p:cNvSpPr/>
          <p:nvPr/>
        </p:nvSpPr>
        <p:spPr>
          <a:xfrm>
            <a:off x="843789" y="2240562"/>
            <a:ext cx="4813009" cy="3354765"/>
          </a:xfrm>
          <a:prstGeom prst="rect">
            <a:avLst/>
          </a:prstGeom>
          <a:ln w="28575">
            <a:solidFill>
              <a:srgbClr val="FFD5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it-IT" b="1" dirty="0" smtClean="0">
                <a:solidFill>
                  <a:schemeClr val="tx1"/>
                </a:solidFill>
              </a:rPr>
              <a:t>ENI SIGNS A MOU </a:t>
            </a:r>
            <a:r>
              <a:rPr lang="en-US" b="1" dirty="0">
                <a:solidFill>
                  <a:schemeClr val="tx1"/>
                </a:solidFill>
              </a:rPr>
              <a:t>TO THE ALLOCATION OF EXPLORATION RIGHTS FOR BLOCK 1 OFFSHORE</a:t>
            </a:r>
            <a:r>
              <a:rPr lang="en-US" i="1" dirty="0">
                <a:solidFill>
                  <a:schemeClr val="tx1"/>
                </a:solidFill>
              </a:rPr>
              <a:t> </a:t>
            </a:r>
            <a:endParaRPr lang="en-US" i="1" dirty="0" smtClean="0">
              <a:solidFill>
                <a:schemeClr val="tx1"/>
              </a:solidFill>
            </a:endParaRPr>
          </a:p>
          <a:p>
            <a:pPr lvl="0" algn="ctr"/>
            <a:endParaRPr lang="it-IT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/>
              <a:t>A </a:t>
            </a:r>
            <a:r>
              <a:rPr lang="en-US" sz="1600" dirty="0"/>
              <a:t>new </a:t>
            </a:r>
            <a:r>
              <a:rPr lang="en-US" sz="1600" b="1" dirty="0"/>
              <a:t>potential acquisition </a:t>
            </a:r>
            <a:r>
              <a:rPr lang="en-US" sz="1600" dirty="0"/>
              <a:t>in Eni’s </a:t>
            </a:r>
            <a:r>
              <a:rPr lang="en-US" sz="1600" b="1" dirty="0"/>
              <a:t>Middle East </a:t>
            </a:r>
            <a:r>
              <a:rPr lang="en-US" sz="1600" dirty="0"/>
              <a:t>portfolio (UAE, Oman, Lebanon, Bahrain and Iraq</a:t>
            </a:r>
            <a:r>
              <a:rPr lang="en-US" sz="1600" dirty="0" smtClean="0"/>
              <a:t>)</a:t>
            </a:r>
          </a:p>
          <a:p>
            <a:endParaRPr lang="it-IT" dirty="0"/>
          </a:p>
          <a:p>
            <a:pPr algn="ctr"/>
            <a:r>
              <a:rPr lang="en-US" dirty="0"/>
              <a:t> </a:t>
            </a:r>
            <a:r>
              <a:rPr lang="en-US" i="1" dirty="0" smtClean="0"/>
              <a:t>“We </a:t>
            </a:r>
            <a:r>
              <a:rPr lang="en-US" i="1" dirty="0"/>
              <a:t>are delighted with the signing of this agreement and </a:t>
            </a:r>
            <a:r>
              <a:rPr lang="en-US" i="1" dirty="0" smtClean="0"/>
              <a:t>will </a:t>
            </a:r>
            <a:r>
              <a:rPr lang="en-US" i="1" dirty="0"/>
              <a:t>allow Eni to start cooperating and investing in a country that was one of the first in the Gulf to produce oil and which now aims at unveiling its offshore </a:t>
            </a:r>
            <a:r>
              <a:rPr lang="en-US" i="1" dirty="0" smtClean="0"/>
              <a:t>potential”. </a:t>
            </a:r>
            <a:endParaRPr lang="it-IT" dirty="0"/>
          </a:p>
          <a:p>
            <a:pPr algn="ctr"/>
            <a:r>
              <a:rPr lang="it-IT" dirty="0"/>
              <a:t> </a:t>
            </a:r>
            <a:r>
              <a:rPr lang="it-IT" b="1" dirty="0" smtClean="0"/>
              <a:t> </a:t>
            </a:r>
            <a:r>
              <a:rPr lang="it-IT" b="1" dirty="0" err="1"/>
              <a:t>Eni’s</a:t>
            </a:r>
            <a:r>
              <a:rPr lang="it-IT" b="1" dirty="0"/>
              <a:t> CEO </a:t>
            </a:r>
            <a:r>
              <a:rPr lang="it-IT" b="1" dirty="0" smtClean="0"/>
              <a:t>Claudio </a:t>
            </a:r>
            <a:r>
              <a:rPr lang="it-IT" b="1" dirty="0"/>
              <a:t>Descalzi </a:t>
            </a:r>
            <a:endParaRPr lang="en-US" sz="1600" b="1" i="1" dirty="0" smtClean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882" y="1845741"/>
            <a:ext cx="5400556" cy="3773882"/>
          </a:xfrm>
          <a:prstGeom prst="rect">
            <a:avLst/>
          </a:prstGeom>
          <a:noFill/>
          <a:effectLst>
            <a:reflection blurRad="1270000" stA="10000" endPos="65000" dist="50800" dir="5400000" sy="-100000" algn="bl" rotWithShape="0"/>
          </a:effectLst>
        </p:spPr>
      </p:pic>
      <p:sp>
        <p:nvSpPr>
          <p:cNvPr id="13" name="Rettangolo 12"/>
          <p:cNvSpPr/>
          <p:nvPr/>
        </p:nvSpPr>
        <p:spPr>
          <a:xfrm>
            <a:off x="10144840" y="3508320"/>
            <a:ext cx="562932" cy="2034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DUBAI</a:t>
            </a:r>
            <a:endParaRPr lang="it-IT" sz="1400" b="1" dirty="0"/>
          </a:p>
        </p:txBody>
      </p:sp>
      <p:sp>
        <p:nvSpPr>
          <p:cNvPr id="14" name="Rettangolo 13"/>
          <p:cNvSpPr/>
          <p:nvPr/>
        </p:nvSpPr>
        <p:spPr>
          <a:xfrm>
            <a:off x="10253301" y="3235090"/>
            <a:ext cx="709053" cy="18498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SHARJAH</a:t>
            </a:r>
            <a:endParaRPr lang="it-IT" sz="1400" b="1" dirty="0"/>
          </a:p>
        </p:txBody>
      </p:sp>
      <p:sp>
        <p:nvSpPr>
          <p:cNvPr id="15" name="Rettangolo 14"/>
          <p:cNvSpPr/>
          <p:nvPr/>
        </p:nvSpPr>
        <p:spPr>
          <a:xfrm>
            <a:off x="8133741" y="4252276"/>
            <a:ext cx="642025" cy="2034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RUWAIS</a:t>
            </a:r>
            <a:endParaRPr lang="it-IT" sz="1600" b="1" dirty="0"/>
          </a:p>
        </p:txBody>
      </p:sp>
      <p:sp>
        <p:nvSpPr>
          <p:cNvPr id="16" name="Rettangolo 15"/>
          <p:cNvSpPr/>
          <p:nvPr/>
        </p:nvSpPr>
        <p:spPr>
          <a:xfrm>
            <a:off x="8666173" y="4407290"/>
            <a:ext cx="786926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000" b="1" dirty="0" smtClean="0"/>
              <a:t>ABU DHABI</a:t>
            </a:r>
            <a:endParaRPr lang="it-IT" sz="1400" b="1" dirty="0"/>
          </a:p>
        </p:txBody>
      </p:sp>
      <p:sp>
        <p:nvSpPr>
          <p:cNvPr id="17" name="Ovale 16"/>
          <p:cNvSpPr/>
          <p:nvPr/>
        </p:nvSpPr>
        <p:spPr>
          <a:xfrm>
            <a:off x="6780927" y="2084923"/>
            <a:ext cx="781382" cy="804648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039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ENI STRATEGIC DRIVERS IN THE MIDDLE EAST</a:t>
            </a:r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799" y="1416297"/>
            <a:ext cx="3190875" cy="3857625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3590927" y="749586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sz="1000" dirty="0">
              <a:latin typeface="Calibri" panose="020F0502020204030204" pitchFamily="34" charset="0"/>
            </a:endParaRPr>
          </a:p>
          <a:p>
            <a:endParaRPr lang="it-IT" sz="1000" dirty="0">
              <a:latin typeface="Calibri" panose="020F0502020204030204" pitchFamily="34" charset="0"/>
            </a:endParaRPr>
          </a:p>
          <a:p>
            <a:pPr defTabSz="914377">
              <a:lnSpc>
                <a:spcPts val="2400"/>
              </a:lnSpc>
            </a:pPr>
            <a:r>
              <a:rPr lang="it-IT" sz="1000" dirty="0">
                <a:latin typeface="Calibri" panose="020F0502020204030204" pitchFamily="34" charset="0"/>
              </a:rPr>
              <a:t> </a:t>
            </a:r>
            <a:r>
              <a:rPr lang="it-IT" sz="1000" dirty="0" smtClean="0">
                <a:latin typeface="Calibri" panose="020F0502020204030204" pitchFamily="34" charset="0"/>
              </a:rPr>
              <a:t>               </a:t>
            </a:r>
            <a:r>
              <a:rPr lang="it-IT" sz="2400" b="1" dirty="0" smtClean="0"/>
              <a:t>GROWTH </a:t>
            </a:r>
            <a:r>
              <a:rPr lang="it-IT" sz="2400" b="1" dirty="0"/>
              <a:t>LEVERS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058354" y="1046965"/>
            <a:ext cx="2417948" cy="369332"/>
          </a:xfrm>
          <a:prstGeom prst="rect">
            <a:avLst/>
          </a:prstGeom>
          <a:ln w="28575">
            <a:solidFill>
              <a:srgbClr val="FFD500"/>
            </a:solidFill>
          </a:ln>
        </p:spPr>
        <p:txBody>
          <a:bodyPr wrap="square">
            <a:spAutoFit/>
          </a:bodyPr>
          <a:lstStyle/>
          <a:p>
            <a:pPr lvl="0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97109" y="1206693"/>
            <a:ext cx="32484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200" dirty="0">
              <a:latin typeface="Calibri" panose="020F0502020204030204" pitchFamily="34" charset="0"/>
            </a:endParaRPr>
          </a:p>
          <a:p>
            <a:endParaRPr lang="it-IT" sz="1200" dirty="0">
              <a:latin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it-IT" sz="1600" dirty="0" smtClean="0">
                <a:solidFill>
                  <a:srgbClr val="FFD500"/>
                </a:solidFill>
              </a:rPr>
              <a:t> </a:t>
            </a:r>
            <a:r>
              <a:rPr lang="it-IT" sz="1600" b="1" dirty="0" smtClean="0"/>
              <a:t>Upstream and </a:t>
            </a:r>
            <a:r>
              <a:rPr lang="it-IT" sz="1600" b="1" dirty="0" err="1" smtClean="0"/>
              <a:t>refining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growth</a:t>
            </a:r>
            <a:r>
              <a:rPr lang="it-IT" sz="1600" b="1" dirty="0" smtClean="0"/>
              <a:t> in M.E.</a:t>
            </a:r>
          </a:p>
          <a:p>
            <a:endParaRPr lang="it-IT" sz="1600" b="1" dirty="0" smtClean="0"/>
          </a:p>
          <a:p>
            <a:pPr marL="171450" indent="-171450">
              <a:buClr>
                <a:srgbClr val="FFD5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/>
              <a:t> </a:t>
            </a:r>
            <a:r>
              <a:rPr lang="it-IT" sz="1600" b="1" dirty="0" err="1" smtClean="0"/>
              <a:t>Stronger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presence</a:t>
            </a:r>
            <a:r>
              <a:rPr lang="it-IT" sz="1600" b="1" dirty="0" smtClean="0"/>
              <a:t> in a </a:t>
            </a:r>
            <a:r>
              <a:rPr lang="it-IT" sz="1600" b="1" dirty="0" err="1" smtClean="0"/>
              <a:t>very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promising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region</a:t>
            </a:r>
            <a:r>
              <a:rPr lang="it-IT" sz="1600" b="1" dirty="0" smtClean="0"/>
              <a:t>, leader in the global </a:t>
            </a:r>
            <a:r>
              <a:rPr lang="it-IT" sz="1600" b="1" dirty="0" err="1" smtClean="0"/>
              <a:t>oil</a:t>
            </a:r>
            <a:r>
              <a:rPr lang="it-IT" sz="1600" b="1" dirty="0" smtClean="0"/>
              <a:t> market </a:t>
            </a:r>
            <a:r>
              <a:rPr lang="it-IT" sz="1600" b="1" dirty="0" err="1" smtClean="0"/>
              <a:t>while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expanding</a:t>
            </a:r>
            <a:r>
              <a:rPr lang="it-IT" sz="1600" b="1" dirty="0" smtClean="0"/>
              <a:t> in the </a:t>
            </a:r>
            <a:r>
              <a:rPr lang="it-IT" sz="1600" b="1" dirty="0" err="1"/>
              <a:t>refining</a:t>
            </a:r>
            <a:r>
              <a:rPr lang="it-IT" sz="1600" b="1" dirty="0"/>
              <a:t> </a:t>
            </a:r>
            <a:r>
              <a:rPr lang="it-IT" sz="1600" b="1" dirty="0" err="1" smtClean="0"/>
              <a:t>sector</a:t>
            </a:r>
            <a:endParaRPr lang="it-IT" sz="1600" b="1" dirty="0" smtClean="0"/>
          </a:p>
          <a:p>
            <a:pPr marL="171450" indent="-171450">
              <a:buClr>
                <a:srgbClr val="FFD500"/>
              </a:buClr>
              <a:buFont typeface="Wingdings" panose="05000000000000000000" pitchFamily="2" charset="2"/>
              <a:buChar char="§"/>
            </a:pPr>
            <a:endParaRPr lang="it-IT" sz="1600" b="1" dirty="0"/>
          </a:p>
          <a:p>
            <a:pPr marL="171450" indent="-171450">
              <a:buClr>
                <a:srgbClr val="FFD5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/>
              <a:t> </a:t>
            </a:r>
            <a:r>
              <a:rPr lang="it-IT" sz="1600" b="1" dirty="0" err="1" smtClean="0"/>
              <a:t>Synergies</a:t>
            </a:r>
            <a:r>
              <a:rPr lang="it-IT" sz="1600" b="1" dirty="0" smtClean="0"/>
              <a:t>, </a:t>
            </a:r>
            <a:r>
              <a:rPr lang="it-IT" sz="1600" b="1" dirty="0" err="1" smtClean="0"/>
              <a:t>low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exploration</a:t>
            </a:r>
            <a:r>
              <a:rPr lang="it-IT" sz="1600" b="1" dirty="0" smtClean="0"/>
              <a:t> and production </a:t>
            </a:r>
            <a:r>
              <a:rPr lang="it-IT" sz="1600" b="1" dirty="0" err="1" smtClean="0"/>
              <a:t>costs</a:t>
            </a:r>
            <a:r>
              <a:rPr lang="it-IT" sz="1600" b="1" dirty="0" smtClean="0"/>
              <a:t> </a:t>
            </a:r>
          </a:p>
          <a:p>
            <a:pPr marL="171450" indent="-171450">
              <a:buClr>
                <a:srgbClr val="FFD500"/>
              </a:buClr>
              <a:buFont typeface="Wingdings" panose="05000000000000000000" pitchFamily="2" charset="2"/>
              <a:buChar char="§"/>
            </a:pPr>
            <a:endParaRPr lang="it-IT" sz="1600" b="1" dirty="0"/>
          </a:p>
          <a:p>
            <a:pPr marL="171450" indent="-171450">
              <a:buClr>
                <a:srgbClr val="FFD5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/>
              <a:t> </a:t>
            </a:r>
            <a:r>
              <a:rPr lang="it-IT" sz="1600" b="1" dirty="0" err="1" smtClean="0"/>
              <a:t>Low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project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complexity</a:t>
            </a:r>
            <a:r>
              <a:rPr lang="it-IT" sz="1600" b="1" dirty="0" smtClean="0"/>
              <a:t>, </a:t>
            </a:r>
            <a:r>
              <a:rPr lang="it-IT" sz="1600" b="1" dirty="0" err="1" smtClean="0"/>
              <a:t>expected</a:t>
            </a:r>
            <a:r>
              <a:rPr lang="it-IT" sz="1600" b="1" dirty="0" smtClean="0"/>
              <a:t> time-to-market </a:t>
            </a:r>
            <a:r>
              <a:rPr lang="it-IT" sz="1600" b="1" dirty="0" err="1" smtClean="0"/>
              <a:t>development</a:t>
            </a:r>
            <a:endParaRPr lang="it-IT" sz="1600" b="1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it-IT" sz="1600" b="1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it-IT" sz="1600" b="1" dirty="0" smtClean="0"/>
          </a:p>
        </p:txBody>
      </p:sp>
      <p:sp>
        <p:nvSpPr>
          <p:cNvPr id="13" name="Freccia in giù 12"/>
          <p:cNvSpPr/>
          <p:nvPr/>
        </p:nvSpPr>
        <p:spPr>
          <a:xfrm rot="16200000">
            <a:off x="7497742" y="2981157"/>
            <a:ext cx="838302" cy="1220164"/>
          </a:xfrm>
          <a:prstGeom prst="down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8992998" y="3052076"/>
            <a:ext cx="2558642" cy="777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050" dirty="0">
              <a:latin typeface="Calibri" panose="020F0502020204030204" pitchFamily="34" charset="0"/>
            </a:endParaRPr>
          </a:p>
          <a:p>
            <a:endParaRPr lang="it-IT" sz="1050" dirty="0">
              <a:latin typeface="Calibri" panose="020F0502020204030204" pitchFamily="34" charset="0"/>
            </a:endParaRPr>
          </a:p>
          <a:p>
            <a:r>
              <a:rPr lang="it-IT" sz="1050" dirty="0">
                <a:latin typeface="Calibri" panose="020F0502020204030204" pitchFamily="34" charset="0"/>
              </a:rPr>
              <a:t> </a:t>
            </a:r>
            <a:r>
              <a:rPr lang="it-IT" sz="2400" b="1" dirty="0">
                <a:latin typeface="Calibri" panose="020F0502020204030204" pitchFamily="34" charset="0"/>
              </a:rPr>
              <a:t>VALUE GROWTH</a:t>
            </a:r>
            <a:endParaRPr lang="it-IT" sz="2400" dirty="0"/>
          </a:p>
        </p:txBody>
      </p:sp>
      <p:sp>
        <p:nvSpPr>
          <p:cNvPr id="15" name="Rettangolo 14"/>
          <p:cNvSpPr/>
          <p:nvPr/>
        </p:nvSpPr>
        <p:spPr>
          <a:xfrm>
            <a:off x="8845933" y="3406891"/>
            <a:ext cx="2613428" cy="422444"/>
          </a:xfrm>
          <a:prstGeom prst="rect">
            <a:avLst/>
          </a:prstGeom>
          <a:ln w="28575">
            <a:solidFill>
              <a:srgbClr val="FFD500"/>
            </a:solidFill>
          </a:ln>
        </p:spPr>
        <p:txBody>
          <a:bodyPr wrap="square">
            <a:spAutoFit/>
          </a:bodyPr>
          <a:lstStyle/>
          <a:p>
            <a:pPr lvl="0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63116" y="5423939"/>
            <a:ext cx="8608423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Eni.com dossier</a:t>
            </a:r>
          </a:p>
          <a:p>
            <a:r>
              <a:rPr lang="it-IT" dirty="0"/>
              <a:t>Ita </a:t>
            </a:r>
            <a:r>
              <a:rPr lang="it-IT" dirty="0">
                <a:hlinkClick r:id="rId3"/>
              </a:rPr>
              <a:t>https://</a:t>
            </a:r>
            <a:r>
              <a:rPr lang="it-IT" dirty="0" smtClean="0">
                <a:hlinkClick r:id="rId3"/>
              </a:rPr>
              <a:t>www.eni.com/it_IT/media/dossier/eni-in-medio-oriente.page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Eng</a:t>
            </a:r>
            <a:r>
              <a:rPr lang="it-IT" dirty="0" smtClean="0"/>
              <a:t> </a:t>
            </a:r>
            <a:r>
              <a:rPr lang="it-IT" dirty="0">
                <a:hlinkClick r:id="rId4"/>
              </a:rPr>
              <a:t>https://</a:t>
            </a:r>
            <a:r>
              <a:rPr lang="it-IT" dirty="0" smtClean="0">
                <a:hlinkClick r:id="rId4"/>
              </a:rPr>
              <a:t>www.eni.com/en_IT/media/focus-on/eni-in-the-middle-east.page</a:t>
            </a:r>
            <a:r>
              <a:rPr lang="it-IT" dirty="0" smtClean="0"/>
              <a:t> </a:t>
            </a:r>
          </a:p>
          <a:p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65915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 mastro">
  <a:themeElements>
    <a:clrScheme name="slide mastr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D500"/>
      </a:accent1>
      <a:accent2>
        <a:srgbClr val="CA0538"/>
      </a:accent2>
      <a:accent3>
        <a:srgbClr val="C6C6C6"/>
      </a:accent3>
      <a:accent4>
        <a:srgbClr val="E3E3E3"/>
      </a:accent4>
      <a:accent5>
        <a:srgbClr val="FF9900"/>
      </a:accent5>
      <a:accent6>
        <a:srgbClr val="707070"/>
      </a:accent6>
      <a:hlink>
        <a:srgbClr val="0000FF"/>
      </a:hlink>
      <a:folHlink>
        <a:srgbClr val="FF00FF"/>
      </a:folHlink>
    </a:clrScheme>
    <a:fontScheme name="slide mastro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slide mast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lide mastro">
  <a:themeElements>
    <a:clrScheme name="slide mastr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D500"/>
      </a:accent1>
      <a:accent2>
        <a:srgbClr val="CA0538"/>
      </a:accent2>
      <a:accent3>
        <a:srgbClr val="C6C6C6"/>
      </a:accent3>
      <a:accent4>
        <a:srgbClr val="E3E3E3"/>
      </a:accent4>
      <a:accent5>
        <a:srgbClr val="FF9900"/>
      </a:accent5>
      <a:accent6>
        <a:srgbClr val="707070"/>
      </a:accent6>
      <a:hlink>
        <a:srgbClr val="0000FF"/>
      </a:hlink>
      <a:folHlink>
        <a:srgbClr val="FF00FF"/>
      </a:folHlink>
    </a:clrScheme>
    <a:fontScheme name="slide mastro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slide mast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25545</TotalTime>
  <Words>521</Words>
  <Application>Microsoft Office PowerPoint</Application>
  <PresentationFormat>Widescreen</PresentationFormat>
  <Paragraphs>127</Paragraphs>
  <Slides>8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Calibri</vt:lpstr>
      <vt:lpstr>Segoe UI</vt:lpstr>
      <vt:lpstr>Times New Roman</vt:lpstr>
      <vt:lpstr>Verdana</vt:lpstr>
      <vt:lpstr>Wingdings</vt:lpstr>
      <vt:lpstr>slide mastro</vt:lpstr>
      <vt:lpstr>ENI ACTIVITIES IN ABU DHABI </vt:lpstr>
      <vt:lpstr>ENI ACTIVITIES IN ABU DHABI </vt:lpstr>
      <vt:lpstr>ABU DHABI AND RUWAIS REFINERIES</vt:lpstr>
      <vt:lpstr>ENI IN SHARJAH: ACTIVITIES AND STRATEGY</vt:lpstr>
      <vt:lpstr>ENI GLOBAL STRATEGY IN THE UNITED ARAB EMIRATES</vt:lpstr>
      <vt:lpstr>ENI IN OMAN: ACTIVITIES AND STRATEGY</vt:lpstr>
      <vt:lpstr>ENI IN BAHREIN: ACTIVITIES AND STRATEGY</vt:lpstr>
      <vt:lpstr>ENI STRATEGIC DRIVERS IN THE MIDDLE EAST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Eni Corporate</dc:title>
  <dc:creator>Scatton Arianna</dc:creator>
  <cp:lastModifiedBy>Andreoni Andrea</cp:lastModifiedBy>
  <cp:revision>1013</cp:revision>
  <cp:lastPrinted>2017-12-21T14:46:29Z</cp:lastPrinted>
  <dcterms:modified xsi:type="dcterms:W3CDTF">2019-01-27T12:49:45Z</dcterms:modified>
</cp:coreProperties>
</file>