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11"/>
  </p:notesMasterIdLst>
  <p:handoutMasterIdLst>
    <p:handoutMasterId r:id="rId12"/>
  </p:handoutMasterIdLst>
  <p:sldIdLst>
    <p:sldId id="257" r:id="rId3"/>
    <p:sldId id="296" r:id="rId4"/>
    <p:sldId id="259" r:id="rId5"/>
    <p:sldId id="292" r:id="rId6"/>
    <p:sldId id="297" r:id="rId7"/>
    <p:sldId id="294" r:id="rId8"/>
    <p:sldId id="295" r:id="rId9"/>
    <p:sldId id="290" r:id="rId1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C6C6"/>
    <a:srgbClr val="E3E3E3"/>
    <a:srgbClr val="FFD500"/>
    <a:srgbClr val="CA0538"/>
    <a:srgbClr val="E4D7A3"/>
    <a:srgbClr val="F3971B"/>
    <a:srgbClr val="F3977F"/>
    <a:srgbClr val="FF9900"/>
    <a:srgbClr val="673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4934" autoAdjust="0"/>
  </p:normalViewPr>
  <p:slideViewPr>
    <p:cSldViewPr snapToGrid="0">
      <p:cViewPr varScale="1">
        <p:scale>
          <a:sx n="80" d="100"/>
          <a:sy n="80" d="100"/>
        </p:scale>
        <p:origin x="126" y="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86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8D-425A-9533-FF3312409E0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D-425A-9533-FF3312409E05}"/>
              </c:ext>
            </c:extLst>
          </c:dPt>
          <c:dPt>
            <c:idx val="2"/>
            <c:invertIfNegative val="0"/>
            <c:bubble3D val="0"/>
            <c:spPr>
              <a:solidFill>
                <a:srgbClr val="C6C6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D-425A-9533-FF3312409E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Audizione!$B$4:$B$6</c:f>
              <c:strCache>
                <c:ptCount val="3"/>
                <c:pt idx="0">
                  <c:v>elettrico</c:v>
                </c:pt>
                <c:pt idx="1">
                  <c:v>termico</c:v>
                </c:pt>
                <c:pt idx="2">
                  <c:v>trasporti</c:v>
                </c:pt>
              </c:strCache>
            </c:strRef>
          </c:cat>
          <c:val>
            <c:numRef>
              <c:f>Audizione!$C$4:$C$6</c:f>
              <c:numCache>
                <c:formatCode>0.0%</c:formatCode>
                <c:ptCount val="3"/>
                <c:pt idx="0" formatCode="0%">
                  <c:v>0.55000000000000004</c:v>
                </c:pt>
                <c:pt idx="1">
                  <c:v>0.33900000000000002</c:v>
                </c:pt>
                <c:pt idx="2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8D-425A-9533-FF3312409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970280"/>
        <c:axId val="960969296"/>
      </c:barChart>
      <c:catAx>
        <c:axId val="96097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0969296"/>
        <c:crosses val="autoZero"/>
        <c:auto val="1"/>
        <c:lblAlgn val="ctr"/>
        <c:lblOffset val="100"/>
        <c:noMultiLvlLbl val="0"/>
      </c:catAx>
      <c:valAx>
        <c:axId val="960969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097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AA14-B31B-409A-BFA7-42403083CBBA}" type="datetimeFigureOut">
              <a:rPr lang="it-IT" smtClean="0"/>
              <a:pPr/>
              <a:t>08/09/2020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A590-9611-4095-AFA4-C8A89EC320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0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0967-8F90-42F4-A5D4-3F0D1107415F}" type="datetimeFigureOut">
              <a:rPr lang="it-IT" smtClean="0"/>
              <a:pPr/>
              <a:t>08/09/2020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D6860-D1E6-4ADA-9127-34ACE4EA3D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4150" y="347663"/>
            <a:ext cx="7404100" cy="41656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67A1-CD86-2B4E-BCC7-6CC65BB0D6CE}" type="slidenum">
              <a:rPr lang="it-IT">
                <a:solidFill>
                  <a:srgbClr val="000000"/>
                </a:solidFill>
              </a:rPr>
              <a:pPr/>
              <a:t>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10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D4F7-2D81-4171-8156-3D1158A7359C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1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8588" y="160338"/>
            <a:ext cx="3938587" cy="2214562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D6860-D1E6-4ADA-9127-34ACE4EA3D7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1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90688" y="165100"/>
            <a:ext cx="3327400" cy="187325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D6860-D1E6-4ADA-9127-34ACE4EA3D7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7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D4F7-2D81-4171-8156-3D1158A7359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0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D4F7-2D81-4171-8156-3D1158A7359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38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90688" y="165100"/>
            <a:ext cx="3327400" cy="187325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D6860-D1E6-4ADA-9127-34ACE4EA3D7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7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5" y="-2017"/>
            <a:ext cx="12196605" cy="6860017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613037" y="4244083"/>
            <a:ext cx="9144000" cy="514350"/>
          </a:xfrm>
        </p:spPr>
        <p:txBody>
          <a:bodyPr anchor="b">
            <a:normAutofit/>
          </a:bodyPr>
          <a:lstStyle>
            <a:lvl1pPr algn="l">
              <a:defRPr sz="32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5" name="Immagine 4" descr="Eni_ML_CMY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61" y="253936"/>
            <a:ext cx="766063" cy="936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207333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/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972095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5" y="173479"/>
            <a:ext cx="10731605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BCF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CA0538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99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78451" y="5196184"/>
            <a:ext cx="9319847" cy="7308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/>
          </p:nvPr>
        </p:nvSpPr>
        <p:spPr>
          <a:xfrm>
            <a:off x="4460400" y="2242232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/>
          </p:nvPr>
        </p:nvSpPr>
        <p:spPr>
          <a:xfrm>
            <a:off x="8276400" y="2264004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0635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777549-6326-46BE-B8B0-F2CE54E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406" y="6153925"/>
            <a:ext cx="1064385" cy="257369"/>
          </a:xfrm>
          <a:prstGeom prst="rect">
            <a:avLst/>
          </a:prstGeom>
          <a:solidFill>
            <a:srgbClr val="FFD33C"/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it-IT"/>
              <a:t>2017, 30 September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6B43909-3403-4650-8914-899F64611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242" y="460375"/>
            <a:ext cx="59056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11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1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6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3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tondatu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5" y="173479"/>
            <a:ext cx="10731605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FD5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Eni_ML_CMY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3" y="6067096"/>
            <a:ext cx="500887" cy="612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41245" y="1602000"/>
            <a:ext cx="10731605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</p:spPr>
        <p:txBody>
          <a:bodyPr/>
          <a:lstStyle/>
          <a:p>
            <a:fld id="{707872E8-939B-41AC-B617-4CE710FB6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76339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5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06E0976-A7A3-B647-96C0-7CFF67003E96}"/>
              </a:ext>
            </a:extLst>
          </p:cNvPr>
          <p:cNvSpPr/>
          <p:nvPr userDrawn="1"/>
        </p:nvSpPr>
        <p:spPr>
          <a:xfrm>
            <a:off x="0" y="0"/>
            <a:ext cx="12192000" cy="627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A6652F-4FE9-854F-B8FF-43FC27082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/>
          <a:stretch/>
        </p:blipFill>
        <p:spPr>
          <a:xfrm>
            <a:off x="11020937" y="5911966"/>
            <a:ext cx="1080309" cy="850075"/>
          </a:xfrm>
          <a:prstGeom prst="rect">
            <a:avLst/>
          </a:prstGeom>
        </p:spPr>
      </p:pic>
      <p:sp>
        <p:nvSpPr>
          <p:cNvPr id="14" name="Segnaposto numero diapositiva 2">
            <a:extLst>
              <a:ext uri="{FF2B5EF4-FFF2-40B4-BE49-F238E27FC236}">
                <a16:creationId xmlns:a16="http://schemas.microsoft.com/office/drawing/2014/main" id="{B9FE8D83-B1A3-8242-86A9-61CBB7197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8291" y="6429567"/>
            <a:ext cx="394095" cy="332474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EBFA263E-0ED4-8546-9B45-FF165FDD75A6}"/>
              </a:ext>
            </a:extLst>
          </p:cNvPr>
          <p:cNvSpPr/>
          <p:nvPr userDrawn="1"/>
        </p:nvSpPr>
        <p:spPr>
          <a:xfrm>
            <a:off x="0" y="6337003"/>
            <a:ext cx="914400" cy="520997"/>
          </a:xfrm>
          <a:custGeom>
            <a:avLst/>
            <a:gdLst>
              <a:gd name="connsiteX0" fmla="*/ 0 w 1180214"/>
              <a:gd name="connsiteY0" fmla="*/ 0 h 829339"/>
              <a:gd name="connsiteX1" fmla="*/ 1180214 w 1180214"/>
              <a:gd name="connsiteY1" fmla="*/ 0 h 829339"/>
              <a:gd name="connsiteX2" fmla="*/ 1180214 w 1180214"/>
              <a:gd name="connsiteY2" fmla="*/ 829339 h 8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829339">
                <a:moveTo>
                  <a:pt x="0" y="0"/>
                </a:moveTo>
                <a:lnTo>
                  <a:pt x="1180214" y="0"/>
                </a:lnTo>
                <a:lnTo>
                  <a:pt x="1180214" y="829339"/>
                </a:lnTo>
              </a:path>
            </a:pathLst>
          </a:custGeom>
          <a:noFill/>
          <a:ln w="222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275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06E0976-A7A3-B647-96C0-7CFF67003E96}"/>
              </a:ext>
            </a:extLst>
          </p:cNvPr>
          <p:cNvSpPr/>
          <p:nvPr userDrawn="1"/>
        </p:nvSpPr>
        <p:spPr>
          <a:xfrm>
            <a:off x="0" y="1"/>
            <a:ext cx="12192000" cy="627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A6652F-4FE9-854F-B8FF-43FC27082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/>
          <a:stretch/>
        </p:blipFill>
        <p:spPr>
          <a:xfrm>
            <a:off x="11020938" y="5911967"/>
            <a:ext cx="1080309" cy="850075"/>
          </a:xfrm>
          <a:prstGeom prst="rect">
            <a:avLst/>
          </a:prstGeom>
        </p:spPr>
      </p:pic>
      <p:sp>
        <p:nvSpPr>
          <p:cNvPr id="14" name="Segnaposto numero diapositiva 2">
            <a:extLst>
              <a:ext uri="{FF2B5EF4-FFF2-40B4-BE49-F238E27FC236}">
                <a16:creationId xmlns:a16="http://schemas.microsoft.com/office/drawing/2014/main" id="{B9FE8D83-B1A3-8242-86A9-61CBB7197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8293" y="6429567"/>
            <a:ext cx="445708" cy="332475"/>
          </a:xfrm>
          <a:noFill/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marL="92072" indent="-92072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marL="92072" indent="-920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EBFA263E-0ED4-8546-9B45-FF165FDD75A6}"/>
              </a:ext>
            </a:extLst>
          </p:cNvPr>
          <p:cNvSpPr/>
          <p:nvPr userDrawn="1"/>
        </p:nvSpPr>
        <p:spPr>
          <a:xfrm>
            <a:off x="0" y="6337004"/>
            <a:ext cx="914400" cy="520997"/>
          </a:xfrm>
          <a:custGeom>
            <a:avLst/>
            <a:gdLst>
              <a:gd name="connsiteX0" fmla="*/ 0 w 1180214"/>
              <a:gd name="connsiteY0" fmla="*/ 0 h 829339"/>
              <a:gd name="connsiteX1" fmla="*/ 1180214 w 1180214"/>
              <a:gd name="connsiteY1" fmla="*/ 0 h 829339"/>
              <a:gd name="connsiteX2" fmla="*/ 1180214 w 1180214"/>
              <a:gd name="connsiteY2" fmla="*/ 829339 h 8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829339">
                <a:moveTo>
                  <a:pt x="0" y="0"/>
                </a:moveTo>
                <a:lnTo>
                  <a:pt x="1180214" y="0"/>
                </a:lnTo>
                <a:lnTo>
                  <a:pt x="1180214" y="829339"/>
                </a:lnTo>
              </a:path>
            </a:pathLst>
          </a:custGeom>
          <a:noFill/>
          <a:ln w="222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24000" y="137160"/>
            <a:ext cx="9144000" cy="490162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it-IT" dirty="0"/>
              <a:t>Fare clic per modificare lo stile del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437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777549-6326-46BE-B8B0-F2CE54E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406" y="6153925"/>
            <a:ext cx="1064385" cy="257369"/>
          </a:xfrm>
          <a:prstGeom prst="rect">
            <a:avLst/>
          </a:prstGeom>
          <a:solidFill>
            <a:srgbClr val="FFD33C"/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it-IT"/>
              <a:t>2017, 30 September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6B43909-3403-4650-8914-899F64611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242" y="460375"/>
            <a:ext cx="59056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4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due blo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731600" cy="777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/>
          </p:nvPr>
        </p:nvSpPr>
        <p:spPr>
          <a:xfrm>
            <a:off x="640800" y="1426592"/>
            <a:ext cx="4971435" cy="4491842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9" name="Connettore 1 11"/>
          <p:cNvCxnSpPr/>
          <p:nvPr userDrawn="1"/>
        </p:nvCxnSpPr>
        <p:spPr>
          <a:xfrm>
            <a:off x="6006517" y="1426518"/>
            <a:ext cx="0" cy="4493637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6400800" y="1426519"/>
            <a:ext cx="4971600" cy="449363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3"/>
          </p:nvPr>
        </p:nvSpPr>
        <p:spPr>
          <a:xfrm>
            <a:off x="0" y="6346622"/>
            <a:ext cx="616226" cy="332474"/>
          </a:xfrm>
        </p:spPr>
        <p:txBody>
          <a:bodyPr/>
          <a:lstStyle/>
          <a:p>
            <a:fld id="{707872E8-939B-41AC-B617-4CE710FB6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3908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 box titolo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377151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166000" cy="3771513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165275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213666740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 box titolo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3794959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166000" cy="379495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65734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212205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5569022"/>
            <a:ext cx="5989547" cy="7776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9097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609600"/>
            <a:ext cx="3240000" cy="3240000"/>
          </a:xfrm>
          <a:prstGeom prst="ellipse">
            <a:avLst/>
          </a:prstGeom>
          <a:solidFill>
            <a:srgbClr val="FFD5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61658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o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209955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51600" y="1555200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4672800"/>
            <a:ext cx="3600000" cy="10800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 algn="l">
              <a:defRPr lang="it-IT" sz="2600" b="1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8138156" y="522513"/>
            <a:ext cx="3409410" cy="3826800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8138156" y="5224645"/>
            <a:ext cx="3409409" cy="76358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8138835" y="4506688"/>
            <a:ext cx="3409409" cy="55721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38002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73160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800" y="1600202"/>
            <a:ext cx="10731600" cy="43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pic>
        <p:nvPicPr>
          <p:cNvPr id="5" name="Immagine 4" descr="Eni_ML_CMYB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13" y="6067096"/>
            <a:ext cx="500887" cy="612000"/>
          </a:xfrm>
          <a:prstGeom prst="rect">
            <a:avLst/>
          </a:prstGeom>
        </p:spPr>
      </p:pic>
      <p:cxnSp>
        <p:nvCxnSpPr>
          <p:cNvPr id="10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FD5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6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85" r:id="rId3"/>
    <p:sldLayoutId id="2147483717" r:id="rId4"/>
    <p:sldLayoutId id="2147483715" r:id="rId5"/>
    <p:sldLayoutId id="2147483686" r:id="rId6"/>
    <p:sldLayoutId id="2147483700" r:id="rId7"/>
    <p:sldLayoutId id="2147483718" r:id="rId8"/>
    <p:sldLayoutId id="2147483684" r:id="rId9"/>
    <p:sldLayoutId id="2147483716" r:id="rId10"/>
    <p:sldLayoutId id="2147483747" r:id="rId11"/>
  </p:sldLayoutIdLst>
  <p:transition spd="slow">
    <p:fade/>
  </p:transition>
  <p:hf hdr="0" ftr="0" dt="0"/>
  <p:txStyles>
    <p:titleStyle>
      <a:lvl1pPr algn="l" defTabSz="914377" rtl="0" eaLnBrk="1" latinLnBrk="0" hangingPunct="1">
        <a:lnSpc>
          <a:spcPts val="24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FD500"/>
        </a:buClr>
        <a:buSzPct val="120000"/>
        <a:buFont typeface="Wingdings" panose="05000000000000000000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8B2231"/>
        </a:buClr>
        <a:buFont typeface="Arial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F17B-05DD-447D-8EB5-CB8451F7A54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E3B0C-9C30-46B8-8146-E33166B3B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1.em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13037" y="3891383"/>
            <a:ext cx="11130472" cy="514350"/>
          </a:xfrm>
        </p:spPr>
        <p:txBody>
          <a:bodyPr>
            <a:normAutofit/>
          </a:bodyPr>
          <a:lstStyle/>
          <a:p>
            <a:r>
              <a:rPr lang="it-IT" sz="2800" b="0" dirty="0"/>
              <a:t>Audizione Eni presso la Camera dei deputati - Commissione Bilancio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0"/>
          </p:nvPr>
        </p:nvSpPr>
        <p:spPr>
          <a:xfrm>
            <a:off x="613037" y="4835501"/>
            <a:ext cx="10281386" cy="474662"/>
          </a:xfrm>
        </p:spPr>
        <p:txBody>
          <a:bodyPr/>
          <a:lstStyle/>
          <a:p>
            <a:r>
              <a:rPr lang="it-IT" sz="2000" dirty="0"/>
              <a:t>Individuazione delle priorità nell’utilizzo del Recovery Fund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b="0" dirty="0"/>
              <a:t>Roma | 8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591847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magine 338">
            <a:extLst>
              <a:ext uri="{FF2B5EF4-FFF2-40B4-BE49-F238E27FC236}">
                <a16:creationId xmlns:a16="http://schemas.microsoft.com/office/drawing/2014/main" id="{C65564B4-C75A-42CA-B62B-C11956C12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95" b="9786"/>
          <a:stretch/>
        </p:blipFill>
        <p:spPr>
          <a:xfrm>
            <a:off x="6787" y="301167"/>
            <a:ext cx="12192000" cy="6584639"/>
          </a:xfrm>
          <a:prstGeom prst="rect">
            <a:avLst/>
          </a:prstGeom>
        </p:spPr>
      </p:pic>
      <p:sp>
        <p:nvSpPr>
          <p:cNvPr id="198" name="CasellaDiTesto 197"/>
          <p:cNvSpPr txBox="1"/>
          <p:nvPr/>
        </p:nvSpPr>
        <p:spPr>
          <a:xfrm>
            <a:off x="591821" y="2864509"/>
            <a:ext cx="195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10.565 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iTabBold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white"/>
                </a:solidFill>
                <a:latin typeface="EniTabBold" panose="02000503030000020004" pitchFamily="50" charset="0"/>
              </a:rPr>
              <a:t>PERSONE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ALL’ESTERO</a:t>
            </a:r>
          </a:p>
        </p:txBody>
      </p:sp>
      <p:sp>
        <p:nvSpPr>
          <p:cNvPr id="200" name="CasellaDiTesto 199"/>
          <p:cNvSpPr txBox="1"/>
          <p:nvPr/>
        </p:nvSpPr>
        <p:spPr>
          <a:xfrm>
            <a:off x="460680" y="3898925"/>
            <a:ext cx="24355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>
                <a:solidFill>
                  <a:prstClr val="white"/>
                </a:solidFill>
                <a:latin typeface="EniTabBold" panose="02000503030000020004" pitchFamily="50" charset="0"/>
              </a:rPr>
              <a:t>86</a:t>
            </a:r>
            <a:r>
              <a:rPr lang="it-IT" b="1" dirty="0">
                <a:solidFill>
                  <a:prstClr val="white"/>
                </a:solidFill>
                <a:latin typeface="EniTabBold" panose="02000503030000020004" pitchFamily="50" charset="0"/>
              </a:rPr>
              <a:t>%</a:t>
            </a:r>
            <a:endParaRPr lang="it-IT" sz="2400" b="1" dirty="0">
              <a:solidFill>
                <a:prstClr val="white"/>
              </a:solidFill>
              <a:latin typeface="EniTabBold" panose="02000503030000020004" pitchFamily="50" charset="0"/>
            </a:endParaRPr>
          </a:p>
          <a:p>
            <a:pPr lvl="0"/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PERSONALE LOCALE</a:t>
            </a:r>
          </a:p>
          <a:p>
            <a:pPr lvl="0"/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IN PAESI DI PRESENZA STORICA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iTabBold" panose="02000503030000020004" pitchFamily="50" charset="0"/>
              <a:ea typeface="+mn-ea"/>
              <a:cs typeface="+mn-cs"/>
            </a:endParaRPr>
          </a:p>
        </p:txBody>
      </p:sp>
      <p:sp>
        <p:nvSpPr>
          <p:cNvPr id="204" name="CasellaDiTesto 203"/>
          <p:cNvSpPr txBox="1"/>
          <p:nvPr/>
        </p:nvSpPr>
        <p:spPr>
          <a:xfrm>
            <a:off x="886832" y="778979"/>
            <a:ext cx="2283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66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PAESI DI PRESENZA</a:t>
            </a:r>
          </a:p>
        </p:txBody>
      </p:sp>
      <p:sp>
        <p:nvSpPr>
          <p:cNvPr id="206" name="CasellaDiTesto 205"/>
          <p:cNvSpPr txBox="1"/>
          <p:nvPr/>
        </p:nvSpPr>
        <p:spPr>
          <a:xfrm>
            <a:off x="751771" y="1826665"/>
            <a:ext cx="1905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white"/>
                </a:solidFill>
                <a:latin typeface="EniTabBold" panose="02000503030000020004" pitchFamily="50" charset="0"/>
              </a:rPr>
              <a:t>32.053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iTabBold" panose="02000503030000020004" pitchFamily="50" charset="0"/>
                <a:ea typeface="+mn-ea"/>
                <a:cs typeface="+mn-cs"/>
              </a:rPr>
              <a:t>PERSONE</a:t>
            </a:r>
          </a:p>
        </p:txBody>
      </p:sp>
      <p:sp>
        <p:nvSpPr>
          <p:cNvPr id="208" name="Rettangolo 207">
            <a:extLst>
              <a:ext uri="{FF2B5EF4-FFF2-40B4-BE49-F238E27FC236}">
                <a16:creationId xmlns:a16="http://schemas.microsoft.com/office/drawing/2014/main" id="{006E0976-A7A3-B647-96C0-7CFF67003E96}"/>
              </a:ext>
            </a:extLst>
          </p:cNvPr>
          <p:cNvSpPr/>
          <p:nvPr/>
        </p:nvSpPr>
        <p:spPr>
          <a:xfrm>
            <a:off x="0" y="-9499"/>
            <a:ext cx="12192000" cy="627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ectangle 1">
            <a:extLst>
              <a:ext uri="{FF2B5EF4-FFF2-40B4-BE49-F238E27FC236}">
                <a16:creationId xmlns:a16="http://schemas.microsoft.com/office/drawing/2014/main" id="{7888C31F-C3A7-2E44-837C-0655B1527E2F}"/>
              </a:ext>
            </a:extLst>
          </p:cNvPr>
          <p:cNvSpPr/>
          <p:nvPr/>
        </p:nvSpPr>
        <p:spPr>
          <a:xfrm>
            <a:off x="108384" y="104404"/>
            <a:ext cx="11622468" cy="4801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prstClr val="black"/>
                </a:solidFill>
                <a:ea typeface="+mj-ea"/>
                <a:cs typeface="+mj-cs"/>
              </a:rPr>
              <a:t>ENI NEL MONDO</a:t>
            </a:r>
          </a:p>
        </p:txBody>
      </p:sp>
      <p:pic>
        <p:nvPicPr>
          <p:cNvPr id="213" name="Immagine 212">
            <a:extLst>
              <a:ext uri="{FF2B5EF4-FFF2-40B4-BE49-F238E27FC236}">
                <a16:creationId xmlns:a16="http://schemas.microsoft.com/office/drawing/2014/main" id="{1E6A90E0-5323-4E0B-BD5A-3CC85BA0C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800" y="312605"/>
            <a:ext cx="313759" cy="222678"/>
          </a:xfrm>
          <a:prstGeom prst="rect">
            <a:avLst/>
          </a:prstGeom>
        </p:spPr>
      </p:pic>
      <p:pic>
        <p:nvPicPr>
          <p:cNvPr id="214" name="Immagine 213">
            <a:extLst>
              <a:ext uri="{FF2B5EF4-FFF2-40B4-BE49-F238E27FC236}">
                <a16:creationId xmlns:a16="http://schemas.microsoft.com/office/drawing/2014/main" id="{39DAF6C2-B627-8647-B716-64D34E115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8" y="215305"/>
            <a:ext cx="260675" cy="320069"/>
          </a:xfrm>
          <a:prstGeom prst="rect">
            <a:avLst/>
          </a:prstGeom>
        </p:spPr>
      </p:pic>
      <p:sp>
        <p:nvSpPr>
          <p:cNvPr id="215" name="Segnaposto numero diapositiva 1"/>
          <p:cNvSpPr txBox="1">
            <a:spLocks/>
          </p:cNvSpPr>
          <p:nvPr/>
        </p:nvSpPr>
        <p:spPr>
          <a:xfrm>
            <a:off x="11569766" y="312696"/>
            <a:ext cx="322172" cy="222678"/>
          </a:xfrm>
          <a:prstGeom prst="rect">
            <a:avLst/>
          </a:prstGeom>
          <a:solidFill>
            <a:srgbClr val="FFD33C"/>
          </a:solidFill>
        </p:spPr>
        <p:txBody>
          <a:bodyPr vert="horz" lIns="36000" tIns="36000" rIns="36000" bIns="3600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37C5-BAEE-4D08-A6BF-05FD2A271B51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6571" y="5179471"/>
            <a:ext cx="134109" cy="5308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1080" y="137160"/>
            <a:ext cx="9144000" cy="49016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+mn-lt"/>
              </a:rPr>
              <a:t>ENI IN ITALIA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30174" y="5568778"/>
            <a:ext cx="588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CUI OLTRE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21.000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PERSONALE DIRETTO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23082" y="5139457"/>
            <a:ext cx="5883529" cy="429321"/>
          </a:xfrm>
          <a:prstGeom prst="rect">
            <a:avLst/>
          </a:prstGeom>
          <a:solidFill>
            <a:srgbClr val="FBCF33"/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PERSONALE DIRETTO E INDOTTO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70.000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PERSONE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401147" y="707729"/>
            <a:ext cx="4647096" cy="5742266"/>
            <a:chOff x="-264566" y="-148774"/>
            <a:chExt cx="5720162" cy="728800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2BD11F6-9788-EF4B-9027-1C0AAB7F9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64566" y="-148774"/>
              <a:ext cx="5720162" cy="7288000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30315" y="5457371"/>
              <a:ext cx="1452485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128154" y="6169002"/>
            <a:ext cx="985245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L’ITALIA È IL PAESE IN CUI ENI INVESTE DI PIÙ, CON CIRCA IL 20% DEL TOTALE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E6A90E0-5323-4E0B-BD5A-3CC85BA0C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800" y="312605"/>
            <a:ext cx="313759" cy="22267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9DAF6C2-B627-8647-B716-64D34E115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8" y="215305"/>
            <a:ext cx="260675" cy="320069"/>
          </a:xfrm>
          <a:prstGeom prst="rect">
            <a:avLst/>
          </a:prstGeom>
        </p:spPr>
      </p:pic>
      <p:sp>
        <p:nvSpPr>
          <p:cNvPr id="19" name="Segnaposto numero diapositiva 1"/>
          <p:cNvSpPr txBox="1">
            <a:spLocks/>
          </p:cNvSpPr>
          <p:nvPr/>
        </p:nvSpPr>
        <p:spPr>
          <a:xfrm>
            <a:off x="11569766" y="312696"/>
            <a:ext cx="322172" cy="222678"/>
          </a:xfrm>
          <a:prstGeom prst="rect">
            <a:avLst/>
          </a:prstGeom>
          <a:solidFill>
            <a:srgbClr val="FFD33C"/>
          </a:solidFill>
        </p:spPr>
        <p:txBody>
          <a:bodyPr vert="horz" lIns="36000" tIns="36000" rIns="36000" bIns="3600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37C5-BAEE-4D08-A6BF-05FD2A271B51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65" y="707729"/>
            <a:ext cx="6273939" cy="44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991" y="83361"/>
            <a:ext cx="11044274" cy="49016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+mn-lt"/>
              </a:rPr>
              <a:t>IL CONTRIBUTO ITALIANO AL RAGGIUNGIMENTO DEI TARGET EUROPEI</a:t>
            </a:r>
          </a:p>
        </p:txBody>
      </p:sp>
      <p:sp>
        <p:nvSpPr>
          <p:cNvPr id="3" name="Rettangolo 44"/>
          <p:cNvSpPr/>
          <p:nvPr/>
        </p:nvSpPr>
        <p:spPr>
          <a:xfrm>
            <a:off x="235112" y="1234069"/>
            <a:ext cx="1102790" cy="454867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OBIETTIVI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DI POLITICA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 CLIMA-ENERGIA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AL 2030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45967" y="1234069"/>
            <a:ext cx="5514155" cy="1287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43842" y="2644072"/>
            <a:ext cx="5520557" cy="18639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6" name="Straight Connector 26"/>
          <p:cNvCxnSpPr>
            <a:cxnSpLocks noChangeShapeType="1"/>
          </p:cNvCxnSpPr>
          <p:nvPr/>
        </p:nvCxnSpPr>
        <p:spPr bwMode="auto">
          <a:xfrm>
            <a:off x="7782009" y="1185733"/>
            <a:ext cx="3457" cy="4791459"/>
          </a:xfrm>
          <a:prstGeom prst="line">
            <a:avLst/>
          </a:prstGeom>
          <a:noFill/>
          <a:ln w="12700" algn="ctr">
            <a:solidFill>
              <a:srgbClr val="FF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o 6"/>
          <p:cNvGrpSpPr/>
          <p:nvPr/>
        </p:nvGrpSpPr>
        <p:grpSpPr>
          <a:xfrm>
            <a:off x="7075578" y="1822015"/>
            <a:ext cx="1548201" cy="3002460"/>
            <a:chOff x="8685636" y="-1517327"/>
            <a:chExt cx="1690266" cy="2917954"/>
          </a:xfrm>
        </p:grpSpPr>
        <p:sp>
          <p:nvSpPr>
            <p:cNvPr id="8" name="Segnaposto testo 20"/>
            <p:cNvSpPr txBox="1">
              <a:spLocks/>
            </p:cNvSpPr>
            <p:nvPr/>
          </p:nvSpPr>
          <p:spPr bwMode="auto">
            <a:xfrm>
              <a:off x="8685636" y="-1517327"/>
              <a:ext cx="1690266" cy="4693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D200"/>
                </a:buClr>
                <a:buSzTx/>
                <a:buFontTx/>
                <a:buNone/>
                <a:tabLst/>
                <a:defRPr/>
              </a:pPr>
              <a:r>
                <a:rPr kumimoji="0" lang="it-IT" altLang="en-US" sz="1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Clean</a:t>
              </a:r>
              <a:r>
                <a:rPr kumimoji="0" lang="it-IT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Energy Package</a:t>
              </a:r>
            </a:p>
          </p:txBody>
        </p:sp>
        <p:sp>
          <p:nvSpPr>
            <p:cNvPr id="9" name="Segnaposto testo 20"/>
            <p:cNvSpPr txBox="1">
              <a:spLocks/>
            </p:cNvSpPr>
            <p:nvPr/>
          </p:nvSpPr>
          <p:spPr bwMode="auto">
            <a:xfrm>
              <a:off x="8830487" y="854154"/>
              <a:ext cx="1187450" cy="269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D200"/>
                </a:buClr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</a:t>
              </a:r>
              <a:r>
                <a:rPr kumimoji="0" lang="it-IT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20</a:t>
              </a:r>
            </a:p>
          </p:txBody>
        </p:sp>
        <p:sp>
          <p:nvSpPr>
            <p:cNvPr id="10" name="Triangolo isoscele 9"/>
            <p:cNvSpPr/>
            <p:nvPr/>
          </p:nvSpPr>
          <p:spPr>
            <a:xfrm rot="10800000">
              <a:off x="9347646" y="1222827"/>
              <a:ext cx="236537" cy="177800"/>
            </a:xfrm>
            <a:prstGeom prst="triangle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825925" y="3351936"/>
            <a:ext cx="3400688" cy="1721469"/>
            <a:chOff x="8814589" y="187342"/>
            <a:chExt cx="3577385" cy="1673022"/>
          </a:xfrm>
        </p:grpSpPr>
        <p:sp>
          <p:nvSpPr>
            <p:cNvPr id="12" name="Segnaposto testo 20"/>
            <p:cNvSpPr txBox="1">
              <a:spLocks/>
            </p:cNvSpPr>
            <p:nvPr/>
          </p:nvSpPr>
          <p:spPr bwMode="auto">
            <a:xfrm>
              <a:off x="8814589" y="1598754"/>
              <a:ext cx="11874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D200"/>
                </a:buClr>
                <a:buSzTx/>
                <a:buFontTx/>
                <a:buNone/>
                <a:tabLst/>
                <a:defRPr/>
              </a:pPr>
              <a:endParaRPr kumimoji="0" lang="it-IT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riangolo isoscele 12"/>
            <p:cNvSpPr/>
            <p:nvPr/>
          </p:nvSpPr>
          <p:spPr>
            <a:xfrm rot="10800000">
              <a:off x="9340429" y="1541172"/>
              <a:ext cx="236537" cy="177800"/>
            </a:xfrm>
            <a:prstGeom prst="triangl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Segnaposto testo 20"/>
            <p:cNvSpPr txBox="1">
              <a:spLocks/>
            </p:cNvSpPr>
            <p:nvPr/>
          </p:nvSpPr>
          <p:spPr bwMode="auto">
            <a:xfrm>
              <a:off x="11370771" y="187342"/>
              <a:ext cx="1021203" cy="294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D200"/>
                </a:buClr>
                <a:buSzTx/>
                <a:buFontTx/>
                <a:buNone/>
                <a:tabLst/>
                <a:defRPr/>
              </a:pPr>
              <a:r>
                <a:rPr kumimoji="0" lang="it-IT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PNIEC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7208255" y="1200008"/>
            <a:ext cx="1128797" cy="458532"/>
            <a:chOff x="7384201" y="1449504"/>
            <a:chExt cx="1187450" cy="445625"/>
          </a:xfrm>
        </p:grpSpPr>
        <p:sp>
          <p:nvSpPr>
            <p:cNvPr id="16" name="Segnaposto testo 20"/>
            <p:cNvSpPr txBox="1">
              <a:spLocks/>
            </p:cNvSpPr>
            <p:nvPr/>
          </p:nvSpPr>
          <p:spPr bwMode="auto">
            <a:xfrm>
              <a:off x="7384201" y="1449504"/>
              <a:ext cx="1187450" cy="269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D200"/>
                </a:buClr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Dic</a:t>
              </a:r>
              <a:r>
                <a:rPr kumimoji="0" lang="it-IT" altLang="en-US" sz="1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it-IT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7" name="Triangolo isoscele 16"/>
            <p:cNvSpPr/>
            <p:nvPr/>
          </p:nvSpPr>
          <p:spPr>
            <a:xfrm rot="10800000">
              <a:off x="7869500" y="1717329"/>
              <a:ext cx="236537" cy="177800"/>
            </a:xfrm>
            <a:prstGeom prst="triangl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1700594" y="1387510"/>
            <a:ext cx="5083212" cy="89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32%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quota rinnovabili </a:t>
            </a:r>
            <a:r>
              <a:rPr lang="it-IT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sul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consumo finale lordo di energia a livello UE (RED II)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-32,5%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dei consumi energetici (primari e finali) a livello UE (EED II)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- 40%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emissioni gas serra (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vs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1990)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49079" y="2814916"/>
            <a:ext cx="5385488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30%</a:t>
            </a:r>
            <a:r>
              <a:rPr kumimoji="0" lang="it-IT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quota rinnovabili sul consumo finale lordo Italia</a:t>
            </a:r>
          </a:p>
        </p:txBody>
      </p:sp>
      <p:sp>
        <p:nvSpPr>
          <p:cNvPr id="20" name="Segnaposto testo 20"/>
          <p:cNvSpPr txBox="1">
            <a:spLocks/>
          </p:cNvSpPr>
          <p:nvPr/>
        </p:nvSpPr>
        <p:spPr bwMode="auto">
          <a:xfrm>
            <a:off x="7187678" y="2574586"/>
            <a:ext cx="112879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</a:t>
            </a:r>
            <a:r>
              <a:rPr kumimoji="0" lang="it-IT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08" y="2059718"/>
            <a:ext cx="727912" cy="454562"/>
          </a:xfrm>
          <a:prstGeom prst="rect">
            <a:avLst/>
          </a:prstGeom>
        </p:spPr>
      </p:pic>
      <p:sp>
        <p:nvSpPr>
          <p:cNvPr id="22" name="Gallone 21"/>
          <p:cNvSpPr/>
          <p:nvPr/>
        </p:nvSpPr>
        <p:spPr>
          <a:xfrm rot="16200000">
            <a:off x="1541752" y="2959124"/>
            <a:ext cx="177231" cy="147889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Gallone 22"/>
          <p:cNvSpPr/>
          <p:nvPr/>
        </p:nvSpPr>
        <p:spPr>
          <a:xfrm rot="16200000">
            <a:off x="1527617" y="3497733"/>
            <a:ext cx="190843" cy="1632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Gallone 23"/>
          <p:cNvSpPr/>
          <p:nvPr/>
        </p:nvSpPr>
        <p:spPr>
          <a:xfrm rot="16200000">
            <a:off x="1529001" y="3878900"/>
            <a:ext cx="190843" cy="1632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1111950-B5BA-47E4-B9F3-DA62328C5630}"/>
              </a:ext>
            </a:extLst>
          </p:cNvPr>
          <p:cNvSpPr/>
          <p:nvPr/>
        </p:nvSpPr>
        <p:spPr>
          <a:xfrm>
            <a:off x="1454404" y="4594799"/>
            <a:ext cx="5509995" cy="11879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4CE4CE4-1088-4923-BBE1-0B28B8A91506}"/>
              </a:ext>
            </a:extLst>
          </p:cNvPr>
          <p:cNvSpPr txBox="1"/>
          <p:nvPr/>
        </p:nvSpPr>
        <p:spPr>
          <a:xfrm>
            <a:off x="1819780" y="4644056"/>
            <a:ext cx="5168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– 55%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emissioni gas serra (vs 1990)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incremento target rinnovabili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incremento target efficienza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5071BBA-AB2D-4DAC-97F4-F6FA1423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17" y="5063007"/>
            <a:ext cx="890063" cy="71431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D6126F3-718A-46F6-83A1-C8A9940908F6}"/>
              </a:ext>
            </a:extLst>
          </p:cNvPr>
          <p:cNvSpPr txBox="1"/>
          <p:nvPr/>
        </p:nvSpPr>
        <p:spPr>
          <a:xfrm>
            <a:off x="7019592" y="5073692"/>
            <a:ext cx="154820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Tx/>
              <a:buFontTx/>
              <a:buNone/>
              <a:tabLst/>
              <a:defRPr/>
            </a:pPr>
            <a:r>
              <a:rPr kumimoji="0" lang="it-IT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Green New Deal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Tx/>
              <a:buFontTx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Gallone 37">
            <a:extLst>
              <a:ext uri="{FF2B5EF4-FFF2-40B4-BE49-F238E27FC236}">
                <a16:creationId xmlns:a16="http://schemas.microsoft.com/office/drawing/2014/main" id="{41C545DB-CFE5-46E9-B63D-67C26C828F2B}"/>
              </a:ext>
            </a:extLst>
          </p:cNvPr>
          <p:cNvSpPr/>
          <p:nvPr/>
        </p:nvSpPr>
        <p:spPr>
          <a:xfrm rot="16200000">
            <a:off x="1547922" y="4790439"/>
            <a:ext cx="190843" cy="163200"/>
          </a:xfrm>
          <a:prstGeom prst="chevr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Gallone 10">
            <a:extLst>
              <a:ext uri="{FF2B5EF4-FFF2-40B4-BE49-F238E27FC236}">
                <a16:creationId xmlns:a16="http://schemas.microsoft.com/office/drawing/2014/main" id="{1ECB58F9-06C0-4316-8BD7-C17994C6E6D2}"/>
              </a:ext>
            </a:extLst>
          </p:cNvPr>
          <p:cNvSpPr/>
          <p:nvPr/>
        </p:nvSpPr>
        <p:spPr>
          <a:xfrm rot="16200000">
            <a:off x="1525778" y="1522889"/>
            <a:ext cx="177231" cy="147889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Gallone 32">
            <a:extLst>
              <a:ext uri="{FF2B5EF4-FFF2-40B4-BE49-F238E27FC236}">
                <a16:creationId xmlns:a16="http://schemas.microsoft.com/office/drawing/2014/main" id="{0E030DFA-1C47-4956-A2B2-4539360E5148}"/>
              </a:ext>
            </a:extLst>
          </p:cNvPr>
          <p:cNvSpPr/>
          <p:nvPr/>
        </p:nvSpPr>
        <p:spPr>
          <a:xfrm rot="16200000">
            <a:off x="1511643" y="1806078"/>
            <a:ext cx="190843" cy="1632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Gallone 37">
            <a:extLst>
              <a:ext uri="{FF2B5EF4-FFF2-40B4-BE49-F238E27FC236}">
                <a16:creationId xmlns:a16="http://schemas.microsoft.com/office/drawing/2014/main" id="{56EEAA9F-61FC-4072-ADEC-FBE1FED657C3}"/>
              </a:ext>
            </a:extLst>
          </p:cNvPr>
          <p:cNvSpPr/>
          <p:nvPr/>
        </p:nvSpPr>
        <p:spPr>
          <a:xfrm rot="16200000">
            <a:off x="1513027" y="2095784"/>
            <a:ext cx="190843" cy="1632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Gallone 10">
            <a:extLst>
              <a:ext uri="{FF2B5EF4-FFF2-40B4-BE49-F238E27FC236}">
                <a16:creationId xmlns:a16="http://schemas.microsoft.com/office/drawing/2014/main" id="{CF4EFDD4-F110-4BAF-AE0B-318681CFDBA2}"/>
              </a:ext>
            </a:extLst>
          </p:cNvPr>
          <p:cNvSpPr/>
          <p:nvPr/>
        </p:nvSpPr>
        <p:spPr>
          <a:xfrm rot="16200000">
            <a:off x="1550470" y="5124704"/>
            <a:ext cx="177231" cy="147889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Gallone 32">
            <a:extLst>
              <a:ext uri="{FF2B5EF4-FFF2-40B4-BE49-F238E27FC236}">
                <a16:creationId xmlns:a16="http://schemas.microsoft.com/office/drawing/2014/main" id="{7D4D8058-3DB9-4EF4-B875-3C4F18CE1F40}"/>
              </a:ext>
            </a:extLst>
          </p:cNvPr>
          <p:cNvSpPr/>
          <p:nvPr/>
        </p:nvSpPr>
        <p:spPr>
          <a:xfrm rot="16200000">
            <a:off x="1550331" y="5485214"/>
            <a:ext cx="190843" cy="163200"/>
          </a:xfrm>
          <a:prstGeom prst="chevro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96C4AA60-5B66-4460-94DC-BEB20BBA8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27" y="3881262"/>
            <a:ext cx="941680" cy="840166"/>
          </a:xfrm>
          <a:prstGeom prst="rect">
            <a:avLst/>
          </a:prstGeom>
        </p:spPr>
      </p:pic>
      <p:sp>
        <p:nvSpPr>
          <p:cNvPr id="36" name="Segnaposto testo 12">
            <a:extLst>
              <a:ext uri="{FF2B5EF4-FFF2-40B4-BE49-F238E27FC236}">
                <a16:creationId xmlns:a16="http://schemas.microsoft.com/office/drawing/2014/main" id="{6B07D12F-1E9A-4670-BBEE-644B1D6682ED}"/>
              </a:ext>
            </a:extLst>
          </p:cNvPr>
          <p:cNvSpPr txBox="1">
            <a:spLocks/>
          </p:cNvSpPr>
          <p:nvPr/>
        </p:nvSpPr>
        <p:spPr>
          <a:xfrm>
            <a:off x="8549147" y="2301870"/>
            <a:ext cx="3493497" cy="307777"/>
          </a:xfrm>
          <a:prstGeom prst="rect">
            <a:avLst/>
          </a:prstGeom>
          <a:solidFill>
            <a:sysClr val="window" lastClr="FFFFFF"/>
          </a:solidFill>
          <a:effectLst>
            <a:outerShdw dist="101600" dir="8100000" algn="tr" rotWithShape="0">
              <a:srgbClr val="FFCC00"/>
            </a:outerShdw>
          </a:effectLst>
        </p:spPr>
        <p:txBody>
          <a:bodyPr vert="horz" wrap="square" lIns="0" tIns="45720" rIns="180000" bIns="45720" rtlCol="0" anchor="b" anchorCtr="1">
            <a:spAutoFit/>
          </a:bodyPr>
          <a:lstStyle>
            <a:lvl1pPr marL="0" indent="180975" algn="ctr" defTabSz="914377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20000"/>
              <a:buFont typeface="Calibri" pitchFamily="34" charset="0"/>
              <a:buNone/>
              <a:defRPr sz="18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377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8B2231"/>
              </a:buClr>
              <a:buSzPct val="400000"/>
              <a:buFontTx/>
              <a:buBlip>
                <a:blip r:embed="rId5"/>
              </a:buBlip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80975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Calibri" pitchFamily="34" charset="0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Quota fonti rinnovabili per settore </a:t>
            </a:r>
            <a:r>
              <a:rPr kumimoji="0" lang="it-IT" sz="1400" b="0" i="0" u="none" strike="sng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7" name="Grafico 36">
            <a:extLst>
              <a:ext uri="{FF2B5EF4-FFF2-40B4-BE49-F238E27FC236}">
                <a16:creationId xmlns:a16="http://schemas.microsoft.com/office/drawing/2014/main" id="{B5A6C18F-9EC9-4D8E-BF52-8975ADF71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579377"/>
              </p:ext>
            </p:extLst>
          </p:nvPr>
        </p:nvGraphicFramePr>
        <p:xfrm>
          <a:off x="8470468" y="2743724"/>
          <a:ext cx="3493497" cy="202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6987F055-C684-46A8-B8EB-B65AE322419A}"/>
              </a:ext>
            </a:extLst>
          </p:cNvPr>
          <p:cNvSpPr/>
          <p:nvPr/>
        </p:nvSpPr>
        <p:spPr>
          <a:xfrm>
            <a:off x="1470354" y="2643887"/>
            <a:ext cx="7153425" cy="812475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BD37029-098F-41EC-A819-5F80F50F69D8}"/>
              </a:ext>
            </a:extLst>
          </p:cNvPr>
          <p:cNvSpPr txBox="1"/>
          <p:nvPr/>
        </p:nvSpPr>
        <p:spPr>
          <a:xfrm>
            <a:off x="1679753" y="3296458"/>
            <a:ext cx="5385488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Tx/>
              <a:buNone/>
              <a:tabLst/>
              <a:defRPr/>
            </a:pPr>
            <a:r>
              <a:rPr kumimoji="0" lang="it-IT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- 43% </a:t>
            </a:r>
            <a:r>
              <a:rPr kumimoji="0" lang="it-IT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consumi energetici primari </a:t>
            </a:r>
            <a:r>
              <a:rPr kumimoji="0" lang="it-IT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vs</a:t>
            </a:r>
            <a:r>
              <a:rPr kumimoji="0" lang="it-IT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scenario base (</a:t>
            </a:r>
            <a:r>
              <a:rPr kumimoji="0" lang="it-IT" sz="15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Primes</a:t>
            </a:r>
            <a:r>
              <a:rPr kumimoji="0" lang="it-IT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2007)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8613DBC-A10F-4576-8CB3-D760481B0AD9}"/>
              </a:ext>
            </a:extLst>
          </p:cNvPr>
          <p:cNvSpPr txBox="1"/>
          <p:nvPr/>
        </p:nvSpPr>
        <p:spPr>
          <a:xfrm>
            <a:off x="1679753" y="3727264"/>
            <a:ext cx="5385488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00000"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- 37% </a:t>
            </a:r>
            <a:r>
              <a:rPr kumimoji="0" lang="it-IT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emissioni gas serra (</a:t>
            </a:r>
            <a:r>
              <a:rPr kumimoji="0" lang="it-IT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vs</a:t>
            </a:r>
            <a:r>
              <a:rPr kumimoji="0" lang="it-IT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it-IT" sz="1550" dirty="0">
                <a:solidFill>
                  <a:prstClr val="black"/>
                </a:solidFill>
              </a:rPr>
              <a:t>1990)</a:t>
            </a:r>
            <a:endParaRPr kumimoji="0" lang="it-IT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75C691D0-94F2-4526-BB24-87FD240D7002}"/>
              </a:ext>
            </a:extLst>
          </p:cNvPr>
          <p:cNvSpPr/>
          <p:nvPr/>
        </p:nvSpPr>
        <p:spPr>
          <a:xfrm rot="10800000">
            <a:off x="7676068" y="2959173"/>
            <a:ext cx="224853" cy="182950"/>
          </a:xfrm>
          <a:prstGeom prst="triangl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D96E625-4007-4009-8133-5E22E186E5D6}"/>
              </a:ext>
            </a:extLst>
          </p:cNvPr>
          <p:cNvSpPr/>
          <p:nvPr/>
        </p:nvSpPr>
        <p:spPr>
          <a:xfrm>
            <a:off x="9885392" y="5057940"/>
            <a:ext cx="2236867" cy="51823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09538" algn="just"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</a:pPr>
            <a:endParaRPr lang="it-IT" sz="1400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8EE44FDB-D147-4121-A6EE-1BE530BE09C2}"/>
              </a:ext>
            </a:extLst>
          </p:cNvPr>
          <p:cNvSpPr/>
          <p:nvPr/>
        </p:nvSpPr>
        <p:spPr>
          <a:xfrm>
            <a:off x="10876547" y="3424278"/>
            <a:ext cx="791727" cy="136811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BAD0882-8D15-417B-884B-3DB763A15D24}"/>
              </a:ext>
            </a:extLst>
          </p:cNvPr>
          <p:cNvSpPr txBox="1"/>
          <p:nvPr/>
        </p:nvSpPr>
        <p:spPr>
          <a:xfrm>
            <a:off x="10234006" y="19786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DA720F5-251F-4DC6-A469-341877CF548F}"/>
              </a:ext>
            </a:extLst>
          </p:cNvPr>
          <p:cNvSpPr txBox="1"/>
          <p:nvPr/>
        </p:nvSpPr>
        <p:spPr>
          <a:xfrm>
            <a:off x="9909590" y="4855238"/>
            <a:ext cx="2208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 algn="just"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</a:pP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6838" indent="-96838" algn="just"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UE: 14%</a:t>
            </a:r>
          </a:p>
          <a:p>
            <a:pPr marL="96838" indent="-96838" algn="just"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Italia 2018: 7,7%</a:t>
            </a:r>
            <a:endParaRPr lang="it-IT" sz="1400" dirty="0"/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1E6A90E0-5323-4E0B-BD5A-3CC85BA0C1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800" y="312605"/>
            <a:ext cx="313759" cy="222678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39DAF6C2-B627-8647-B716-64D34E115E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8" y="215305"/>
            <a:ext cx="260675" cy="320069"/>
          </a:xfrm>
          <a:prstGeom prst="rect">
            <a:avLst/>
          </a:prstGeom>
        </p:spPr>
      </p:pic>
      <p:sp>
        <p:nvSpPr>
          <p:cNvPr id="51" name="Segnaposto numero diapositiva 1"/>
          <p:cNvSpPr txBox="1">
            <a:spLocks/>
          </p:cNvSpPr>
          <p:nvPr/>
        </p:nvSpPr>
        <p:spPr>
          <a:xfrm>
            <a:off x="11569766" y="312696"/>
            <a:ext cx="322172" cy="222678"/>
          </a:xfrm>
          <a:prstGeom prst="rect">
            <a:avLst/>
          </a:prstGeom>
          <a:solidFill>
            <a:srgbClr val="FFD33C"/>
          </a:solidFill>
        </p:spPr>
        <p:txBody>
          <a:bodyPr vert="horz" lIns="36000" tIns="36000" rIns="36000" bIns="3600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37C5-BAEE-4D08-A6BF-05FD2A271B51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Connettore 2 46"/>
          <p:cNvCxnSpPr/>
          <p:nvPr/>
        </p:nvCxnSpPr>
        <p:spPr>
          <a:xfrm>
            <a:off x="11234178" y="4804219"/>
            <a:ext cx="0" cy="25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1"/>
          <p:cNvSpPr txBox="1">
            <a:spLocks/>
          </p:cNvSpPr>
          <p:nvPr/>
        </p:nvSpPr>
        <p:spPr>
          <a:xfrm>
            <a:off x="155575" y="119109"/>
            <a:ext cx="10927652" cy="523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marR="0" lvl="0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it-IT" dirty="0">
                <a:latin typeface="+mn-lt"/>
              </a:rPr>
              <a:t>RECOVERY PLAN: GLI ASSI DEL CONTRIBUTO ENI</a:t>
            </a:r>
          </a:p>
        </p:txBody>
      </p:sp>
      <p:sp>
        <p:nvSpPr>
          <p:cNvPr id="3" name="AutoShape 2" descr="data:image/pjpeg;base64,/9j/4AAQSkZJRgABAQEAYABgAAD/2wBDAAEBAQEBAQEBAQEBAQEBAQEBAQEBAQEBAQEBAQEBAQEBAQEBAQEBAQEBAQEBAQEBAQEBAQEBAQEBAQEBAQEBAQH/2wBDAQEBAQEBAQEBAQEBAQEBAQEBAQEBAQEBAQEBAQEBAQEBAQEBAQEBAQEBAQEBAQEBAQEBAQEBAQEBAQEBAQEBAQH/wAARCAB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+3iiiiv5XP1AKKKKACiiigAooooAKKKKAOS8a+P8AwL8NtEl8S/EPxn4V8CeHYZFhl13xh4g0rw1pCTurNHAdR1i7s7Tz5FRzHD5vmybW2KxFcP8ADj9on4C/GDUbrR/hX8Zfhl8QtZsrV7+70bwh418Pa9q9tYRyxQyX82l6ffz36WMc08EL3htxbLLNFGZQ8iKfxI/4KIr4S0L/AIKGfAnxZ+2HoviPXv2Oj4I/s3QPs8GtXvgzTPF7Q66dS/tuw0Vkurq6h1s6JqviCyshJqep+HotHVrfVtN06fSz+rn7PXwM/YxtdR0v4+fsyeD/AIYWs2oeHtS8L2njH4WXMcWkX2jajc6Zeanpd/YaPeDSH1CK70vTmuBqOnrremzQtbSNbGW5hk+ZwucY7G5tjcFQp5dRo5di/q1ejiq9eOZ1aKp0pvG0MPGl7NYep7S2HlKU41VFuU6bdl6lXBUMPg6FepLEzniaPtadSlTg8LCblKPsJ1JT5pVYqLdRJRcOZJKS1PWfEn7R/wCzx4N1zUPDHi/48/Bnwr4l0mVINV8PeJPih4I0PXNMnlhiuI4dQ0rU9ctb+zlkt5oZ0juYI3aGWOVQUdWPo/hjxb4V8baTDr/gzxN4f8XaFcM6W+teGNZ03X9JnePG9IdR0q5u7OVk3LvVJmK7hkDIr8Gvhb8B/g/8fP8Agqr+3PoHxj8A6F4/0bRfDvhvVtK0/XkuXgsdSksfAVk95b/Zri2dZzaTzQ7i5wjtgA4If+yZoHhL4K/8FYPi78F/2Y9SuJfgPefDGfVfiB4V0vW7zxD4U8L+JbDT9DuNkN5PdXwe90TxLfQ6RBLc3dze6S3iDWPDpmRYJbWHjocSY54jDyxGDwf1HF59jMhoyo4mt9ehVw+IxNCniJ0J0PZVKL+rSdb2dZSoxkp2kk4m08tw/s5qnWr/AFill1HMJqdKH1dxqU6M5U1UVTnjJe1ShzQanJcujab/AKAqKKK+yPFCiiigD47+M/7SH7Gi+JvFP7Of7Q/jX4aadfrpGk6lrXg/4uW1pZ+GNV0nWbb7Xpt7a6p4jth4Zu5o2V9kceoR6tp93AJ0ghH2a5k/JT9j6X4c+B/+Cous+BP2H/EupeJP2Y/Efw51PV/i3p2k6lqmveAdA1q00bVZ7CTRNT1Bp1vbaw8Uf8ItY6RrL3V9cRt4i17Q7LUZtPWSNP3G+Jf7OPwC+Mt3FqPxV+DXw28f6rBDHbQaz4o8H6HqutwWsRZo7WHWrmzbVYrVWZiLaO7WDJJ8vmum+HXwk+Fvwh0qbQ/hX8O/BXw70m6lSe8sfBnhnSPDkF9cRqypc6gNKtLVr+5RXZVubxp5wrFfMwSK+XxmT5hmGZ4HFV6mW0qOXY+GLw+Jw+HrrNJUIOT+ozqyqunGjX5uTFOLlCtBO1CEmnH1aGNw+HwlejTjipzxOHdGpSqVKbwqqS5f9ojBQ5nUg4t072lB299pO/4DaJ+yn8Jv2sf+CpH7bXhP4uQ+JJ9H8M6R4c8Q6bH4b8QXPh+c38umeBtMkF1PbRyNcWzWt1KvkEKN5D5yox+2X7PH7KPwF/ZY0PUdD+CfgOz8Lf229vLr+tT3d/rXiXX3tBILUarr2r3N5qE1ramaZ7TTYZbfS7OSe4ltLGCS4naT1PSPhn8OfD/jDxD8QtC8A+DNF8e+LYIrbxV410rwxoun+LPEltALYQW+veIrSyi1fV4YRZ2giiv7u4SMWtvtUeTHt7et8o4fwmW1MTiqmHwlXMK+PzHFLGxoR+sRpY3FVa0KXtZRdROnSqKlJxaUkrfDoRjMyr4mFKhGrXjhqeHwtL2DqS9k50KNOm58ifL704c6urrS+oUUUV9CeaFFFFABRRRQAUUUUAFFF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ttangolo 48"/>
          <p:cNvSpPr/>
          <p:nvPr/>
        </p:nvSpPr>
        <p:spPr bwMode="auto">
          <a:xfrm>
            <a:off x="2122316" y="971844"/>
            <a:ext cx="7579895" cy="502433"/>
          </a:xfrm>
          <a:prstGeom prst="rect">
            <a:avLst/>
          </a:prstGeom>
          <a:solidFill>
            <a:srgbClr val="FFD500"/>
          </a:solidFill>
          <a:ln w="28575">
            <a:noFill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txBody>
          <a:bodyPr lIns="81000" tIns="81000" rIns="81000" bIns="8100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 kern="0" dirty="0">
                <a:latin typeface="Calibri" panose="020F0502020204030204" pitchFamily="34" charset="0"/>
              </a:rPr>
              <a:t>IL CONTRIBUTO ENI</a:t>
            </a:r>
          </a:p>
        </p:txBody>
      </p:sp>
      <p:sp>
        <p:nvSpPr>
          <p:cNvPr id="59" name="Rettangolo 58"/>
          <p:cNvSpPr/>
          <p:nvPr/>
        </p:nvSpPr>
        <p:spPr bwMode="auto">
          <a:xfrm>
            <a:off x="3868233" y="1630319"/>
            <a:ext cx="4321259" cy="86571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txBody>
          <a:bodyPr lIns="81000" tIns="81000" rIns="81000" bIns="8100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800" b="1" kern="0" dirty="0" err="1">
                <a:latin typeface="Calibri" panose="020F0502020204030204" pitchFamily="34" charset="0"/>
              </a:rPr>
              <a:t>Catturare</a:t>
            </a:r>
            <a:r>
              <a:rPr lang="en-US" sz="2800" b="1" kern="0" dirty="0">
                <a:latin typeface="Calibri" panose="020F0502020204030204" pitchFamily="34" charset="0"/>
              </a:rPr>
              <a:t> CO</a:t>
            </a:r>
            <a:r>
              <a:rPr lang="en-US" sz="2800" b="1" kern="0" baseline="-25000" dirty="0">
                <a:latin typeface="Calibri" panose="020F0502020204030204" pitchFamily="34" charset="0"/>
              </a:rPr>
              <a:t>2</a:t>
            </a:r>
            <a:endParaRPr lang="en-US" sz="1600" b="1" kern="0" baseline="-25000" dirty="0">
              <a:latin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F926D2A-1A33-C14E-82D9-73BAFEEA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14" y="3414738"/>
            <a:ext cx="2677877" cy="2881614"/>
          </a:xfrm>
          <a:prstGeom prst="rect">
            <a:avLst/>
          </a:prstGeom>
        </p:spPr>
      </p:pic>
      <p:sp>
        <p:nvSpPr>
          <p:cNvPr id="67" name="Rettangolo 66">
            <a:extLst>
              <a:ext uri="{FF2B5EF4-FFF2-40B4-BE49-F238E27FC236}">
                <a16:creationId xmlns:a16="http://schemas.microsoft.com/office/drawing/2014/main" id="{C2424643-BDE9-4425-BED1-2D7199D7A16B}"/>
              </a:ext>
            </a:extLst>
          </p:cNvPr>
          <p:cNvSpPr/>
          <p:nvPr/>
        </p:nvSpPr>
        <p:spPr bwMode="auto">
          <a:xfrm>
            <a:off x="1097320" y="2063176"/>
            <a:ext cx="2672972" cy="136593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txBody>
          <a:bodyPr lIns="81000" tIns="81000" rIns="81000" bIns="81000" anchor="b"/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 kern="0" dirty="0" err="1">
                <a:latin typeface="Calibri" panose="020F0502020204030204" pitchFamily="34" charset="0"/>
              </a:rPr>
              <a:t>Decarbonizzare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 b="1" kern="0" dirty="0" err="1">
                <a:latin typeface="Calibri" panose="020F0502020204030204" pitchFamily="34" charset="0"/>
              </a:rPr>
              <a:t>i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trasporti</a:t>
            </a:r>
            <a:endParaRPr lang="en-US" sz="2000" b="1" kern="0" dirty="0">
              <a:latin typeface="Calibri" panose="020F0502020204030204" pitchFamily="34" charset="0"/>
            </a:endParaRPr>
          </a:p>
        </p:txBody>
      </p:sp>
      <p:pic>
        <p:nvPicPr>
          <p:cNvPr id="80" name="Picture 10" descr="\\192.168.20.114\k-change\condivisa\progetti\KORUS\Eni\PRESENTAZIONE STRATEGY\presentazione strategy\icone\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0969" y="2234635"/>
            <a:ext cx="393582" cy="378494"/>
          </a:xfrm>
          <a:prstGeom prst="rect">
            <a:avLst/>
          </a:prstGeom>
          <a:noFill/>
        </p:spPr>
      </p:pic>
      <p:pic>
        <p:nvPicPr>
          <p:cNvPr id="81" name="Picture 13" descr="\\192.168.20.114\k-change\condivisa\progetti\KORUS\Eni\PRESENTAZIONE STRATEGY\presentazione strategy\icone\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018" y="2223553"/>
            <a:ext cx="350631" cy="403953"/>
          </a:xfrm>
          <a:prstGeom prst="rect">
            <a:avLst/>
          </a:prstGeom>
          <a:noFill/>
        </p:spPr>
      </p:pic>
      <p:pic>
        <p:nvPicPr>
          <p:cNvPr id="82" name="Immagin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27" y="2190754"/>
            <a:ext cx="565431" cy="350631"/>
          </a:xfrm>
          <a:prstGeom prst="rect">
            <a:avLst/>
          </a:prstGeom>
          <a:noFill/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4BB96352-7146-9E43-8E28-F7FB37063A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15637" r="17925" b="13469"/>
          <a:stretch/>
        </p:blipFill>
        <p:spPr>
          <a:xfrm>
            <a:off x="8313802" y="5038200"/>
            <a:ext cx="2664000" cy="1252872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DAF8961-4C67-7D44-8615-88303E55E6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-1" b="9890"/>
          <a:stretch/>
        </p:blipFill>
        <p:spPr>
          <a:xfrm>
            <a:off x="8313802" y="3333717"/>
            <a:ext cx="2664000" cy="1689374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6B4DEF8E-7F80-BA4F-92FF-1D53BC514054}"/>
              </a:ext>
            </a:extLst>
          </p:cNvPr>
          <p:cNvSpPr/>
          <p:nvPr/>
        </p:nvSpPr>
        <p:spPr bwMode="auto">
          <a:xfrm>
            <a:off x="8309736" y="2063176"/>
            <a:ext cx="2672972" cy="136593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txBody>
          <a:bodyPr lIns="81000" tIns="81000" rIns="81000" bIns="81000" anchor="b"/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 kern="0" dirty="0" err="1">
                <a:latin typeface="Calibri" panose="020F0502020204030204" pitchFamily="34" charset="0"/>
              </a:rPr>
              <a:t>Decarbonizzare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 b="1" kern="0" dirty="0" err="1">
                <a:latin typeface="Calibri" panose="020F0502020204030204" pitchFamily="34" charset="0"/>
              </a:rPr>
              <a:t>il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settore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elettrico</a:t>
            </a:r>
            <a:endParaRPr lang="en-US" sz="2000" b="1" kern="0" dirty="0">
              <a:latin typeface="Calibri" panose="020F0502020204030204" pitchFamily="34" charset="0"/>
            </a:endParaRPr>
          </a:p>
        </p:txBody>
      </p:sp>
      <p:pic>
        <p:nvPicPr>
          <p:cNvPr id="83" name="Picture 22" descr="\\192.168.20.114\k-change\condivisa\progetti\KORUS\Eni\PRESENTAZIONE STRATEGY\presentazione strategy\icone\5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96092" y="2185693"/>
            <a:ext cx="430247" cy="407837"/>
          </a:xfrm>
          <a:prstGeom prst="rect">
            <a:avLst/>
          </a:prstGeom>
          <a:noFill/>
        </p:spPr>
      </p:pic>
      <p:pic>
        <p:nvPicPr>
          <p:cNvPr id="84" name="Picture 8" descr="\\192.168.20.114\k-change\condivisa\progetti\KORUS\Eni\PRESENTAZIONE STRATEGY\presentazione strategy\icone\3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25483" y="2227584"/>
            <a:ext cx="199902" cy="389283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27" y="2529448"/>
            <a:ext cx="4306247" cy="376162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E6A90E0-5323-4E0B-BD5A-3CC85BA0C1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800" y="312605"/>
            <a:ext cx="313759" cy="22267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9DAF6C2-B627-8647-B716-64D34E115E4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8" y="215305"/>
            <a:ext cx="260675" cy="320069"/>
          </a:xfrm>
          <a:prstGeom prst="rect">
            <a:avLst/>
          </a:prstGeom>
        </p:spPr>
      </p:pic>
      <p:sp>
        <p:nvSpPr>
          <p:cNvPr id="23" name="Segnaposto numero diapositiva 1"/>
          <p:cNvSpPr txBox="1">
            <a:spLocks/>
          </p:cNvSpPr>
          <p:nvPr/>
        </p:nvSpPr>
        <p:spPr>
          <a:xfrm>
            <a:off x="11569766" y="312696"/>
            <a:ext cx="322172" cy="222678"/>
          </a:xfrm>
          <a:prstGeom prst="rect">
            <a:avLst/>
          </a:prstGeom>
          <a:solidFill>
            <a:srgbClr val="FFD33C"/>
          </a:solidFill>
        </p:spPr>
        <p:txBody>
          <a:bodyPr vert="horz" lIns="36000" tIns="36000" rIns="36000" bIns="3600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37C5-BAEE-4D08-A6BF-05FD2A271B51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2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2B08DD7-47FB-43F4-9CBE-EAF66FA7A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2"/>
          <a:stretch/>
        </p:blipFill>
        <p:spPr>
          <a:xfrm>
            <a:off x="0" y="466978"/>
            <a:ext cx="12192000" cy="6391022"/>
          </a:xfrm>
          <a:prstGeom prst="rect">
            <a:avLst/>
          </a:prstGeom>
        </p:spPr>
      </p:pic>
      <p:sp>
        <p:nvSpPr>
          <p:cNvPr id="265" name="CasellaDiTesto 264"/>
          <p:cNvSpPr txBox="1"/>
          <p:nvPr/>
        </p:nvSpPr>
        <p:spPr>
          <a:xfrm>
            <a:off x="6448901" y="802119"/>
            <a:ext cx="57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BENEFICI DELLA CCUS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EniExpBold" charset="0"/>
              <a:cs typeface="EniExpBold" charset="0"/>
            </a:endParaRPr>
          </a:p>
        </p:txBody>
      </p:sp>
      <p:sp>
        <p:nvSpPr>
          <p:cNvPr id="448" name="Rettangolo 447"/>
          <p:cNvSpPr/>
          <p:nvPr/>
        </p:nvSpPr>
        <p:spPr>
          <a:xfrm>
            <a:off x="2285995" y="5188061"/>
            <a:ext cx="1614021" cy="6146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 RAVENNA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006E0976-A7A3-B647-96C0-7CFF67003E96}"/>
              </a:ext>
            </a:extLst>
          </p:cNvPr>
          <p:cNvSpPr/>
          <p:nvPr/>
        </p:nvSpPr>
        <p:spPr>
          <a:xfrm>
            <a:off x="0" y="0"/>
            <a:ext cx="12192000" cy="627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7888C31F-C3A7-2E44-837C-0655B1527E2F}"/>
              </a:ext>
            </a:extLst>
          </p:cNvPr>
          <p:cNvSpPr/>
          <p:nvPr/>
        </p:nvSpPr>
        <p:spPr>
          <a:xfrm>
            <a:off x="108384" y="107785"/>
            <a:ext cx="11622468" cy="424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prstClr val="black"/>
                </a:solidFill>
                <a:ea typeface="+mj-ea"/>
                <a:cs typeface="+mj-cs"/>
              </a:rPr>
              <a:t>CATTURARE CO</a:t>
            </a:r>
            <a:r>
              <a:rPr lang="it-IT" sz="2400" b="1" baseline="-25000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it-IT" sz="2400" b="1" dirty="0">
                <a:solidFill>
                  <a:prstClr val="black"/>
                </a:solidFill>
                <a:ea typeface="+mj-ea"/>
                <a:cs typeface="+mj-cs"/>
              </a:rPr>
              <a:t>: ADRIATIC BLUE</a:t>
            </a:r>
            <a:endParaRPr lang="fr-FR" sz="2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1E6A90E0-5323-4E0B-BD5A-3CC85BA0C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800" y="312605"/>
            <a:ext cx="313759" cy="222678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39DAF6C2-B627-8647-B716-64D34E115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8" y="215305"/>
            <a:ext cx="260675" cy="320069"/>
          </a:xfrm>
          <a:prstGeom prst="rect">
            <a:avLst/>
          </a:prstGeom>
        </p:spPr>
      </p:pic>
      <p:sp>
        <p:nvSpPr>
          <p:cNvPr id="64" name="Segnaposto numero diapositiva 1"/>
          <p:cNvSpPr txBox="1">
            <a:spLocks/>
          </p:cNvSpPr>
          <p:nvPr/>
        </p:nvSpPr>
        <p:spPr>
          <a:xfrm>
            <a:off x="11569766" y="312696"/>
            <a:ext cx="322172" cy="222678"/>
          </a:xfrm>
          <a:prstGeom prst="rect">
            <a:avLst/>
          </a:prstGeom>
          <a:solidFill>
            <a:srgbClr val="FFD33C"/>
          </a:solidFill>
        </p:spPr>
        <p:txBody>
          <a:bodyPr vert="horz" lIns="36000" tIns="36000" rIns="36000" bIns="3600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37C5-BAEE-4D08-A6BF-05FD2A271B51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74889" y="1184349"/>
            <a:ext cx="1288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REFORMER</a:t>
            </a:r>
          </a:p>
        </p:txBody>
      </p:sp>
      <p:sp>
        <p:nvSpPr>
          <p:cNvPr id="151" name="Rettangolo 150"/>
          <p:cNvSpPr/>
          <p:nvPr/>
        </p:nvSpPr>
        <p:spPr>
          <a:xfrm>
            <a:off x="5184911" y="1101308"/>
            <a:ext cx="1288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 HYDROGEN</a:t>
            </a:r>
          </a:p>
        </p:txBody>
      </p:sp>
      <p:sp>
        <p:nvSpPr>
          <p:cNvPr id="152" name="Rettangolo 151"/>
          <p:cNvSpPr/>
          <p:nvPr/>
        </p:nvSpPr>
        <p:spPr>
          <a:xfrm>
            <a:off x="921187" y="2018019"/>
            <a:ext cx="1288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NATURALE</a:t>
            </a:r>
          </a:p>
        </p:txBody>
      </p:sp>
      <p:sp>
        <p:nvSpPr>
          <p:cNvPr id="153" name="Rettangolo 152"/>
          <p:cNvSpPr/>
          <p:nvPr/>
        </p:nvSpPr>
        <p:spPr>
          <a:xfrm>
            <a:off x="2105191" y="2883845"/>
            <a:ext cx="1288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CENTRALE ELETTRICA</a:t>
            </a:r>
          </a:p>
        </p:txBody>
      </p:sp>
      <p:sp>
        <p:nvSpPr>
          <p:cNvPr id="154" name="Rettangolo 153"/>
          <p:cNvSpPr/>
          <p:nvPr/>
        </p:nvSpPr>
        <p:spPr>
          <a:xfrm>
            <a:off x="1323080" y="4149145"/>
            <a:ext cx="1288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 ENERGY</a:t>
            </a:r>
          </a:p>
        </p:txBody>
      </p:sp>
      <p:sp>
        <p:nvSpPr>
          <p:cNvPr id="155" name="Rettangolo 154"/>
          <p:cNvSpPr/>
          <p:nvPr/>
        </p:nvSpPr>
        <p:spPr>
          <a:xfrm>
            <a:off x="4942277" y="2921714"/>
            <a:ext cx="1288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it-IT" sz="15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6" name="Rettangolo 155"/>
          <p:cNvSpPr/>
          <p:nvPr/>
        </p:nvSpPr>
        <p:spPr>
          <a:xfrm>
            <a:off x="4887958" y="4427941"/>
            <a:ext cx="16087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COMPRESSIONE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it-IT" sz="15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910949" y="6027154"/>
            <a:ext cx="11512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INIEZIONE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it-IT" sz="15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C60A9A36-A078-4FA3-8A49-0435F75FA8FB}"/>
              </a:ext>
            </a:extLst>
          </p:cNvPr>
          <p:cNvSpPr txBox="1"/>
          <p:nvPr/>
        </p:nvSpPr>
        <p:spPr>
          <a:xfrm>
            <a:off x="6486853" y="1522817"/>
            <a:ext cx="433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UNA TECNOLOGIA SCALABILE 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MATURA</a:t>
            </a:r>
            <a:endParaRPr kumimoji="0" lang="it-IT" sz="1600" b="0" i="1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738DCCD8-8550-44E6-8A5D-685E9AF7CF1B}"/>
              </a:ext>
            </a:extLst>
          </p:cNvPr>
          <p:cNvSpPr txBox="1"/>
          <p:nvPr/>
        </p:nvSpPr>
        <p:spPr>
          <a:xfrm>
            <a:off x="9302022" y="2823612"/>
            <a:ext cx="2881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PERMETTE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RIQUALIFICA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DEGLI ASSET ESISTENTI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544F4DBE-ED44-4A1B-8BB4-35471CFD885B}"/>
              </a:ext>
            </a:extLst>
          </p:cNvPr>
          <p:cNvSpPr txBox="1"/>
          <p:nvPr/>
        </p:nvSpPr>
        <p:spPr>
          <a:xfrm>
            <a:off x="6444042" y="2537267"/>
            <a:ext cx="3885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ECONOMICAMENTE CONVENIENTE RISPETTO AD ALTRE TECNOLOGIE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MITIGAZIONE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99AB265F-1471-4D99-96DD-71DEC8BA7C52}"/>
              </a:ext>
            </a:extLst>
          </p:cNvPr>
          <p:cNvSpPr txBox="1"/>
          <p:nvPr/>
        </p:nvSpPr>
        <p:spPr>
          <a:xfrm>
            <a:off x="9294861" y="1909400"/>
            <a:ext cx="288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CIRCOLARE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7AD4F232-F1CA-4D6A-A162-0EE43B929AB6}"/>
              </a:ext>
            </a:extLst>
          </p:cNvPr>
          <p:cNvSpPr txBox="1"/>
          <p:nvPr/>
        </p:nvSpPr>
        <p:spPr>
          <a:xfrm>
            <a:off x="6442577" y="3895488"/>
            <a:ext cx="320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PROMUOVE LO SVILUPPO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ECONOMIE BLU</a:t>
            </a:r>
            <a:endParaRPr kumimoji="0" lang="it-IT" sz="1600" b="0" i="1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F483EC0D-FADF-4960-9B9C-6242067C89A0}"/>
              </a:ext>
            </a:extLst>
          </p:cNvPr>
          <p:cNvSpPr txBox="1"/>
          <p:nvPr/>
        </p:nvSpPr>
        <p:spPr>
          <a:xfrm>
            <a:off x="9294861" y="4290086"/>
            <a:ext cx="28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FAVORISCE L’OCCUPAZIONE E LO SVILUPPO LOCALE</a:t>
            </a:r>
          </a:p>
        </p:txBody>
      </p:sp>
      <p:sp>
        <p:nvSpPr>
          <p:cNvPr id="150" name="Rettangolo 149">
            <a:extLst>
              <a:ext uri="{FF2B5EF4-FFF2-40B4-BE49-F238E27FC236}">
                <a16:creationId xmlns:a16="http://schemas.microsoft.com/office/drawing/2014/main" id="{C0AA9683-5765-4D48-9D66-B1513CB29615}"/>
              </a:ext>
            </a:extLst>
          </p:cNvPr>
          <p:cNvSpPr/>
          <p:nvPr/>
        </p:nvSpPr>
        <p:spPr>
          <a:xfrm>
            <a:off x="6684264" y="6176189"/>
            <a:ext cx="5207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i="1" dirty="0" err="1">
                <a:solidFill>
                  <a:prstClr val="black"/>
                </a:solidFill>
              </a:rPr>
              <a:t>Fatih</a:t>
            </a:r>
            <a:r>
              <a:rPr lang="en-US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Birol</a:t>
            </a:r>
            <a:r>
              <a:rPr lang="en-US" sz="1200" i="1" dirty="0">
                <a:solidFill>
                  <a:prstClr val="black"/>
                </a:solidFill>
              </a:rPr>
              <a:t>, </a:t>
            </a:r>
            <a:r>
              <a:rPr lang="en-US" sz="1200" i="1" dirty="0" err="1">
                <a:solidFill>
                  <a:prstClr val="black"/>
                </a:solidFill>
              </a:rPr>
              <a:t>Direttore</a:t>
            </a:r>
            <a:r>
              <a:rPr lang="en-US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Esecutivo</a:t>
            </a:r>
            <a:r>
              <a:rPr lang="en-US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Agenzia</a:t>
            </a:r>
            <a:r>
              <a:rPr lang="en-US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Internazionale</a:t>
            </a:r>
            <a:r>
              <a:rPr lang="en-US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dell’Energia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E6B0366-B5CE-4FE1-B268-8481994D2FD3}"/>
              </a:ext>
            </a:extLst>
          </p:cNvPr>
          <p:cNvSpPr/>
          <p:nvPr/>
        </p:nvSpPr>
        <p:spPr>
          <a:xfrm>
            <a:off x="6505370" y="5200188"/>
            <a:ext cx="5620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i="1" dirty="0"/>
              <a:t>“</a:t>
            </a:r>
            <a:r>
              <a:rPr lang="it-IT" sz="1600" b="1" i="1" dirty="0"/>
              <a:t>Senza la tecnologia CCUS come parte della soluzione,</a:t>
            </a:r>
          </a:p>
          <a:p>
            <a:pPr lvl="0" algn="ctr">
              <a:defRPr/>
            </a:pPr>
            <a:r>
              <a:rPr lang="it-IT" sz="1600" b="1" i="1" dirty="0"/>
              <a:t>raggiungere gli obiettivi climatici è praticamente impossibile.</a:t>
            </a:r>
            <a:endParaRPr lang="it-IT" sz="1000" b="1" i="1" dirty="0"/>
          </a:p>
          <a:p>
            <a:pPr lvl="0" algn="ctr">
              <a:defRPr/>
            </a:pPr>
            <a:r>
              <a:rPr lang="it-IT" sz="1600" b="1" i="1" dirty="0"/>
              <a:t>Non possiamo permetterci un altro decennio di scarsi progressi</a:t>
            </a:r>
            <a:r>
              <a:rPr lang="en-US" sz="1600" b="1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26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FD2EBA3-8A33-4AB2-B9A5-96B560716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3"/>
          <a:stretch/>
        </p:blipFill>
        <p:spPr>
          <a:xfrm>
            <a:off x="762" y="336958"/>
            <a:ext cx="12190476" cy="6521042"/>
          </a:xfrm>
          <a:prstGeom prst="rect">
            <a:avLst/>
          </a:prstGeom>
        </p:spPr>
      </p:pic>
      <p:sp>
        <p:nvSpPr>
          <p:cNvPr id="83" name="Rettangolo 82"/>
          <p:cNvSpPr/>
          <p:nvPr/>
        </p:nvSpPr>
        <p:spPr>
          <a:xfrm>
            <a:off x="8200042" y="3934739"/>
            <a:ext cx="953323" cy="216797"/>
          </a:xfrm>
          <a:prstGeom prst="rect">
            <a:avLst/>
          </a:prstGeom>
          <a:solidFill>
            <a:srgbClr val="F1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RAVENNA</a:t>
            </a:r>
          </a:p>
        </p:txBody>
      </p:sp>
      <p:sp>
        <p:nvSpPr>
          <p:cNvPr id="94" name="Rettangolo 93"/>
          <p:cNvSpPr/>
          <p:nvPr/>
        </p:nvSpPr>
        <p:spPr>
          <a:xfrm>
            <a:off x="522255" y="2213274"/>
            <a:ext cx="29931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PROMOZIONE DELLO SVILUPPO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UNA NUOVA FILIERA INDUSTRIALE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TUTTA ITALIANA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ALTO CONTENUTO TECNOLOGICO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ttangolo 103"/>
          <p:cNvSpPr/>
          <p:nvPr/>
        </p:nvSpPr>
        <p:spPr>
          <a:xfrm>
            <a:off x="5478278" y="2199666"/>
            <a:ext cx="21151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IL SUPPORTO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IL RICONOSCIMENTO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GOVERNO ITALIANO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DELLE AUTORIT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LOCALI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32CC1D20-FB05-4515-B583-5313A76EDEE5}"/>
              </a:ext>
            </a:extLst>
          </p:cNvPr>
          <p:cNvSpPr/>
          <p:nvPr/>
        </p:nvSpPr>
        <p:spPr>
          <a:xfrm>
            <a:off x="577209" y="3326662"/>
            <a:ext cx="4492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RIQUALIFICA DI ASSET ESISTENTI CONSENTIRÀ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REALIZZARE IL PROGETTO SENZA ULTERIORE OCCUPAZIONE DI SUOLO E QUINDI SENZA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ALCUN AGGRAVIO PER IL TERRITORIO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513245" y="5511683"/>
            <a:ext cx="3495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PROSPETTIVA DI SVILUPPO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REGIONALE QUALE POLO PER LO STOCCAGGIO E L’UTILIZZO DELLA CO</a:t>
            </a:r>
            <a:r>
              <a:rPr kumimoji="0" lang="it-IT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DELL’EUROPA MERIDIONALE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293033" y="3338747"/>
            <a:ext cx="23287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VALORIZZAZIONE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COMPETENZE SPECIFICHE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TERRITORIO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565401" y="4446737"/>
            <a:ext cx="24961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LA POSSIBILITÀ DI CREARE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NUOVO INDOTTO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OCCUPAZIONALE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006E0976-A7A3-B647-96C0-7CFF67003E96}"/>
              </a:ext>
            </a:extLst>
          </p:cNvPr>
          <p:cNvSpPr/>
          <p:nvPr/>
        </p:nvSpPr>
        <p:spPr>
          <a:xfrm>
            <a:off x="-762" y="-56135"/>
            <a:ext cx="12192000" cy="1093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1E6A90E0-5323-4E0B-BD5A-3CC85BA0C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800" y="312605"/>
            <a:ext cx="313759" cy="222678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39DAF6C2-B627-8647-B716-64D34E115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8" y="215305"/>
            <a:ext cx="260675" cy="320069"/>
          </a:xfrm>
          <a:prstGeom prst="rect">
            <a:avLst/>
          </a:prstGeom>
        </p:spPr>
      </p:pic>
      <p:sp>
        <p:nvSpPr>
          <p:cNvPr id="64" name="Segnaposto numero diapositiva 1"/>
          <p:cNvSpPr txBox="1">
            <a:spLocks/>
          </p:cNvSpPr>
          <p:nvPr/>
        </p:nvSpPr>
        <p:spPr>
          <a:xfrm>
            <a:off x="11569766" y="312696"/>
            <a:ext cx="322172" cy="222678"/>
          </a:xfrm>
          <a:prstGeom prst="rect">
            <a:avLst/>
          </a:prstGeom>
          <a:solidFill>
            <a:srgbClr val="FFD33C"/>
          </a:solidFill>
        </p:spPr>
        <p:txBody>
          <a:bodyPr vert="horz" lIns="36000" tIns="36000" rIns="36000" bIns="3600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37C5-BAEE-4D08-A6BF-05FD2A271B51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7888C31F-C3A7-2E44-837C-0655B1527E2F}"/>
              </a:ext>
            </a:extLst>
          </p:cNvPr>
          <p:cNvSpPr/>
          <p:nvPr/>
        </p:nvSpPr>
        <p:spPr>
          <a:xfrm>
            <a:off x="108385" y="16345"/>
            <a:ext cx="10826494" cy="757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prstClr val="black"/>
                </a:solidFill>
                <a:ea typeface="+mj-ea"/>
                <a:cs typeface="+mj-cs"/>
              </a:rPr>
              <a:t>CATTURARE CO</a:t>
            </a:r>
            <a:r>
              <a:rPr lang="it-IT" sz="2400" b="1" baseline="-25000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it-IT" sz="2400" b="1" dirty="0">
                <a:solidFill>
                  <a:prstClr val="black"/>
                </a:solidFill>
                <a:ea typeface="+mj-ea"/>
                <a:cs typeface="+mj-cs"/>
              </a:rPr>
              <a:t>: IL PIÚ GRANDE HUB CCS AL MONDO</a:t>
            </a:r>
            <a:endParaRPr lang="fr-FR" sz="2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996" y="1216178"/>
            <a:ext cx="936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NUOVA OPPORTUNITÀ PER IL POLO INDUSTRIALE DI RAVENNA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LA POTENZIALITÀ DI PROMUOVERE NUOVE SINERGIE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LE ALTRE AREE INDUSTRIALI DEL PAESE</a:t>
            </a:r>
          </a:p>
        </p:txBody>
      </p:sp>
      <p:sp>
        <p:nvSpPr>
          <p:cNvPr id="37" name="Rettangolo 47"/>
          <p:cNvSpPr/>
          <p:nvPr/>
        </p:nvSpPr>
        <p:spPr>
          <a:xfrm>
            <a:off x="9523743" y="1197999"/>
            <a:ext cx="2668257" cy="21005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300-500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MtonCO</a:t>
            </a:r>
            <a:r>
              <a:rPr kumimoji="0" 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CAPACITÀ DI STOCCAGGIO CO</a:t>
            </a:r>
            <a:r>
              <a:rPr kumimoji="0" lang="it-IT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NELL’AREA DI RAVENNA</a:t>
            </a:r>
          </a:p>
        </p:txBody>
      </p:sp>
    </p:spTree>
    <p:extLst>
      <p:ext uri="{BB962C8B-B14F-4D97-AF65-F5344CB8AC3E}">
        <p14:creationId xmlns:p14="http://schemas.microsoft.com/office/powerpoint/2010/main" val="413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0330" y="1820155"/>
            <a:ext cx="4693723" cy="389950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F926D2A-1A33-C14E-82D9-73BAFEEA5B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9" y="1786785"/>
            <a:ext cx="4693723" cy="3932879"/>
          </a:xfrm>
          <a:prstGeom prst="rect">
            <a:avLst/>
          </a:prstGeom>
        </p:spPr>
      </p:pic>
      <p:sp>
        <p:nvSpPr>
          <p:cNvPr id="43" name="Titolo 1"/>
          <p:cNvSpPr txBox="1">
            <a:spLocks/>
          </p:cNvSpPr>
          <p:nvPr/>
        </p:nvSpPr>
        <p:spPr>
          <a:xfrm>
            <a:off x="196182" y="74337"/>
            <a:ext cx="10927652" cy="523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just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black"/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DECARBONIZZARE I TRASPORTI E IL SETTORE ELETTRICO</a:t>
            </a:r>
          </a:p>
        </p:txBody>
      </p:sp>
      <p:sp>
        <p:nvSpPr>
          <p:cNvPr id="3" name="AutoShape 2" descr="data:image/pjpeg;base64,/9j/4AAQSkZJRgABAQEAYABgAAD/2wBDAAEBAQEBAQEBAQEBAQEBAQEBAQEBAQEBAQEBAQEBAQEBAQEBAQEBAQEBAQEBAQEBAQEBAQEBAQEBAQEBAQEBAQH/2wBDAQEBAQEBAQEBAQEBAQEBAQEBAQEBAQEBAQEBAQEBAQEBAQEBAQEBAQEBAQEBAQEBAQEBAQEBAQEBAQEBAQEBAQH/wAARCAB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+3iiiiv5XP1AKKKKACiiigAooooAKKKKAOS8a+P8AwL8NtEl8S/EPxn4V8CeHYZFhl13xh4g0rw1pCTurNHAdR1i7s7Tz5FRzHD5vmybW2KxFcP8ADj9on4C/GDUbrR/hX8Zfhl8QtZsrV7+70bwh418Pa9q9tYRyxQyX82l6ffz36WMc08EL3htxbLLNFGZQ8iKfxI/4KIr4S0L/AIKGfAnxZ+2HoviPXv2Oj4I/s3QPs8GtXvgzTPF7Q66dS/tuw0Vkurq6h1s6JqviCyshJqep+HotHVrfVtN06fSz+rn7PXwM/YxtdR0v4+fsyeD/AIYWs2oeHtS8L2njH4WXMcWkX2jajc6Zeanpd/YaPeDSH1CK70vTmuBqOnrremzQtbSNbGW5hk+ZwucY7G5tjcFQp5dRo5di/q1ejiq9eOZ1aKp0pvG0MPGl7NYep7S2HlKU41VFuU6bdl6lXBUMPg6FepLEzniaPtadSlTg8LCblKPsJ1JT5pVYqLdRJRcOZJKS1PWfEn7R/wCzx4N1zUPDHi/48/Bnwr4l0mVINV8PeJPih4I0PXNMnlhiuI4dQ0rU9ctb+zlkt5oZ0juYI3aGWOVQUdWPo/hjxb4V8baTDr/gzxN4f8XaFcM6W+teGNZ03X9JnePG9IdR0q5u7OVk3LvVJmK7hkDIr8Gvhb8B/g/8fP8Agqr+3PoHxj8A6F4/0bRfDvhvVtK0/XkuXgsdSksfAVk95b/Zri2dZzaTzQ7i5wjtgA4If+yZoHhL4K/8FYPi78F/2Y9SuJfgPefDGfVfiB4V0vW7zxD4U8L+JbDT9DuNkN5PdXwe90TxLfQ6RBLc3dze6S3iDWPDpmRYJbWHjocSY54jDyxGDwf1HF59jMhoyo4mt9ehVw+IxNCniJ0J0PZVKL+rSdb2dZSoxkp2kk4m08tw/s5qnWr/AFill1HMJqdKH1dxqU6M5U1UVTnjJe1ShzQanJcujab/AKAqKKK+yPFCiiigD47+M/7SH7Gi+JvFP7Of7Q/jX4aadfrpGk6lrXg/4uW1pZ+GNV0nWbb7Xpt7a6p4jth4Zu5o2V9kceoR6tp93AJ0ghH2a5k/JT9j6X4c+B/+Cous+BP2H/EupeJP2Y/Efw51PV/i3p2k6lqmveAdA1q00bVZ7CTRNT1Bp1vbaw8Uf8ItY6RrL3V9cRt4i17Q7LUZtPWSNP3G+Jf7OPwC+Mt3FqPxV+DXw28f6rBDHbQaz4o8H6HqutwWsRZo7WHWrmzbVYrVWZiLaO7WDJJ8vmum+HXwk+Fvwh0qbQ/hX8O/BXw70m6lSe8sfBnhnSPDkF9cRqypc6gNKtLVr+5RXZVubxp5wrFfMwSK+XxmT5hmGZ4HFV6mW0qOXY+GLw+Jw+HrrNJUIOT+ozqyqunGjX5uTFOLlCtBO1CEmnH1aGNw+HwlejTjipzxOHdGpSqVKbwqqS5f9ojBQ5nUg4t072lB299pO/4DaJ+yn8Jv2sf+CpH7bXhP4uQ+JJ9H8M6R4c8Q6bH4b8QXPh+c38umeBtMkF1PbRyNcWzWt1KvkEKN5D5yox+2X7PH7KPwF/ZY0PUdD+CfgOz8Lf229vLr+tT3d/rXiXX3tBILUarr2r3N5qE1ramaZ7TTYZbfS7OSe4ltLGCS4naT1PSPhn8OfD/jDxD8QtC8A+DNF8e+LYIrbxV410rwxoun+LPEltALYQW+veIrSyi1fV4YRZ2giiv7u4SMWtvtUeTHt7et8o4fwmW1MTiqmHwlXMK+PzHFLGxoR+sRpY3FVa0KXtZRdROnSqKlJxaUkrfDoRjMyr4mFKhGrXjhqeHwtL2DqS9k50KNOm58ifL704c6urrS+oUUUV9CeaFFFFABRRRQAUUUUAFFF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28486" y="2134853"/>
            <a:ext cx="42293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it-IT" b="1" dirty="0"/>
              <a:t>Biocarburante HVO puro al 100%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it-IT" b="1" dirty="0"/>
              <a:t>Biocarburanti avanzati 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err="1">
                <a:ea typeface="Times New Roman" panose="02020603050405020304" pitchFamily="18" charset="0"/>
              </a:rPr>
              <a:t>Biometano</a:t>
            </a:r>
            <a:r>
              <a:rPr lang="en-US" b="1" dirty="0"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Times New Roman" panose="02020603050405020304" pitchFamily="18" charset="0"/>
              </a:rPr>
              <a:t>Waste to fuel 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Times New Roman" panose="02020603050405020304" pitchFamily="18" charset="0"/>
              </a:rPr>
              <a:t>Waste to Hydrogen 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Times New Roman" panose="02020603050405020304" pitchFamily="18" charset="0"/>
              </a:rPr>
              <a:t>Waste to Methanol 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it-IT" b="1" dirty="0" err="1"/>
              <a:t>Biofissazione</a:t>
            </a:r>
            <a:r>
              <a:rPr lang="it-IT" b="1" dirty="0"/>
              <a:t> della CO</a:t>
            </a:r>
            <a:r>
              <a:rPr lang="it-IT" b="1" baseline="-25000" dirty="0"/>
              <a:t>2 </a:t>
            </a:r>
            <a:endParaRPr lang="it-IT" b="1" baseline="-25000" dirty="0" smtClean="0"/>
          </a:p>
        </p:txBody>
      </p:sp>
      <p:cxnSp>
        <p:nvCxnSpPr>
          <p:cNvPr id="11" name="Connettore diritto 10"/>
          <p:cNvCxnSpPr/>
          <p:nvPr/>
        </p:nvCxnSpPr>
        <p:spPr>
          <a:xfrm>
            <a:off x="6096169" y="1690107"/>
            <a:ext cx="41394" cy="3317555"/>
          </a:xfrm>
          <a:prstGeom prst="line">
            <a:avLst/>
          </a:prstGeom>
          <a:ln w="38100">
            <a:solidFill>
              <a:srgbClr val="C5E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823959" y="1302441"/>
            <a:ext cx="4693723" cy="47520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>
            <a:defPPr>
              <a:defRPr lang="it-IT"/>
            </a:defPPr>
            <a:lvl1pPr algn="ctr">
              <a:defRPr sz="2000" b="1">
                <a:solidFill>
                  <a:prstClr val="white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sz="1800" dirty="0" err="1">
                <a:solidFill>
                  <a:schemeClr val="bg1"/>
                </a:solidFill>
                <a:ea typeface="Times New Roman" panose="02020603050405020304" pitchFamily="18" charset="0"/>
              </a:rPr>
              <a:t>Decarbonizzare</a:t>
            </a: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trasporti</a:t>
            </a:r>
            <a:endParaRPr lang="en-US" sz="1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70330" y="1311585"/>
            <a:ext cx="4693723" cy="475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>
            <a:defPPr>
              <a:defRPr lang="it-IT"/>
            </a:defPPr>
            <a:lvl1pPr algn="ctr">
              <a:defRPr sz="2000" b="1">
                <a:solidFill>
                  <a:prstClr val="white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4"/>
              </a:buClr>
            </a:pPr>
            <a:r>
              <a:rPr lang="it-IT" sz="1800" dirty="0" err="1">
                <a:solidFill>
                  <a:schemeClr val="bg1"/>
                </a:solidFill>
              </a:rPr>
              <a:t>Decarbonizzare</a:t>
            </a:r>
            <a:r>
              <a:rPr lang="it-IT" sz="1800" dirty="0">
                <a:solidFill>
                  <a:schemeClr val="bg1"/>
                </a:solidFill>
              </a:rPr>
              <a:t> il settore elettrico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716050" y="2160687"/>
            <a:ext cx="446146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Rinnovabili per l’Italia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Fotovoltaico organico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Generazione da moto ondoso (ISWEC)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Geotermia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b="1" dirty="0"/>
              <a:t>Stoccaggi termici nei cicli </a:t>
            </a:r>
            <a:r>
              <a:rPr lang="it-IT" b="1" dirty="0" smtClean="0"/>
              <a:t>combinati</a:t>
            </a:r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b="1" dirty="0" err="1"/>
              <a:t>Renewable</a:t>
            </a:r>
            <a:r>
              <a:rPr lang="it-IT" b="1" dirty="0"/>
              <a:t> </a:t>
            </a:r>
            <a:r>
              <a:rPr lang="it-IT" b="1" dirty="0" err="1"/>
              <a:t>overgeneration</a:t>
            </a:r>
            <a:r>
              <a:rPr lang="it-IT" b="1" dirty="0"/>
              <a:t> to </a:t>
            </a:r>
            <a:r>
              <a:rPr lang="it-IT" b="1" dirty="0" err="1"/>
              <a:t>Hydrogen</a:t>
            </a:r>
            <a:endParaRPr lang="it-IT" b="1" dirty="0"/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b="1" dirty="0"/>
          </a:p>
          <a:p>
            <a:pPr marL="285750" indent="-285750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b="1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E6A90E0-5323-4E0B-BD5A-3CC85BA0C1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800" y="312605"/>
            <a:ext cx="313759" cy="22267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9DAF6C2-B627-8647-B716-64D34E115E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8" y="215305"/>
            <a:ext cx="260675" cy="320069"/>
          </a:xfrm>
          <a:prstGeom prst="rect">
            <a:avLst/>
          </a:prstGeom>
        </p:spPr>
      </p:pic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11569766" y="312696"/>
            <a:ext cx="322172" cy="222678"/>
          </a:xfrm>
          <a:prstGeom prst="rect">
            <a:avLst/>
          </a:prstGeom>
          <a:solidFill>
            <a:srgbClr val="FFD33C"/>
          </a:solidFill>
        </p:spPr>
        <p:txBody>
          <a:bodyPr vert="horz" lIns="36000" tIns="36000" rIns="36000" bIns="3600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37C5-BAEE-4D08-A6BF-05FD2A271B51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ro">
  <a:themeElements>
    <a:clrScheme name="en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500"/>
      </a:accent1>
      <a:accent2>
        <a:srgbClr val="CA0538"/>
      </a:accent2>
      <a:accent3>
        <a:srgbClr val="C6C6C6"/>
      </a:accent3>
      <a:accent4>
        <a:srgbClr val="E3E3E3"/>
      </a:accent4>
      <a:accent5>
        <a:srgbClr val="FF9900"/>
      </a:accent5>
      <a:accent6>
        <a:srgbClr val="000000"/>
      </a:accent6>
      <a:hlink>
        <a:srgbClr val="CA0538"/>
      </a:hlink>
      <a:folHlink>
        <a:srgbClr val="A75B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or" id="{00082B0F-8944-BA4D-BECB-25C3A47F7D83}" vid="{3A944245-4325-2147-B8EA-D5B4E864C18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531</Words>
  <Application>Microsoft Office PowerPoint</Application>
  <PresentationFormat>Widescreen</PresentationFormat>
  <Paragraphs>141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EniExpBold</vt:lpstr>
      <vt:lpstr>EniTabBold</vt:lpstr>
      <vt:lpstr>Times New Roman</vt:lpstr>
      <vt:lpstr>Verdana</vt:lpstr>
      <vt:lpstr>Wingdings</vt:lpstr>
      <vt:lpstr>slide mastro</vt:lpstr>
      <vt:lpstr>Tema di Office</vt:lpstr>
      <vt:lpstr>Audizione Eni presso la Camera dei deputati - Commissione Bilancio</vt:lpstr>
      <vt:lpstr>Presentazione standard di PowerPoint</vt:lpstr>
      <vt:lpstr>ENI IN ITALIA</vt:lpstr>
      <vt:lpstr>IL CONTRIBUTO ITALIANO AL RAGGIUNGIMENTO DEI TARGET EUROPEI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eni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Muccioli Annalisa</dc:creator>
  <cp:lastModifiedBy>Cdd</cp:lastModifiedBy>
  <cp:revision>194</cp:revision>
  <cp:lastPrinted>2017-01-30T14:49:46Z</cp:lastPrinted>
  <dcterms:created xsi:type="dcterms:W3CDTF">2017-01-25T15:34:15Z</dcterms:created>
  <dcterms:modified xsi:type="dcterms:W3CDTF">2020-09-08T06:12:41Z</dcterms:modified>
</cp:coreProperties>
</file>