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48" r:id="rId4"/>
    <p:sldMasterId id="2147483666" r:id="rId5"/>
    <p:sldMasterId id="2147483680" r:id="rId6"/>
    <p:sldMasterId id="2147483694" r:id="rId7"/>
    <p:sldMasterId id="2147483715" r:id="rId8"/>
    <p:sldMasterId id="2147483733" r:id="rId9"/>
    <p:sldMasterId id="2147483751" r:id="rId10"/>
    <p:sldMasterId id="2147483767" r:id="rId11"/>
    <p:sldMasterId id="2147483783" r:id="rId12"/>
    <p:sldMasterId id="2147483794" r:id="rId13"/>
    <p:sldMasterId id="2147483805" r:id="rId14"/>
    <p:sldMasterId id="2147483821" r:id="rId15"/>
    <p:sldMasterId id="2147483832" r:id="rId16"/>
    <p:sldMasterId id="2147483845" r:id="rId17"/>
    <p:sldMasterId id="2147483857" r:id="rId18"/>
    <p:sldMasterId id="2147483868" r:id="rId19"/>
    <p:sldMasterId id="2147483878" r:id="rId20"/>
    <p:sldMasterId id="2147483892" r:id="rId21"/>
  </p:sldMasterIdLst>
  <p:notesMasterIdLst>
    <p:notesMasterId r:id="rId29"/>
  </p:notesMasterIdLst>
  <p:handoutMasterIdLst>
    <p:handoutMasterId r:id="rId30"/>
  </p:handoutMasterIdLst>
  <p:sldIdLst>
    <p:sldId id="1957" r:id="rId22"/>
    <p:sldId id="2406" r:id="rId23"/>
    <p:sldId id="10771" r:id="rId24"/>
    <p:sldId id="408" r:id="rId25"/>
    <p:sldId id="2427" r:id="rId26"/>
    <p:sldId id="10767" r:id="rId27"/>
    <p:sldId id="10772" r:id="rId28"/>
  </p:sldIdLst>
  <p:sldSz cx="9144000" cy="5143500" type="screen16x9"/>
  <p:notesSz cx="6794500" cy="9906000"/>
  <p:custDataLst>
    <p:tags r:id="rId31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60A05BA-93DE-4A9D-9C9F-F094FD6ED302}">
          <p14:sldIdLst>
            <p14:sldId id="1957"/>
            <p14:sldId id="2406"/>
            <p14:sldId id="10771"/>
            <p14:sldId id="408"/>
            <p14:sldId id="2427"/>
            <p14:sldId id="10767"/>
            <p14:sldId id="1077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  <p15:guide id="27" orient="horz" pos="1620">
          <p15:clr>
            <a:srgbClr val="A4A3A4"/>
          </p15:clr>
        </p15:guide>
        <p15:guide id="28" orient="horz" pos="972">
          <p15:clr>
            <a:srgbClr val="A4A3A4"/>
          </p15:clr>
        </p15:guide>
        <p15:guide id="29" orient="horz" pos="648">
          <p15:clr>
            <a:srgbClr val="A4A3A4"/>
          </p15:clr>
        </p15:guide>
        <p15:guide id="30" orient="horz" pos="326">
          <p15:clr>
            <a:srgbClr val="A4A3A4"/>
          </p15:clr>
        </p15:guide>
        <p15:guide id="31" orient="horz" pos="1943">
          <p15:clr>
            <a:srgbClr val="A4A3A4"/>
          </p15:clr>
        </p15:guide>
        <p15:guide id="32" orient="horz" pos="2267">
          <p15:clr>
            <a:srgbClr val="A4A3A4"/>
          </p15:clr>
        </p15:guide>
        <p15:guide id="33" orient="horz" pos="2591">
          <p15:clr>
            <a:srgbClr val="A4A3A4"/>
          </p15:clr>
        </p15:guide>
        <p15:guide id="34" pos="2519">
          <p15:clr>
            <a:srgbClr val="A4A3A4"/>
          </p15:clr>
        </p15:guide>
        <p15:guide id="35" pos="2160">
          <p15:clr>
            <a:srgbClr val="A4A3A4"/>
          </p15:clr>
        </p15:guide>
        <p15:guide id="36" pos="1799">
          <p15:clr>
            <a:srgbClr val="A4A3A4"/>
          </p15:clr>
        </p15:guide>
        <p15:guide id="37" pos="1440">
          <p15:clr>
            <a:srgbClr val="A4A3A4"/>
          </p15:clr>
        </p15:guide>
        <p15:guide id="38" pos="1079">
          <p15:clr>
            <a:srgbClr val="A4A3A4"/>
          </p15:clr>
        </p15:guide>
        <p15:guide id="39" pos="720">
          <p15:clr>
            <a:srgbClr val="A4A3A4"/>
          </p15:clr>
        </p15:guide>
        <p15:guide id="40" pos="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0655FA"/>
    <a:srgbClr val="55BD5A"/>
    <a:srgbClr val="000000"/>
    <a:srgbClr val="E8D9F3"/>
    <a:srgbClr val="DEE9FE"/>
    <a:srgbClr val="E8F7FC"/>
    <a:srgbClr val="FFF4D1"/>
    <a:srgbClr val="FFEE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2996" autoAdjust="0"/>
  </p:normalViewPr>
  <p:slideViewPr>
    <p:cSldViewPr snapToGrid="0">
      <p:cViewPr varScale="1">
        <p:scale>
          <a:sx n="104" d="100"/>
          <a:sy n="104" d="100"/>
        </p:scale>
        <p:origin x="114" y="576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  <p:guide orient="horz" pos="1620"/>
        <p:guide orient="horz" pos="972"/>
        <p:guide orient="horz" pos="648"/>
        <p:guide orient="horz" pos="326"/>
        <p:guide orient="horz" pos="1943"/>
        <p:guide orient="horz" pos="2267"/>
        <p:guide orient="horz" pos="2591"/>
        <p:guide pos="2519"/>
        <p:guide pos="2160"/>
        <p:guide pos="1799"/>
        <p:guide pos="1440"/>
        <p:guide pos="1079"/>
        <p:guide pos="720"/>
        <p:guide pos="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92" y="-50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6396882994025"/>
          <c:y val="0.10976808947408387"/>
          <c:w val="0.6463794452566769"/>
          <c:h val="0.5608552159289087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21996169923603"/>
          <c:y val="0.82896702407548151"/>
          <c:w val="0.79760899685533682"/>
          <c:h val="0.1710329759245185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6396882994025"/>
          <c:y val="0.10976808947408387"/>
          <c:w val="0.6463794452566769"/>
          <c:h val="0.56085521592890875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61-4400-AE3A-E6485B29E1DC}"/>
              </c:ext>
            </c:extLst>
          </c:dPt>
          <c:dPt>
            <c:idx val="1"/>
            <c:bubble3D val="0"/>
            <c:spPr>
              <a:solidFill>
                <a:srgbClr val="55BD5A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61-4400-AE3A-E6485B29E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61-4400-AE3A-E6485B29E1DC}"/>
              </c:ext>
            </c:extLst>
          </c:dPt>
          <c:dPt>
            <c:idx val="3"/>
            <c:bubble3D val="0"/>
            <c:spPr>
              <a:solidFill>
                <a:srgbClr val="40B9E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61-4400-AE3A-E6485B29E1DC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C61-4400-AE3A-E6485B29E1DC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C61-4400-AE3A-E6485B29E1DC}"/>
              </c:ext>
            </c:extLst>
          </c:dPt>
          <c:dLbls>
            <c:dLbl>
              <c:idx val="0"/>
              <c:layout>
                <c:manualLayout>
                  <c:x val="-1.8385543382264518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46482772010435"/>
                      <c:h val="5.8754537802953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61-4400-AE3A-E6485B29E1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1-4400-AE3A-E6485B29E1DC}"/>
                </c:ext>
              </c:extLst>
            </c:dLbl>
            <c:dLbl>
              <c:idx val="2"/>
              <c:layout>
                <c:manualLayout>
                  <c:x val="1.40097840507617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1-4400-AE3A-E6485B29E1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1-4400-AE3A-E6485B29E1DC}"/>
                </c:ext>
              </c:extLst>
            </c:dLbl>
            <c:dLbl>
              <c:idx val="4"/>
              <c:layout>
                <c:manualLayout>
                  <c:x val="1.1674820042301458E-2"/>
                  <c:y val="8.10407417971771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1910684501136"/>
                      <c:h val="6.7912141626034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C61-4400-AE3A-E6485B29E1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61-4400-AE3A-E6485B29E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Reti</c:v>
                </c:pt>
                <c:pt idx="1">
                  <c:v>Rinnovabili</c:v>
                </c:pt>
                <c:pt idx="2">
                  <c:v>Gener. Termica</c:v>
                </c:pt>
                <c:pt idx="3">
                  <c:v>Retail</c:v>
                </c:pt>
                <c:pt idx="4">
                  <c:v>Servizi</c:v>
                </c:pt>
                <c:pt idx="5">
                  <c:v>Enel X</c:v>
                </c:pt>
              </c:strCache>
            </c:strRef>
          </c:cat>
          <c:val>
            <c:numRef>
              <c:f>Foglio1!$B$2:$B$7</c:f>
              <c:numCache>
                <c:formatCode>_(* #,##0.000_);_(* \(#,##0.000\);_(* "-"??_);_(@_)</c:formatCode>
                <c:ptCount val="6"/>
                <c:pt idx="0">
                  <c:v>3.8315390630000006</c:v>
                </c:pt>
                <c:pt idx="1">
                  <c:v>1.185651389</c:v>
                </c:pt>
                <c:pt idx="2">
                  <c:v>9.7641176999999899E-2</c:v>
                </c:pt>
                <c:pt idx="3">
                  <c:v>2.2407178830000003</c:v>
                </c:pt>
                <c:pt idx="4">
                  <c:v>0.18759965200000012</c:v>
                </c:pt>
                <c:pt idx="5">
                  <c:v>1.5083253E-2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61-4400-AE3A-E6485B29E1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08805645685575"/>
          <c:y val="0.77629054190731617"/>
          <c:w val="0.79760899685533682"/>
          <c:h val="0.17103297592451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9227467070195"/>
          <c:y val="0.22642481488096097"/>
          <c:w val="0.76246976201225392"/>
          <c:h val="0.6678059632168800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Foglio1!$B$1</c:f>
              <c:strCache>
                <c:ptCount val="1"/>
                <c:pt idx="0">
                  <c:v>solare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19.7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6-4063-8C80-A6E9ED9242DD}"/>
            </c:ext>
          </c:extLst>
        </c:ser>
        <c:ser>
          <c:idx val="5"/>
          <c:order val="1"/>
          <c:tx>
            <c:strRef>
              <c:f>Foglio1!$C$1</c:f>
              <c:strCache>
                <c:ptCount val="1"/>
                <c:pt idx="0">
                  <c:v>eolico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Foglio1!$C$2:$C$3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6-4063-8C80-A6E9ED9242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78864272"/>
        <c:axId val="378864664"/>
      </c:barChart>
      <c:catAx>
        <c:axId val="3788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864664"/>
        <c:crosses val="autoZero"/>
        <c:auto val="1"/>
        <c:lblAlgn val="ctr"/>
        <c:lblOffset val="100"/>
        <c:noMultiLvlLbl val="0"/>
      </c:catAx>
      <c:valAx>
        <c:axId val="378864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8642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1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0898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2"/>
          </p:nvPr>
        </p:nvSpPr>
        <p:spPr>
          <a:xfrm>
            <a:off x="2" y="9409113"/>
            <a:ext cx="2944813" cy="495300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283015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283015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284163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70" rIns="92938" bIns="46470" rtlCol="0" anchor="ctr"/>
          <a:lstStyle/>
          <a:p>
            <a:r>
              <a:rPr lang="en-GB"/>
              <a:t>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7019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3" cy="497019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Segnaposto note 4"/>
          <p:cNvSpPr>
            <a:spLocks noGrp="1"/>
          </p:cNvSpPr>
          <p:nvPr>
            <p:ph type="body" sz="quarter" idx="3"/>
          </p:nvPr>
        </p:nvSpPr>
        <p:spPr>
          <a:xfrm>
            <a:off x="425450" y="3626291"/>
            <a:ext cx="5943600" cy="5782690"/>
          </a:xfrm>
          <a:prstGeom prst="rect">
            <a:avLst/>
          </a:prstGeom>
        </p:spPr>
        <p:txBody>
          <a:bodyPr vert="horz" lIns="97236" tIns="48617" rIns="97236" bIns="48617" rtlCol="0"/>
          <a:lstStyle/>
          <a:p>
            <a:pPr marL="192468" marR="0" lvl="0" indent="-192468" algn="l" defTabSz="97245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B050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  <a:p>
            <a:pPr marL="381555" marR="0" lvl="1" indent="-197530" algn="l" defTabSz="97245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 livello</a:t>
            </a:r>
          </a:p>
          <a:p>
            <a:pPr marL="572332" marR="0" lvl="2" indent="-189090" algn="l" defTabSz="97245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B050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Terzo livello</a:t>
            </a:r>
          </a:p>
          <a:p>
            <a:pPr marL="759732" marR="0" lvl="3" indent="-184025" algn="l" defTabSz="97245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B050"/>
              </a:buClr>
              <a:buSzTx/>
              <a:buFont typeface="Arial" charset="0"/>
              <a:buChar char="•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livello</a:t>
            </a:r>
          </a:p>
          <a:p>
            <a:pPr marL="950509" marR="0" lvl="4" indent="-190777" algn="l" defTabSz="97245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B050"/>
              </a:buClr>
              <a:buSzTx/>
              <a:buFont typeface="Calibri" pitchFamily="34" charset="0"/>
              <a:buChar char="→"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342900" marR="0" indent="-342900" algn="l" defTabSz="936729" rtl="0" eaLnBrk="1" fontAlgn="base" latinLnBrk="0" hangingPunct="1">
      <a:lnSpc>
        <a:spcPct val="100000"/>
      </a:lnSpc>
      <a:spcBef>
        <a:spcPts val="0"/>
      </a:spcBef>
      <a:spcAft>
        <a:spcPct val="0"/>
      </a:spcAft>
      <a:buClr>
        <a:srgbClr val="E71401"/>
      </a:buClr>
      <a:buSzPct val="90000"/>
      <a:buFontTx/>
      <a:buNone/>
      <a:tabLst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0163" marR="0" indent="-342900" algn="l" defTabSz="936729" rtl="0" eaLnBrk="1" fontAlgn="base" latinLnBrk="0" hangingPunct="1">
      <a:lnSpc>
        <a:spcPct val="100000"/>
      </a:lnSpc>
      <a:spcBef>
        <a:spcPts val="0"/>
      </a:spcBef>
      <a:spcAft>
        <a:spcPct val="0"/>
      </a:spcAft>
      <a:buClr>
        <a:srgbClr val="E71401"/>
      </a:buClr>
      <a:buSzTx/>
      <a:buFont typeface="Calibri" pitchFamily="34" charset="0"/>
      <a:buChar char="•"/>
      <a:tabLst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51305" marR="0" indent="-182143" algn="l" defTabSz="936729" rtl="0" eaLnBrk="1" fontAlgn="base" latinLnBrk="0" hangingPunct="1">
      <a:lnSpc>
        <a:spcPct val="100000"/>
      </a:lnSpc>
      <a:spcBef>
        <a:spcPts val="0"/>
      </a:spcBef>
      <a:spcAft>
        <a:spcPct val="0"/>
      </a:spcAft>
      <a:buClr>
        <a:srgbClr val="00B050"/>
      </a:buClr>
      <a:buSzTx/>
      <a:buFont typeface="Calibri" pitchFamily="34" charset="0"/>
      <a:buChar char="–"/>
      <a:tabLst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31820" marR="0" indent="-177264" algn="l" defTabSz="936729" rtl="0" eaLnBrk="1" fontAlgn="base" latinLnBrk="0" hangingPunct="1">
      <a:lnSpc>
        <a:spcPct val="100000"/>
      </a:lnSpc>
      <a:spcBef>
        <a:spcPts val="0"/>
      </a:spcBef>
      <a:spcAft>
        <a:spcPct val="0"/>
      </a:spcAft>
      <a:buClr>
        <a:srgbClr val="00B050"/>
      </a:buClr>
      <a:buSzTx/>
      <a:buFont typeface="Arial" charset="0"/>
      <a:buChar char="•"/>
      <a:tabLst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915587" marR="0" indent="-183769" algn="l" defTabSz="936729" rtl="0" eaLnBrk="1" fontAlgn="base" latinLnBrk="0" hangingPunct="1">
      <a:lnSpc>
        <a:spcPct val="100000"/>
      </a:lnSpc>
      <a:spcBef>
        <a:spcPts val="0"/>
      </a:spcBef>
      <a:spcAft>
        <a:spcPct val="0"/>
      </a:spcAft>
      <a:buClr>
        <a:srgbClr val="00B050"/>
      </a:buClr>
      <a:buSzTx/>
      <a:buFont typeface="Calibri" pitchFamily="34" charset="0"/>
      <a:buChar char="→"/>
      <a:tabLst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65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425251" y="3618174"/>
            <a:ext cx="5940824" cy="5769745"/>
          </a:xfrm>
        </p:spPr>
        <p:txBody>
          <a:bodyPr>
            <a:normAutofit/>
          </a:bodyPr>
          <a:lstStyle/>
          <a:p>
            <a:pPr marL="0" indent="0" algn="just"/>
            <a:endParaRPr lang="en-US" sz="1000" b="1" dirty="0">
              <a:solidFill>
                <a:srgbClr val="055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7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44538"/>
            <a:ext cx="6454775" cy="36306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1A54B304-E99A-554B-A154-AA493B70D9FA}" type="slidenum">
              <a:rPr lang="en-GB">
                <a:solidFill>
                  <a:prstClr val="black"/>
                </a:solidFill>
                <a:latin typeface="Calibri"/>
              </a:rPr>
              <a:pPr defTabSz="912937">
                <a:defRPr/>
              </a:pPr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>
          <a:xfrm>
            <a:off x="146464" y="5072316"/>
            <a:ext cx="6976578" cy="7259550"/>
          </a:xfrm>
        </p:spPr>
        <p:txBody>
          <a:bodyPr vert="horz" lIns="105168" tIns="52583" rIns="105168" bIns="52583" rtlCol="0">
            <a:normAutofit/>
          </a:bodyPr>
          <a:lstStyle/>
          <a:p>
            <a:pPr algn="just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2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8E4808CF-3D89-4AD7-9021-1FA0C8817F4F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046640BA-F734-448E-AA42-AFBD00F2540E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9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7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7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240FB6DE-4C60-4B7D-A36B-954C992B4B9F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8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981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900D1C3F-12BE-402F-91C4-D138FA252B2F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798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4393258-9B99-4E0B-944C-E1A07391B647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20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3" y="1022760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5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 noProof="0"/>
          </a:p>
        </p:txBody>
      </p:sp>
      <p:pic>
        <p:nvPicPr>
          <p:cNvPr id="11" name="Picture 2" descr="\\psf\Home\Desktop\ENELLOGO1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4068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543051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543051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928B-F9F8-45E2-AB27-816B4FE8D67D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55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543051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2445-FC45-4471-80B9-1639AE605634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9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1434-4B6F-4CCA-97AC-A61CCC44AC8E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613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EC92A-92E8-49D0-BD43-1216D55092ED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4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9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7966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59D5-4738-42A1-A4BF-792BFE2BF792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55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0A39-DB42-4E0C-A809-DD2DBFBAA1E5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249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 fontAlgn="auto">
              <a:spcAft>
                <a:spcPts val="0"/>
              </a:spcAft>
              <a:buFont typeface="Arial"/>
              <a:buNone/>
              <a:defRPr/>
            </a:pPr>
            <a:endParaRPr lang="it-IT" sz="1800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78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EF672594-0A3B-49D0-AE64-F26B326192D4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9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7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7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DEAF72AA-7721-4FCD-BFAE-340243AF1D0E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8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4892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B9405028-138C-4A4D-B515-9EF9FBBF579A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46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49703AA-15DC-4A08-9A21-B807305853AB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20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3" y="1022760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5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337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543051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543051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85F5-5C8F-4D55-B09B-87269B8BAE35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626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543051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4BC-6D05-4A8E-9DDB-FA7908F1DCF4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955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2898-B6D9-4738-A027-DAB559EEFFD8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17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038D7-571C-4322-AA84-B3451D813AAD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4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9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9094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4BA-3BBE-46F1-85D0-99917DB1FE2E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384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5C5C-6DEF-4458-B748-D5E85884995E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778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7"/>
            <a:ext cx="6281738" cy="207749"/>
          </a:xfrm>
        </p:spPr>
        <p:txBody>
          <a:bodyPr rIns="0">
            <a:noAutofit/>
          </a:bodyPr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6243B02-C270-42FB-9548-B64CBBEBD894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5B08C6CE-4F63-4664-9DB1-659FE4F45A78}" type="datetime1">
              <a:rPr lang="en-GB" smtClean="0">
                <a:solidFill>
                  <a:prstClr val="black"/>
                </a:solidFill>
              </a:rPr>
              <a:t>07/09/2020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400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7706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3C746CAD-1239-4F49-AFCD-7D00AFB86F8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384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527277C-9D0B-4FA3-9CDB-3E485082353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9157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0BCD-AD03-4681-BCB8-17933B0E515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815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F66-7714-43EA-A6F7-119AC810BF9E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766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6C36-4AB0-4EA2-BCD4-74B82014A0FD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800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5168F-F74E-4C53-BC89-6B8520A531BC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400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5601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2BF3-4FBC-4262-A834-5D46EBD86173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049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A068-ABFE-4211-9A17-405D9AE05018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793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Font typeface="Arial"/>
              <a:buNone/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07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25F2-6288-4D9D-82F3-0F0DA92E1F3A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" name="Diapositiva think-cell" r:id="rId4" imgW="216" imgH="216" progId="TCLayout.ActiveDocument.1">
                  <p:embed/>
                </p:oleObj>
              </mc:Choice>
              <mc:Fallback>
                <p:oleObj name="Diapositiva think-cell" r:id="rId4" imgW="216" imgH="216" progId="TCLayout.ActiveDocument.1">
                  <p:embed/>
                  <p:pic>
                    <p:nvPicPr>
                      <p:cNvPr id="2" name="Oggetto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lIns="91434" tIns="0" rIns="91434" bIns="45716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63">
              <a:buFont typeface="Arial"/>
              <a:buNone/>
              <a:defRPr/>
            </a:pPr>
            <a:endParaRPr lang="it-IT" sz="1378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24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9" y="1692000"/>
            <a:ext cx="8435272" cy="29679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37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837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6" indent="0">
              <a:buNone/>
              <a:defRPr sz="1837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837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3" indent="0">
              <a:buNone/>
              <a:defRPr sz="1837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Testo su una colonna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372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163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199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163" indent="0">
              <a:buNone/>
              <a:defRPr/>
            </a:lvl2pPr>
            <a:lvl3pPr marL="914326" indent="0">
              <a:buNone/>
              <a:defRPr/>
            </a:lvl3pPr>
            <a:lvl4pPr marL="1371490" indent="0">
              <a:buNone/>
              <a:defRPr/>
            </a:lvl4pPr>
            <a:lvl5pPr marL="1828653" indent="0">
              <a:buNone/>
              <a:defRPr/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0784579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37784" y="454866"/>
            <a:ext cx="7466100" cy="2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699065">
              <a:tabLst>
                <a:tab pos="210711" algn="l"/>
              </a:tabLst>
            </a:pPr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52547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13F-CA53-47EB-B101-E7A7B6A67CCF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519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ggetto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938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C7F47A6-7A23-400C-83D0-68B3D18BC45F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3444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291D69EC-0CE7-4291-BBDC-2B520A302C70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802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C8EF59A-65E5-40D9-B627-C45E73865E85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4219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23F6-9DE3-45D5-8CFF-D966BFA0CB53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602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9585-F64E-47C1-BE39-120BDE315F50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571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85C-9995-464C-B45F-8EF82D7BA150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3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011-209B-471E-B95D-E791953D4CB8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DC23C1-D962-44C5-B8FC-AD588A1AE8B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1689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BFEB-6BF7-4FE3-A6F0-DEE15A8D9961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271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47A5-7997-4A74-9989-D5B02C13C4E0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998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26"/>
            <a:ext cx="6281738" cy="207749"/>
          </a:xfrm>
        </p:spPr>
        <p:txBody>
          <a:bodyPr rIns="0">
            <a:noAutofit/>
          </a:bodyPr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624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BE983617-1C87-4660-9FA3-724E041623D7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1917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0F90D786-DF50-4002-AE57-37ABD60162C1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026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C25189C-802C-4B5F-A27B-555942006D3E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610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FB5-BADE-4307-A10E-A05CB77F081C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47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859-42EC-4723-920C-2153A8603036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102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FA6C-8E5C-4AF7-A542-6A0E9746FF6C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52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C02D-C36C-4EB5-8213-22B399CA3C39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E63B5-97C2-4F25-8803-0663ED597CD7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4986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EE7E-FA5A-47A6-B028-A7AAD43257F0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61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9D7B-AF87-4026-B824-8C7F74145E9C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969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6131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98619" y="4698004"/>
            <a:ext cx="571500" cy="115416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7ED79D0-2C10-4F7B-AFCC-56F2B6B609D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516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D341771E-0A7B-4B1E-AFF8-69D004F0127D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130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CD72CA46-C034-4FCC-8CB7-DC69BB2D0CD4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368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959C41D-926A-4E93-BD2B-34A099292E75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8200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A1C-7ECE-47BF-B61E-737833D5ED89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04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9C53-A011-41D7-AFBC-2E47D5392C5E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44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8369A-3AED-41CE-83B2-C6D763F20F18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13E2-34C6-4AAD-BBD8-54A3D1376A7F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783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07BBCD-607E-4F63-8964-1CEDA05D6DCD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8954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9F-77E8-41E3-B621-D72815190350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26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C26F-0634-41B8-849D-56C7F2AAFC81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879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84437557-53DE-475D-BEAA-8458ACCFCEDD}" type="datetime1">
              <a:rPr lang="en-GB" smtClean="0"/>
              <a:t>07/09/2020</a:t>
            </a:fld>
            <a:endParaRPr lang="en-GB" dirty="0"/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0291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26539BAB-A803-419D-999D-4A638DCE07B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917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CCA689F-AA95-4F6E-B07F-A3A40364197D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9105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1B8C-BF42-4614-9935-953BBB30D46F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853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0CAE-813B-4072-A029-FF1F21FDB05B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982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A0D0-D31B-49A3-9AB2-41696D40FFE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9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357B-32B7-476F-B29B-C31E18FC86F3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D2FBC5-F792-4DB0-A393-85134A95CF75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3063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4D88-3297-4594-84AE-139E8A4F7992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232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7188-E6C9-4008-AF4E-3F9081A401E3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321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667C2F8C-787A-4982-9D7C-A2229290284E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6240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D3361105-4289-4142-8D43-D145A768BA6D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571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6DC1B4F-A27C-4AA1-BDC7-DF7907FF6EC1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9620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981-4D32-4963-806B-AAF3AF876078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723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225-ADE4-4F22-87A6-43E2F5EFCED4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28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E78-AE8B-4E12-B3E9-0BFC76BDB1C0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173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E5E2D-12C2-4259-AEB7-0FDAB4EBBD72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64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6D8E-2CFC-4C33-8E4E-658D275A3ED8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815-7F54-4010-AE1C-CE46E9D80316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828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03B1-7EEB-402D-83FE-BEA4284A7396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373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34CBFE47-D6A3-4206-82CE-1D3DDD5A53AA}" type="datetime1">
              <a:rPr lang="en-GB" smtClean="0">
                <a:solidFill>
                  <a:prstClr val="black"/>
                </a:solidFill>
              </a:rPr>
              <a:t>07/09/2020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0493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B38535A3-7ECA-4B1D-940B-5F3406B6E38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829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F8A3C38-F157-499D-ADE5-A850F3E95E2F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5920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C9C4-1A14-447D-8ADD-C973F5CE15B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413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702B-A36C-429B-AC10-F6F320D392FA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58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1D22-2FE2-4A5F-B3F5-F06E3BB2715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69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C8EC9-C1FC-4BD1-A65F-DA4374FFBE0D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160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7A0B-F811-4FBB-AC61-E2CE83EFF3E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3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EF3D7901-87C7-431D-B852-D0408C8D3E1C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22AF-3308-4807-9002-C3646959A7B4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51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594154" y="4894008"/>
            <a:ext cx="5143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 userDrawn="1"/>
        </p:nvSpPr>
        <p:spPr>
          <a:xfrm>
            <a:off x="1115616" y="519522"/>
            <a:ext cx="6912000" cy="270000"/>
          </a:xfrm>
          <a:prstGeom prst="rect">
            <a:avLst/>
          </a:prstGeom>
        </p:spPr>
        <p:txBody>
          <a:bodyPr/>
          <a:lstStyle>
            <a:lvl1pPr algn="l">
              <a:defRPr lang="it-IT" sz="22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685766" eaLnBrk="0" hangingPunct="0">
              <a:defRPr/>
            </a:pPr>
            <a:endParaRPr lang="en-US" sz="200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3568" y="249522"/>
            <a:ext cx="6912000" cy="270000"/>
          </a:xfrm>
          <a:prstGeom prst="rect">
            <a:avLst/>
          </a:prstGeom>
        </p:spPr>
        <p:txBody>
          <a:bodyPr anchor="ctr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29970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645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AFA2E3B5-DCE8-4327-BD5E-F029DFDE8287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9835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5B65A3CF-AA37-433F-92C8-B6056F2E7701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831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C60DCB5-E2F2-4A21-9FBF-4A0875549B5C}" type="datetime1">
              <a:rPr lang="en-GB" smtClean="0"/>
              <a:t>07/09/2020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39534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229F-FD01-4093-9D9F-34E696100999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707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1385-CBA3-4126-A6B7-BE93BF5EDD7E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211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92E9-8F4F-41FD-9628-C8A46ACCBAEF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732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13ED6-9439-41FD-99DD-69A646DBC8D2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71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2C2F675A-393E-4E82-B532-6F91B93C9F3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5EFFFBFF-987D-46A2-9ECC-2B27148E8515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1454-640C-48D3-ADEB-B43251D7C03C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17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FBA6-47C8-47D4-B38B-993C9CDCF3B0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759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0185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594154" y="4894008"/>
            <a:ext cx="5143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 userDrawn="1"/>
        </p:nvSpPr>
        <p:spPr>
          <a:xfrm>
            <a:off x="1115616" y="519522"/>
            <a:ext cx="6912000" cy="270000"/>
          </a:xfrm>
          <a:prstGeom prst="rect">
            <a:avLst/>
          </a:prstGeom>
        </p:spPr>
        <p:txBody>
          <a:bodyPr/>
          <a:lstStyle>
            <a:lvl1pPr algn="l">
              <a:defRPr lang="it-IT" sz="22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685749" eaLnBrk="0" hangingPunct="0">
              <a:defRPr/>
            </a:pPr>
            <a:endParaRPr lang="en-US" sz="200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3568" y="249522"/>
            <a:ext cx="6912000" cy="270000"/>
          </a:xfrm>
          <a:prstGeom prst="rect">
            <a:avLst/>
          </a:prstGeom>
        </p:spPr>
        <p:txBody>
          <a:bodyPr anchor="ctr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573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390F656-FDC4-48C9-86BA-0A9DA87A6448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8EB-51FA-41DF-A236-00A91D439309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E114-6403-4174-A3F6-8E42F9807BE8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F486-AE90-4FC6-AB27-812230693D45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BA1686-593C-4B95-8C11-D05F555E7F1D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F1C2-AC1E-4DBC-BEF7-B7B113321B30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970-DACF-47A4-A97D-974EAC964976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Font typeface="Arial"/>
              <a:buNone/>
              <a:defRPr/>
            </a:pPr>
            <a:endParaRPr lang="it-IT">
              <a:solidFill>
                <a:srgbClr val="133B9C">
                  <a:tint val="75000"/>
                </a:srgb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31F86B80-41BC-4D60-8CD5-3925D9141186}" type="datetime1">
              <a:rPr lang="en-GB" smtClean="0">
                <a:solidFill>
                  <a:prstClr val="black"/>
                </a:solidFill>
              </a:rPr>
              <a:t>07/09/2020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84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94C621C-9CB7-4B7B-B711-71824A6E3AFD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BA5DECB2-763C-4E94-89FE-34DCF2668B0D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2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60FE547-2184-442C-9592-20FB17A16AC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173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712120" y="447087"/>
            <a:ext cx="5131620" cy="26366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143" y="106275"/>
            <a:ext cx="1426489" cy="494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092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FFC947-BC22-4B98-88DD-EDCD18499089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311" y="517935"/>
            <a:ext cx="320751" cy="1539465"/>
            <a:chOff x="760413" y="690580"/>
            <a:chExt cx="544156" cy="2611716"/>
          </a:xfrm>
        </p:grpSpPr>
        <p:sp>
          <p:nvSpPr>
            <p:cNvPr id="8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1143000" y="447088"/>
            <a:ext cx="5700739" cy="141687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607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545" y="516185"/>
            <a:ext cx="4231562" cy="3550490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12119" y="1028700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20204-605A-45B0-B7A0-957ED7132BE0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550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1483680" y="-395435"/>
            <a:ext cx="740247" cy="256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2C31E1-9805-47CE-B6A2-A861A8C7B721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70309" y="1258183"/>
            <a:ext cx="2925251" cy="2854236"/>
            <a:chOff x="760412" y="1677577"/>
            <a:chExt cx="3863129" cy="3477448"/>
          </a:xfrm>
        </p:grpSpPr>
        <p:sp>
          <p:nvSpPr>
            <p:cNvPr id="3" name="Parallelogram 2"/>
            <p:cNvSpPr/>
            <p:nvPr userDrawn="1"/>
          </p:nvSpPr>
          <p:spPr>
            <a:xfrm flipH="1">
              <a:off x="760412" y="1677577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err="1">
                <a:solidFill>
                  <a:prstClr val="black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767503" y="3416301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err="1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60095" y="1548780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37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21D2-36F5-4F76-9225-B9CB9F25A1B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6B7B-A222-4291-AFDE-96427CAD710F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29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FF97-2811-4F2C-A8B6-D91CCDCF7079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5B1790-5411-47AC-933F-15F7C77BB3A3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prstClr val="white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2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323C-99B3-48F8-AB95-BCACA4821C61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AE4-C5B1-40D0-9BC1-9C0BB5B1764A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7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0283-965F-4924-A371-48AFDADF389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60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76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275606"/>
            <a:ext cx="7200000" cy="3240000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ts val="2100"/>
              </a:lnSpc>
              <a:buClr>
                <a:srgbClr val="DC4405"/>
              </a:buClr>
              <a:buFont typeface="Wingdings" pitchFamily="2" charset="2"/>
              <a:buChar char="§"/>
              <a:defRPr sz="14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9388">
              <a:lnSpc>
                <a:spcPts val="2100"/>
              </a:lnSpc>
              <a:buClr>
                <a:srgbClr val="DC4405"/>
              </a:buClr>
              <a:buFont typeface="Arial" pitchFamily="34" charset="0"/>
              <a:buChar char="−"/>
              <a:defRPr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1338" marR="0" indent="-182563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DC4405"/>
              </a:buClr>
              <a:buSzPct val="75000"/>
              <a:buFont typeface="Wingdings" pitchFamily="2" charset="2"/>
              <a:buChar char="Ø"/>
              <a:tabLst/>
              <a:defRPr sz="10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1°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2°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3°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318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Testo su una colonna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774341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A22AC0C1-AD96-4A9E-ACA1-2430C38167EC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89BA83D2-F9EE-4479-A440-C73E1FBD51B6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4CD2395-B015-49DB-B5C1-54872C6285A3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8" name="Picture 2" descr="\\psf\Home\Desktop\ENELLOGO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712120" y="447087"/>
            <a:ext cx="5131620" cy="26366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143" y="106275"/>
            <a:ext cx="1426489" cy="494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1579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093E30-BA9A-480E-AEB8-162720B70BB8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570311" y="517935"/>
            <a:ext cx="320751" cy="1539465"/>
            <a:chOff x="760413" y="690580"/>
            <a:chExt cx="544156" cy="2611716"/>
          </a:xfrm>
        </p:grpSpPr>
        <p:sp>
          <p:nvSpPr>
            <p:cNvPr id="8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1143000" y="447088"/>
            <a:ext cx="5700739" cy="141687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581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2E30-A80F-4C16-B85C-18EC8DBFB6F7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545" y="516185"/>
            <a:ext cx="4231562" cy="3550490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12119" y="1028700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75B17-EBC2-43AC-8E9C-33F7E8DACA2E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53916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1483680" y="-395435"/>
            <a:ext cx="740247" cy="256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18E21-3BC9-4EE8-8744-0B7611BA042A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oup 3"/>
          <p:cNvGrpSpPr/>
          <p:nvPr/>
        </p:nvGrpSpPr>
        <p:grpSpPr>
          <a:xfrm>
            <a:off x="570309" y="1258183"/>
            <a:ext cx="2925251" cy="2854236"/>
            <a:chOff x="760412" y="1677577"/>
            <a:chExt cx="3863129" cy="3477448"/>
          </a:xfrm>
        </p:grpSpPr>
        <p:sp>
          <p:nvSpPr>
            <p:cNvPr id="3" name="Parallelogram 2"/>
            <p:cNvSpPr/>
            <p:nvPr userDrawn="1"/>
          </p:nvSpPr>
          <p:spPr>
            <a:xfrm flipH="1">
              <a:off x="760412" y="1677577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err="1">
                <a:solidFill>
                  <a:prstClr val="black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767503" y="3416301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err="1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60095" y="1548780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02484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C2D-DC0D-4F24-BC0E-FFDF1341D3D2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4CC-3AE6-4C96-AE7B-84B38616AB4F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415E-77AA-4290-A7BB-C6CB0D6E264A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F560A6-E2B4-4C8D-9B57-C303EB43DE5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F6B-0EE8-4C46-ADE2-2615F5C58EF7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BD5-35A5-4389-B2A9-86D9D6ED1E30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275606"/>
            <a:ext cx="7200000" cy="3240000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ts val="2100"/>
              </a:lnSpc>
              <a:buClr>
                <a:srgbClr val="DC4405"/>
              </a:buClr>
              <a:buFont typeface="Wingdings" pitchFamily="2" charset="2"/>
              <a:buChar char="§"/>
              <a:defRPr sz="14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9388">
              <a:lnSpc>
                <a:spcPts val="2100"/>
              </a:lnSpc>
              <a:buClr>
                <a:srgbClr val="DC4405"/>
              </a:buClr>
              <a:buFont typeface="Arial" pitchFamily="34" charset="0"/>
              <a:buChar char="−"/>
              <a:defRPr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1338" marR="0" indent="-182563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DC4405"/>
              </a:buClr>
              <a:buSzPct val="75000"/>
              <a:buFont typeface="Wingdings" pitchFamily="2" charset="2"/>
              <a:buChar char="Ø"/>
              <a:tabLst/>
              <a:defRPr sz="10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1°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2°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3° </a:t>
            </a:r>
            <a:r>
              <a:rPr lang="it-IT" dirty="0" err="1"/>
              <a:t>level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51B0-F0B4-44DE-AE86-E601A30B9FCD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Testo su una colonna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A7A05CEF-F04F-4EF9-8F2E-03E186616CDF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66BB4897-B3B3-449B-96BE-0179096F56F8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47883C2-822F-41D7-9765-09DB7276D9F2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11" name="Picture 2" descr="\\psf\Home\Desktop\ENELLOGO1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712120" y="447087"/>
            <a:ext cx="5131620" cy="26366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143" y="106275"/>
            <a:ext cx="1426489" cy="494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1579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D910E1-D5F0-4E12-AA0A-FF2FEBC00036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570311" y="517935"/>
            <a:ext cx="320751" cy="1539465"/>
            <a:chOff x="760413" y="690580"/>
            <a:chExt cx="544156" cy="2611716"/>
          </a:xfrm>
        </p:grpSpPr>
        <p:sp>
          <p:nvSpPr>
            <p:cNvPr id="8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1143000" y="447088"/>
            <a:ext cx="5700739" cy="141687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58180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545" y="516185"/>
            <a:ext cx="4231562" cy="3550490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12119" y="1028700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41C821-5481-4C8A-99C9-9EA5D4E78D89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53916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1483680" y="-395435"/>
            <a:ext cx="740247" cy="256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60873-B606-4EE7-9224-7161635BE808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oup 3"/>
          <p:cNvGrpSpPr/>
          <p:nvPr/>
        </p:nvGrpSpPr>
        <p:grpSpPr>
          <a:xfrm>
            <a:off x="570309" y="1258183"/>
            <a:ext cx="2925251" cy="2854236"/>
            <a:chOff x="760412" y="1677577"/>
            <a:chExt cx="3863129" cy="3477448"/>
          </a:xfrm>
        </p:grpSpPr>
        <p:sp>
          <p:nvSpPr>
            <p:cNvPr id="3" name="Parallelogram 2"/>
            <p:cNvSpPr/>
            <p:nvPr userDrawn="1"/>
          </p:nvSpPr>
          <p:spPr>
            <a:xfrm flipH="1">
              <a:off x="760412" y="1677577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err="1">
                <a:solidFill>
                  <a:prstClr val="black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767503" y="3416301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err="1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60095" y="1548780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75364" y="517568"/>
            <a:ext cx="994754" cy="360599"/>
            <a:chOff x="0" y="768"/>
            <a:chExt cx="7680" cy="2784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02484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1E37-E768-4758-A4ED-BC82BE57FDB3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9AA-33D1-420C-82BC-E82178583747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931D9B-3958-4683-A8E2-8D97AE40C8D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0BE8-B31E-4DA0-9E39-9AA441C4E08E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D26551-707A-4D66-A81A-8347515830E0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A126-0359-474C-97E6-D641477A6852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C240-BD38-4ADB-AF05-FE13D257E263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275606"/>
            <a:ext cx="7200000" cy="3240000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ts val="2100"/>
              </a:lnSpc>
              <a:buClr>
                <a:srgbClr val="DC4405"/>
              </a:buClr>
              <a:buFont typeface="Wingdings" pitchFamily="2" charset="2"/>
              <a:buChar char="§"/>
              <a:defRPr sz="14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9388">
              <a:lnSpc>
                <a:spcPts val="2100"/>
              </a:lnSpc>
              <a:buClr>
                <a:srgbClr val="DC4405"/>
              </a:buClr>
              <a:buFont typeface="Arial" pitchFamily="34" charset="0"/>
              <a:buChar char="−"/>
              <a:defRPr sz="12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1338" marR="0" indent="-182563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DC4405"/>
              </a:buClr>
              <a:buSzPct val="75000"/>
              <a:buFont typeface="Wingdings" pitchFamily="2" charset="2"/>
              <a:buChar char="Ø"/>
              <a:tabLst/>
              <a:defRPr sz="100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1°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2°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3° </a:t>
            </a:r>
            <a:r>
              <a:rPr lang="it-IT" dirty="0" err="1"/>
              <a:t>level</a:t>
            </a:r>
            <a:endParaRPr lang="it-IT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Testo su una colonna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08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56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56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716019BE-B20A-47BF-A7B4-0C452BCBBAA9}" type="datetime1">
              <a:rPr lang="en-GB" smtClean="0"/>
              <a:t>07/09/2020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211512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77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E3FC04EF-460B-4065-8D27-D0EEA5C0264B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D425-3B36-42C1-B1EA-19F27B4FB82D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C2801EA-D866-4024-BB16-383D8A90CE72}" type="datetime1">
              <a:rPr lang="en-GB" smtClean="0"/>
              <a:t>07/09/2020</a:t>
            </a:fld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19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2" y="1022759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159315" y="1758074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11" name="Picture 2" descr="\\psf\Home\Desktop\ENELLOGO1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7A51-532C-4EF8-87FB-013FDBCDCEC5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0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0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0A0D-5D62-49A3-B290-4B3E7AE40614}" type="datetime1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00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57D2-2193-43A1-AB2B-B2245ED9041E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11034-0679-480B-8226-CF0D641ED1DF}" type="datetime1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384043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8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B74-907D-4BB2-AA17-87775480EC21}" type="datetime1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25"/>
            <a:ext cx="6281738" cy="207749"/>
          </a:xfrm>
        </p:spPr>
        <p:txBody>
          <a:bodyPr r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23E8-3F13-43F9-A810-17B2180C3F33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8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249522"/>
            <a:ext cx="6418800" cy="27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519552"/>
            <a:ext cx="6418800" cy="27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23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1" y="1292921"/>
            <a:ext cx="5712618" cy="102631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119" y="2571768"/>
            <a:ext cx="4582041" cy="20774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25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140" y="2571768"/>
            <a:ext cx="1132960" cy="20774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25">
                <a:solidFill>
                  <a:schemeClr val="tx1"/>
                </a:solidFill>
              </a:defRPr>
            </a:lvl1pPr>
          </a:lstStyle>
          <a:p>
            <a:fld id="{7457FEC9-FF0B-43A6-A923-D93EBCE88198}" type="datetime1">
              <a:rPr lang="en-GB" smtClean="0">
                <a:solidFill>
                  <a:prstClr val="black"/>
                </a:solidFill>
              </a:rPr>
              <a:t>07/09/2020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211533" y="-118333"/>
            <a:ext cx="518702" cy="179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/>
          <a:lstStyle/>
          <a:p>
            <a:pPr algn="ctr" defTabSz="685766"/>
            <a:endParaRPr lang="en-GB" sz="1425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78" y="4112420"/>
            <a:ext cx="1430342" cy="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835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0868EE6F-F270-454C-AFC2-41F0628C5E1D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55"/>
            <a:ext cx="6281738" cy="207749"/>
          </a:xfrm>
        </p:spPr>
        <p:txBody>
          <a:bodyPr rIns="0">
            <a:noAutofit/>
          </a:bodyPr>
          <a:lstStyle>
            <a:lvl1pPr>
              <a:defRPr sz="1425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1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1322-548F-46B9-B870-46FF8CA9B65C}" type="datetime1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F3F55D7-E5E9-4715-956A-DECF152FB97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21" y="4698004"/>
            <a:ext cx="6286499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50873" y="1022765"/>
            <a:ext cx="4557739" cy="1540669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2159315" y="1758075"/>
            <a:ext cx="823680" cy="2856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/>
          <a:lstStyle/>
          <a:p>
            <a:pPr algn="ctr" defTabSz="685766"/>
            <a:endParaRPr lang="en-GB" sz="1425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619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545" y="516186"/>
            <a:ext cx="4231562" cy="3550490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25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85766"/>
              <a:endParaRPr lang="en-GB" sz="1425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12121" y="1028702"/>
            <a:ext cx="4557739" cy="1540669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BF7C87-CC02-4019-94CE-217DCA356741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2121" y="4698004"/>
            <a:ext cx="6286499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8619" y="4698004"/>
            <a:ext cx="571500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575364" y="517581"/>
            <a:ext cx="994754" cy="360599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sv-SE" sz="1425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sv-SE" sz="1425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sv-SE" sz="1425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sv-SE" sz="142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508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543051"/>
            <a:ext cx="4000501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9" y="1543051"/>
            <a:ext cx="399811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E091-2D48-4707-B355-E1A8F6F43D18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55"/>
            <a:ext cx="6281738" cy="207749"/>
          </a:xfrm>
        </p:spPr>
        <p:txBody>
          <a:bodyPr rIns="0">
            <a:noAutofit/>
          </a:bodyPr>
          <a:lstStyle>
            <a:lvl1pPr>
              <a:defRPr sz="1425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05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4" y="1543051"/>
            <a:ext cx="2665809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7310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0233-D0BF-4EA4-A358-67DCCDE1F5EA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03119" y="1543051"/>
            <a:ext cx="2665808" cy="308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814055"/>
            <a:ext cx="6281738" cy="207749"/>
          </a:xfrm>
        </p:spPr>
        <p:txBody>
          <a:bodyPr rIns="0">
            <a:noAutofit/>
          </a:bodyPr>
          <a:lstStyle>
            <a:lvl1pPr>
              <a:defRPr sz="1425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15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 sz="2925"/>
            </a:lvl1pPr>
            <a:lvl2pPr>
              <a:defRPr i="1"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5E7F-F7CC-4226-9D30-0094EAD13E9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55"/>
            <a:ext cx="6281738" cy="207749"/>
          </a:xfrm>
        </p:spPr>
        <p:txBody>
          <a:bodyPr rIns="0">
            <a:noAutofit/>
          </a:bodyPr>
          <a:lstStyle>
            <a:lvl1pPr>
              <a:defRPr sz="1425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23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1157AD-FA53-43E8-A02C-DE11B5660EA9}" type="datetime1">
              <a:rPr lang="en-GB" smtClean="0">
                <a:solidFill>
                  <a:prstClr val="white"/>
                </a:solidFill>
              </a:rPr>
              <a:t>07/09/2020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84045" y="-295812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/>
          <a:lstStyle/>
          <a:p>
            <a:pPr algn="ctr" defTabSz="685766"/>
            <a:endParaRPr lang="en-GB" sz="1425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9159" y="1429438"/>
            <a:ext cx="5704961" cy="268298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8" name="Rectangle 6"/>
          <p:cNvSpPr/>
          <p:nvPr/>
        </p:nvSpPr>
        <p:spPr>
          <a:xfrm rot="5400000">
            <a:off x="1384045" y="-295811"/>
            <a:ext cx="658532" cy="228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34289" rIns="68577" bIns="34289" rtlCol="0" anchor="ctr"/>
          <a:lstStyle/>
          <a:p>
            <a:pPr algn="ctr" defTabSz="685766"/>
            <a:endParaRPr lang="en-GB" sz="1425">
              <a:solidFill>
                <a:srgbClr val="065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727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6" name="Oggetto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5027-BCE7-481F-ACBA-7BEACC9FB48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814055"/>
            <a:ext cx="6281738" cy="207749"/>
          </a:xfrm>
        </p:spPr>
        <p:txBody>
          <a:bodyPr rIns="0">
            <a:noAutofit/>
          </a:bodyPr>
          <a:lstStyle>
            <a:lvl1pPr>
              <a:defRPr sz="1425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920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399B-397B-45E7-BA12-972D8150EC6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18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344615"/>
            <a:ext cx="8305566" cy="3229673"/>
          </a:xfrm>
        </p:spPr>
        <p:txBody>
          <a:bodyPr lIns="0" tIns="0" rIns="0" bIns="0"/>
          <a:lstStyle>
            <a:lvl1pPr>
              <a:spcBef>
                <a:spcPts val="327"/>
              </a:spcBef>
              <a:defRPr/>
            </a:lvl1pPr>
            <a:lvl2pPr marL="389606" indent="-196337">
              <a:spcBef>
                <a:spcPts val="327"/>
              </a:spcBef>
              <a:defRPr/>
            </a:lvl2pPr>
            <a:lvl3pPr marL="779213" indent="-196337">
              <a:spcBef>
                <a:spcPts val="327"/>
              </a:spcBef>
              <a:defRPr/>
            </a:lvl3pPr>
            <a:lvl4pPr marL="1171887" indent="-199405">
              <a:spcBef>
                <a:spcPts val="327"/>
              </a:spcBef>
              <a:defRPr/>
            </a:lvl4pPr>
            <a:lvl5pPr marL="1754763" indent="-196337">
              <a:spcBef>
                <a:spcPts val="32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326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43051"/>
            <a:ext cx="4000501" cy="308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9" y="1543051"/>
            <a:ext cx="3998119" cy="308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/>
          <a:lstStyle/>
          <a:p>
            <a:fld id="{C8A325F4-1DD9-4FA2-BC6D-C422C18FFB1F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2121" y="4698004"/>
            <a:ext cx="6286499" cy="115416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814054"/>
            <a:ext cx="6281738" cy="207749"/>
          </a:xfrm>
        </p:spPr>
        <p:txBody>
          <a:bodyPr rIns="0">
            <a:noAutofit/>
          </a:bodyPr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vmlDrawing" Target="../drawings/vmlDrawing11.v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14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ags" Target="../tags/tag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ags" Target="../tags/tag26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121.xml"/><Relationship Id="rId16" Type="http://schemas.openxmlformats.org/officeDocument/2006/relationships/vmlDrawing" Target="../drawings/vmlDrawing13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9.xml"/><Relationship Id="rId19" Type="http://schemas.openxmlformats.org/officeDocument/2006/relationships/oleObject" Target="../embeddings/oleObject13.bin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ags" Target="../tags/tag3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vmlDrawing" Target="../drawings/vmlDrawing17.v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35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38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ags" Target="../tags/tag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9.v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145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ags" Target="../tags/tag36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ags" Target="../tags/tag37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vmlDrawing" Target="../drawings/vmlDrawing20.v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emf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20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ags" Target="../tags/tag39.xml"/><Relationship Id="rId2" Type="http://schemas.openxmlformats.org/officeDocument/2006/relationships/slideLayout" Target="../slideLayouts/slideLayout1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vmlDrawing" Target="../drawings/vmlDrawing21.v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13.emf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oleObject" Target="../embeddings/oleObject21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ags" Target="../tags/tag42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ags" Target="../tags/tag41.xml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vmlDrawing" Target="../drawings/vmlDrawing22.v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9.emf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oleObject" Target="../embeddings/oleObject22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vmlDrawing" Target="../drawings/vmlDrawing23.v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83.xml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ags" Target="../tags/tag44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ags" Target="../tags/tag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vmlDrawing" Target="../drawings/vmlDrawing24.v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94.xml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tags" Target="../tags/tag46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tags" Target="../tags/tag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vmlDrawing" Target="../drawings/vmlDrawing3.v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vmlDrawing" Target="../drawings/vmlDrawing4.vml"/><Relationship Id="rId3" Type="http://schemas.openxmlformats.org/officeDocument/2006/relationships/slideLayout" Target="../slideLayouts/slideLayout31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ags" Target="../tags/tag1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70.xml"/><Relationship Id="rId19" Type="http://schemas.openxmlformats.org/officeDocument/2006/relationships/vmlDrawing" Target="../drawings/vmlDrawing6.v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vmlDrawing" Target="../drawings/vmlDrawing7.v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2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89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vmlDrawing" Target="../drawings/vmlDrawing10.v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4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99674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Diapositiva think-cell" r:id="rId14" imgW="384" imgH="385" progId="TCLayout.ActiveDocument.1">
                  <p:embed/>
                </p:oleObj>
              </mc:Choice>
              <mc:Fallback>
                <p:oleObj name="Diapositiva think-cell" r:id="rId14" imgW="384" imgH="385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8BCF86A-5A85-4118-BF0D-E084521EF470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9" r:id="rId7"/>
    <p:sldLayoutId id="2147483654" r:id="rId8"/>
    <p:sldLayoutId id="214748365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78120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name="Diapositiva think-cell" r:id="rId15" imgW="384" imgH="385" progId="TCLayout.ActiveDocument.1">
                  <p:embed/>
                </p:oleObj>
              </mc:Choice>
              <mc:Fallback>
                <p:oleObj name="Diapositiva think-cell" r:id="rId15" imgW="384" imgH="385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D112C77-64CC-477C-B0E1-9909CE3FCEF0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20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3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4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3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08" indent="-21430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03" indent="-202401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5994" indent="-203592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5994" indent="-203592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188381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" name="Diapositiva think-cell" r:id="rId19" imgW="384" imgH="385" progId="TCLayout.ActiveDocument.1">
                  <p:embed/>
                </p:oleObj>
              </mc:Choice>
              <mc:Fallback>
                <p:oleObj name="Diapositiva think-cell" r:id="rId19" imgW="384" imgH="385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4FC053-A050-447D-A09A-2802C991BE9E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99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ggetto 11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" name="Diapositiva think-cell" r:id="rId16" imgW="351" imgH="363" progId="TCLayout.ActiveDocument.1">
                  <p:embed/>
                </p:oleObj>
              </mc:Choice>
              <mc:Fallback>
                <p:oleObj name="Diapositiva think-cell" r:id="rId16" imgW="351" imgH="363" progId="TCLayout.ActiveDocument.1">
                  <p:embed/>
                  <p:pic>
                    <p:nvPicPr>
                      <p:cNvPr id="12" name="Oggetto 1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880653E-A00A-4513-89F4-28758DB14912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  <p:sp>
        <p:nvSpPr>
          <p:cNvPr id="7" name="Rettangolo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0745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" name="Diapositiva think-cell" r:id="rId16" imgW="471" imgH="472" progId="TCLayout.ActiveDocument.1">
                  <p:embed/>
                </p:oleObj>
              </mc:Choice>
              <mc:Fallback>
                <p:oleObj name="Diapositiva think-cell" r:id="rId16" imgW="471" imgH="472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E53DDAD-C1FA-4C2A-8100-3747DD00443A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7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4" r:id="rId10"/>
    <p:sldLayoutId id="214748390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" name="Diapositiva think-cell" r:id="rId14" imgW="384" imgH="385" progId="TCLayout.ActiveDocument.1">
                  <p:embed/>
                </p:oleObj>
              </mc:Choice>
              <mc:Fallback>
                <p:oleObj name="Diapositiva think-cell" r:id="rId14" imgW="384" imgH="385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5B2CF68-E109-4BB1-921B-DC8EE61640B8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1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175794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" name="Diapositiva think-cell" r:id="rId14" imgW="344" imgH="344" progId="TCLayout.ActiveDocument.1">
                  <p:embed/>
                </p:oleObj>
              </mc:Choice>
              <mc:Fallback>
                <p:oleObj name="Diapositiva think-cell" r:id="rId14" imgW="344" imgH="344" progId="TCLayout.ActiveDocument.1">
                  <p:embed/>
                  <p:pic>
                    <p:nvPicPr>
                      <p:cNvPr id="8" name="Oggetto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DB891AF-EB34-43CA-94D7-3FD2E2B9B0FB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1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" name="Diapositiva think-cell" r:id="rId14" imgW="351" imgH="363" progId="TCLayout.ActiveDocument.1">
                  <p:embed/>
                </p:oleObj>
              </mc:Choice>
              <mc:Fallback>
                <p:oleObj name="Diapositiva think-cell" r:id="rId14" imgW="351" imgH="363" progId="TCLayout.ActiveDocument.1">
                  <p:embed/>
                  <p:pic>
                    <p:nvPicPr>
                      <p:cNvPr id="8" name="Oggetto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0ED2D24-B1C0-44FA-A4D1-9445052AB55E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4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7625676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Diapositiva think-cell" r:id="rId16" imgW="360" imgH="360" progId="TCLayout.ActiveDocument.1">
                  <p:embed/>
                </p:oleObj>
              </mc:Choice>
              <mc:Fallback>
                <p:oleObj name="Diapositiva think-cell" r:id="rId16" imgW="360" imgH="360" progId="TCLayout.ActiveDocument.1">
                  <p:embed/>
                  <p:pic>
                    <p:nvPicPr>
                      <p:cNvPr id="7" name="Ogget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35D6F1E-FCDD-44FF-96AF-900DED986A44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8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9" r:id="rId10"/>
    <p:sldLayoutId id="21474838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376084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Diapositiva think-cell" r:id="rId16" imgW="360" imgH="360" progId="TCLayout.ActiveDocument.1">
                  <p:embed/>
                </p:oleObj>
              </mc:Choice>
              <mc:Fallback>
                <p:oleObj name="Diapositiva think-cell" r:id="rId16" imgW="360" imgH="360" progId="TCLayout.ActiveDocument.1">
                  <p:embed/>
                  <p:pic>
                    <p:nvPicPr>
                      <p:cNvPr id="7" name="Ogget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6DAAF03-7113-4C67-A566-82895F293200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3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44358688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Diapositiva think-cell" r:id="rId14" imgW="360" imgH="360" progId="TCLayout.ActiveDocument.1">
                  <p:embed/>
                </p:oleObj>
              </mc:Choice>
              <mc:Fallback>
                <p:oleObj name="Diapositiva think-cell" r:id="rId14" imgW="360" imgH="360" progId="TCLayout.ActiveDocument.1">
                  <p:embed/>
                  <p:pic>
                    <p:nvPicPr>
                      <p:cNvPr id="7" name="Ogget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F6F9147-2B6E-468E-8E88-DF519E138D6E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979864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Diapositiva think-cell" r:id="rId15" imgW="360" imgH="360" progId="TCLayout.ActiveDocument.1">
                  <p:embed/>
                </p:oleObj>
              </mc:Choice>
              <mc:Fallback>
                <p:oleObj name="Diapositiva think-cell" r:id="rId15" imgW="360" imgH="360" progId="TCLayout.ActiveDocument.1">
                  <p:embed/>
                  <p:pic>
                    <p:nvPicPr>
                      <p:cNvPr id="7" name="Ogget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C3D047F-AAB0-44C9-A732-ED3F76218721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3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7129240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Diapositiva think-cell" r:id="rId21" imgW="360" imgH="360" progId="TCLayout.ActiveDocument.1">
                  <p:embed/>
                </p:oleObj>
              </mc:Choice>
              <mc:Fallback>
                <p:oleObj name="Diapositiva think-cell" r:id="rId21" imgW="360" imgH="360" progId="TCLayout.ActiveDocument.1">
                  <p:embed/>
                  <p:pic>
                    <p:nvPicPr>
                      <p:cNvPr id="8" name="Oggetto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F71B093-8BB5-4A26-8FE4-DB8C5B924FB9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94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10" r:id="rId15"/>
    <p:sldLayoutId id="2147483711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45429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Diapositiva think-cell" r:id="rId21" imgW="360" imgH="360" progId="TCLayout.ActiveDocument.1">
                  <p:embed/>
                </p:oleObj>
              </mc:Choice>
              <mc:Fallback>
                <p:oleObj name="Diapositiva think-cell" r:id="rId21" imgW="360" imgH="360" progId="TCLayout.ActiveDocument.1">
                  <p:embed/>
                  <p:pic>
                    <p:nvPicPr>
                      <p:cNvPr id="8" name="Oggetto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8AC381B-E38C-43CF-A897-14831EE67F5B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1" r:id="rId15"/>
    <p:sldLayoutId id="2147483732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101620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Diapositiva think-cell" r:id="rId22" imgW="360" imgH="360" progId="TCLayout.ActiveDocument.1">
                  <p:embed/>
                </p:oleObj>
              </mc:Choice>
              <mc:Fallback>
                <p:oleObj name="Diapositiva think-cell" r:id="rId22" imgW="360" imgH="360" progId="TCLayout.ActiveDocument.1">
                  <p:embed/>
                  <p:pic>
                    <p:nvPicPr>
                      <p:cNvPr id="8" name="Oggetto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0BE2BA4-3681-4050-AAFE-E23986B97EA0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5F870F5-A8EE-406C-AA57-200223E450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9" name="Picture 2" descr="\\psf\Home\Desktop\ENELLOGO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0270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Diapositiva think-cell" r:id="rId15" imgW="384" imgH="385" progId="TCLayout.ActiveDocument.1">
                  <p:embed/>
                </p:oleObj>
              </mc:Choice>
              <mc:Fallback>
                <p:oleObj name="Diapositiva think-cell" r:id="rId15" imgW="384" imgH="385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C5F5FB-8CD1-4441-83F3-0EFA22ED8B1D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9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2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noProof="0"/>
          </a:p>
        </p:txBody>
      </p:sp>
      <p:pic>
        <p:nvPicPr>
          <p:cNvPr id="11" name="Picture 2" descr="\\psf\Home\Desktop\ENELLOGO1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202406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5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04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776367883"/>
              </p:ext>
            </p:extLst>
          </p:nvPr>
        </p:nvGraphicFramePr>
        <p:xfrm>
          <a:off x="1191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" name="Diapositiva think-cell" r:id="rId17" imgW="360" imgH="360" progId="TCLayout.ActiveDocument.1">
                  <p:embed/>
                </p:oleObj>
              </mc:Choice>
              <mc:Fallback>
                <p:oleObj name="Diapositiva think-cell" r:id="rId17" imgW="360" imgH="360" progId="TCLayout.ActiveDocument.1">
                  <p:embed/>
                  <p:pic>
                    <p:nvPicPr>
                      <p:cNvPr id="11" name="Oggetto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4" y="1541778"/>
            <a:ext cx="7998619" cy="3082610"/>
          </a:xfrm>
          <a:prstGeom prst="rect">
            <a:avLst/>
          </a:prstGeom>
        </p:spPr>
        <p:txBody>
          <a:bodyPr vert="horz" wrap="square" lIns="0" tIns="0" rIns="179996" bIns="0" rtlCol="0">
            <a:no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2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685766"/>
            <a:fld id="{3EA9C723-72BE-44D9-ADD0-D9B97C01454D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t>07/09/2020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21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2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685766"/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2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685766"/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 defTabSz="685766"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19" y="516734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/>
          <a:lstStyle/>
          <a:p>
            <a:pPr algn="ctr" defTabSz="685766"/>
            <a:endParaRPr lang="en-GB" sz="1425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6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36" algn="l"/>
        </a:tabLst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214308" indent="-21430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25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03" indent="-202401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405994" indent="-203592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405994" indent="-203592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Diapositiva think-cell" r:id="rId15" imgW="351" imgH="363" progId="TCLayout.ActiveDocument.1">
                  <p:embed/>
                </p:oleObj>
              </mc:Choice>
              <mc:Fallback>
                <p:oleObj name="Diapositiva think-cell" r:id="rId15" imgW="351" imgH="363" progId="TCLayout.ActiveDocument.1">
                  <p:embed/>
                  <p:pic>
                    <p:nvPicPr>
                      <p:cNvPr id="8" name="Oggetto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21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02591"/>
            <a:ext cx="6281738" cy="296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41778"/>
            <a:ext cx="7998619" cy="3082610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58" y="4698004"/>
            <a:ext cx="113296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D7FB73B-B09C-4797-AA1E-432A7E1E0165}" type="datetime1">
              <a:rPr lang="en-GB" noProof="0" smtClean="0"/>
              <a:t>07/09/2020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20" y="4698004"/>
            <a:ext cx="6286499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619" y="4698004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302419" y="516733"/>
            <a:ext cx="147638" cy="5119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/>
          <a:lstStyle/>
          <a:p>
            <a:pPr algn="ctr"/>
            <a:endParaRPr lang="en-GB" sz="1800" noProof="0"/>
          </a:p>
        </p:txBody>
      </p:sp>
      <p:pic>
        <p:nvPicPr>
          <p:cNvPr id="9" name="Picture 2" descr="\\psf\Home\Desktop\ENELLOGO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9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/>
        <a:buNone/>
        <a:tabLst>
          <a:tab pos="79293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308" indent="-21430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4803" indent="-202401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05994" indent="-203592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>
          <a:tab pos="792936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05994" indent="-203592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Lucida Grande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8.xml"/><Relationship Id="rId7" Type="http://schemas.openxmlformats.org/officeDocument/2006/relationships/image" Target="../media/image16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8.png"/><Relationship Id="rId3" Type="http://schemas.openxmlformats.org/officeDocument/2006/relationships/tags" Target="../tags/tag50.xml"/><Relationship Id="rId7" Type="http://schemas.openxmlformats.org/officeDocument/2006/relationships/image" Target="../media/image6.emf"/><Relationship Id="rId12" Type="http://schemas.openxmlformats.org/officeDocument/2006/relationships/image" Target="../media/image21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2.png"/><Relationship Id="rId10" Type="http://schemas.openxmlformats.org/officeDocument/2006/relationships/chart" Target="../charts/chart2.xml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2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7" Type="http://schemas.openxmlformats.org/officeDocument/2006/relationships/chart" Target="../charts/chart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7.xml"/><Relationship Id="rId7" Type="http://schemas.openxmlformats.org/officeDocument/2006/relationships/image" Target="../media/image23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0" name="Immagine 7219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470418"/>
            <a:ext cx="9144793" cy="6084335"/>
          </a:xfrm>
          <a:prstGeom prst="rect">
            <a:avLst/>
          </a:prstGeom>
        </p:spPr>
      </p:pic>
      <p:pic>
        <p:nvPicPr>
          <p:cNvPr id="7" name="Picture 128" descr="Risultati immagini per ene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9" y="585902"/>
            <a:ext cx="2126840" cy="7762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4484594" y="2572320"/>
            <a:ext cx="4659406" cy="7947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612000" bIns="36000" rtlCol="0" anchor="ctr"/>
          <a:lstStyle/>
          <a:p>
            <a:pPr algn="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Sustainable Recovery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4484594" y="3455006"/>
            <a:ext cx="4659406" cy="363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61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Audizione presso la Camera dei Deputati – Roma, 08-09-2020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4301195" y="2572320"/>
            <a:ext cx="125945" cy="7947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612000" bIns="36000" rtlCol="0" anchor="ctr"/>
          <a:lstStyle/>
          <a:p>
            <a:pPr algn="r"/>
            <a:endParaRPr lang="en-US" sz="4000" b="1" dirty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4301195" y="3455006"/>
            <a:ext cx="125945" cy="363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61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it-IT" dirty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5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ggetto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062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Diapositiva think-cell" r:id="rId6" imgW="470" imgH="469" progId="TCLayout.ActiveDocument.1">
                  <p:embed/>
                </p:oleObj>
              </mc:Choice>
              <mc:Fallback>
                <p:oleObj name="Diapositiva think-cell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ttangolo 5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1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98" y="502591"/>
            <a:ext cx="7347081" cy="329779"/>
          </a:xfrm>
        </p:spPr>
        <p:txBody>
          <a:bodyPr/>
          <a:lstStyle/>
          <a:p>
            <a:r>
              <a:rPr lang="en-US" dirty="0"/>
              <a:t>La leadership di Enel nel nuovo paradigma energetico</a:t>
            </a:r>
            <a:endParaRPr lang="it-IT" dirty="0"/>
          </a:p>
        </p:txBody>
      </p:sp>
      <p:sp>
        <p:nvSpPr>
          <p:cNvPr id="52" name="Footer Placeholder 3"/>
          <p:cNvSpPr txBox="1">
            <a:spLocks/>
          </p:cNvSpPr>
          <p:nvPr/>
        </p:nvSpPr>
        <p:spPr>
          <a:xfrm>
            <a:off x="436405" y="4867323"/>
            <a:ext cx="8002388" cy="115416"/>
          </a:xfrm>
          <a:prstGeom prst="rect">
            <a:avLst/>
          </a:prstGeom>
        </p:spPr>
        <p:txBody>
          <a:bodyPr vert="horz" wrap="square" lIns="0" tIns="0" rIns="0" bIns="0" numCol="1" rtlCol="0" anchor="t">
            <a:noAutofit/>
          </a:bodyPr>
          <a:lstStyle/>
          <a:p>
            <a:pPr lvl="0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1. Per numeri di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utenti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finali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Operatori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pubblici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non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inclusi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. 2.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Per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capacità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installata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.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Incllude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capacità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gestita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 di 3,4 GW. 3. Include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clienti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 del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mercato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 power e gas libero e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regolato</a:t>
            </a:r>
            <a:endParaRPr lang="en-US" sz="700" dirty="0">
              <a:solidFill>
                <a:schemeClr val="bg1">
                  <a:lumMod val="65000"/>
                </a:schemeClr>
              </a:solidFill>
              <a:sym typeface="+mn-lt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451012" y="1346107"/>
            <a:ext cx="2904425" cy="3013528"/>
            <a:chOff x="5216260" y="1464816"/>
            <a:chExt cx="3375394" cy="320869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6260" y="1466888"/>
              <a:ext cx="3375394" cy="32066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ttangolo 7"/>
            <p:cNvSpPr/>
            <p:nvPr/>
          </p:nvSpPr>
          <p:spPr>
            <a:xfrm>
              <a:off x="5233903" y="1464816"/>
              <a:ext cx="3336216" cy="3208695"/>
            </a:xfrm>
            <a:prstGeom prst="rect">
              <a:avLst/>
            </a:prstGeom>
            <a:solidFill>
              <a:srgbClr val="FFFFFF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6004830" y="1281135"/>
            <a:ext cx="2016825" cy="915637"/>
            <a:chOff x="622426" y="2635382"/>
            <a:chExt cx="2016825" cy="915637"/>
          </a:xfrm>
        </p:grpSpPr>
        <p:sp>
          <p:nvSpPr>
            <p:cNvPr id="26" name="Rettangolo 25"/>
            <p:cNvSpPr/>
            <p:nvPr/>
          </p:nvSpPr>
          <p:spPr>
            <a:xfrm>
              <a:off x="622426" y="2635382"/>
              <a:ext cx="2016825" cy="9156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55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36000" rtlCol="0" anchor="ctr"/>
            <a:lstStyle/>
            <a:p>
              <a:pPr algn="ctr"/>
              <a:r>
                <a:rPr lang="it-IT" sz="2400" b="1" dirty="0">
                  <a:solidFill>
                    <a:srgbClr val="0555FA"/>
                  </a:solidFill>
                </a:rPr>
                <a:t>73 mn</a:t>
              </a: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622426" y="2635382"/>
              <a:ext cx="2016824" cy="172847"/>
            </a:xfrm>
            <a:prstGeom prst="rect">
              <a:avLst/>
            </a:prstGeom>
            <a:solidFill>
              <a:srgbClr val="0555FA"/>
            </a:soli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lIns="72000" tIns="39842" rIns="0" bIns="39842" anchor="b"/>
            <a:lstStyle/>
            <a:p>
              <a:pPr algn="ctr" defTabSz="88741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100000"/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# Utlizzatori finali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6004830" y="2378139"/>
            <a:ext cx="2016825" cy="915637"/>
            <a:chOff x="632371" y="1472187"/>
            <a:chExt cx="2016825" cy="915637"/>
          </a:xfrm>
        </p:grpSpPr>
        <p:sp>
          <p:nvSpPr>
            <p:cNvPr id="39" name="Rettangolo 38"/>
            <p:cNvSpPr/>
            <p:nvPr/>
          </p:nvSpPr>
          <p:spPr>
            <a:xfrm>
              <a:off x="632371" y="1472187"/>
              <a:ext cx="2016825" cy="9156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5BE5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36000" rtlCol="0" anchor="ctr"/>
            <a:lstStyle/>
            <a:p>
              <a:pPr algn="ctr"/>
              <a:r>
                <a:rPr lang="it-IT" sz="2400" b="1" dirty="0">
                  <a:solidFill>
                    <a:srgbClr val="55BE5A"/>
                  </a:solidFill>
                </a:rPr>
                <a:t>46 GW</a:t>
              </a: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632372" y="1476669"/>
              <a:ext cx="2016824" cy="172847"/>
            </a:xfrm>
            <a:prstGeom prst="rect">
              <a:avLst/>
            </a:prstGeom>
            <a:solidFill>
              <a:srgbClr val="55BE5A"/>
            </a:soli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lIns="72000" tIns="39842" rIns="0" bIns="39842" anchor="b"/>
            <a:lstStyle/>
            <a:p>
              <a:pPr algn="ctr" defTabSz="88741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100000"/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Capacità Rinnovabile</a:t>
              </a: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6004830" y="3475143"/>
            <a:ext cx="2016825" cy="915637"/>
            <a:chOff x="607501" y="3797733"/>
            <a:chExt cx="2016825" cy="915637"/>
          </a:xfrm>
        </p:grpSpPr>
        <p:sp>
          <p:nvSpPr>
            <p:cNvPr id="48" name="Rettangolo 47"/>
            <p:cNvSpPr/>
            <p:nvPr/>
          </p:nvSpPr>
          <p:spPr>
            <a:xfrm>
              <a:off x="607501" y="3797733"/>
              <a:ext cx="2016825" cy="9156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1B9E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36000" rtlCol="0" anchor="ctr"/>
            <a:lstStyle/>
            <a:p>
              <a:pPr algn="ctr"/>
              <a:r>
                <a:rPr lang="it-IT" sz="2400" b="1" dirty="0">
                  <a:solidFill>
                    <a:srgbClr val="41B9E6"/>
                  </a:solidFill>
                </a:rPr>
                <a:t>71 mn</a:t>
              </a:r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>
              <a:off x="607501" y="3797733"/>
              <a:ext cx="2016824" cy="172847"/>
            </a:xfrm>
            <a:prstGeom prst="rect">
              <a:avLst/>
            </a:prstGeom>
            <a:solidFill>
              <a:srgbClr val="41B9E6"/>
            </a:soli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lIns="72000" tIns="39842" rIns="0" bIns="39842" anchor="b"/>
            <a:lstStyle/>
            <a:p>
              <a:pPr algn="ctr" defTabSz="88741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SzPct val="100000"/>
                <a:defRPr/>
              </a:pPr>
              <a:r>
                <a:rPr lang="en-US" sz="8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# Clienti</a:t>
              </a:r>
            </a:p>
          </p:txBody>
        </p:sp>
      </p:grpSp>
      <p:sp>
        <p:nvSpPr>
          <p:cNvPr id="70" name="Ovale 69">
            <a:extLst>
              <a:ext uri="{FF2B5EF4-FFF2-40B4-BE49-F238E27FC236}">
                <a16:creationId xmlns:a16="http://schemas.microsoft.com/office/drawing/2014/main" id="{36934E4D-C904-4D02-A02A-F5E7BE0639AB}"/>
              </a:ext>
            </a:extLst>
          </p:cNvPr>
          <p:cNvSpPr/>
          <p:nvPr/>
        </p:nvSpPr>
        <p:spPr>
          <a:xfrm>
            <a:off x="5756432" y="3805520"/>
            <a:ext cx="419659" cy="434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8E13333F-5DD0-4854-892D-785D5DE3BF3A}"/>
              </a:ext>
            </a:extLst>
          </p:cNvPr>
          <p:cNvSpPr/>
          <p:nvPr/>
        </p:nvSpPr>
        <p:spPr>
          <a:xfrm>
            <a:off x="5764068" y="2700753"/>
            <a:ext cx="419659" cy="434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0CB26BB-25F9-404D-BBA2-D7B6F3B5E28A}"/>
              </a:ext>
            </a:extLst>
          </p:cNvPr>
          <p:cNvSpPr/>
          <p:nvPr/>
        </p:nvSpPr>
        <p:spPr>
          <a:xfrm>
            <a:off x="5756754" y="1596192"/>
            <a:ext cx="419659" cy="434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cxnSp>
        <p:nvCxnSpPr>
          <p:cNvPr id="5" name="Straight Connector 137"/>
          <p:cNvCxnSpPr/>
          <p:nvPr/>
        </p:nvCxnSpPr>
        <p:spPr>
          <a:xfrm flipH="1">
            <a:off x="2629999" y="2854391"/>
            <a:ext cx="792000" cy="0"/>
          </a:xfrm>
          <a:prstGeom prst="line">
            <a:avLst/>
          </a:prstGeom>
          <a:ln w="25400">
            <a:solidFill>
              <a:srgbClr val="55BE5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13"/>
          <p:cNvSpPr/>
          <p:nvPr/>
        </p:nvSpPr>
        <p:spPr>
          <a:xfrm flipV="1">
            <a:off x="3640162" y="1915128"/>
            <a:ext cx="2679126" cy="2300806"/>
          </a:xfrm>
          <a:prstGeom prst="arc">
            <a:avLst>
              <a:gd name="adj1" fmla="val 9351892"/>
              <a:gd name="adj2" fmla="val 16512295"/>
            </a:avLst>
          </a:prstGeom>
          <a:ln w="508000">
            <a:solidFill>
              <a:srgbClr val="41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16"/>
          <p:cNvSpPr/>
          <p:nvPr/>
        </p:nvSpPr>
        <p:spPr>
          <a:xfrm flipV="1">
            <a:off x="3186004" y="1481642"/>
            <a:ext cx="3196940" cy="2745498"/>
          </a:xfrm>
          <a:prstGeom prst="arc">
            <a:avLst>
              <a:gd name="adj1" fmla="val 4656103"/>
              <a:gd name="adj2" fmla="val 10400123"/>
            </a:avLst>
          </a:prstGeom>
          <a:ln w="508000">
            <a:solidFill>
              <a:srgbClr val="0655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4"/>
          <p:cNvSpPr/>
          <p:nvPr/>
        </p:nvSpPr>
        <p:spPr>
          <a:xfrm flipV="1">
            <a:off x="3342482" y="1659484"/>
            <a:ext cx="2976807" cy="2556450"/>
          </a:xfrm>
          <a:prstGeom prst="arc">
            <a:avLst>
              <a:gd name="adj1" fmla="val 6503185"/>
              <a:gd name="adj2" fmla="val 13076166"/>
            </a:avLst>
          </a:prstGeom>
          <a:noFill/>
          <a:ln w="508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1"/>
          <p:cNvSpPr txBox="1"/>
          <p:nvPr/>
        </p:nvSpPr>
        <p:spPr>
          <a:xfrm>
            <a:off x="707648" y="2436403"/>
            <a:ext cx="1800000" cy="79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più grande player mondiale</a:t>
            </a:r>
            <a:r>
              <a:rPr 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nelle </a:t>
            </a:r>
            <a:r>
              <a:rPr lang="it-IT" sz="1600" b="1" dirty="0">
                <a:solidFill>
                  <a:srgbClr val="55B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rinnovabili</a:t>
            </a:r>
          </a:p>
        </p:txBody>
      </p:sp>
      <p:sp>
        <p:nvSpPr>
          <p:cNvPr id="13" name="TextBox 51"/>
          <p:cNvSpPr txBox="1"/>
          <p:nvPr/>
        </p:nvSpPr>
        <p:spPr>
          <a:xfrm>
            <a:off x="707648" y="3682690"/>
            <a:ext cx="1800000" cy="79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più grande base </a:t>
            </a:r>
            <a:r>
              <a:rPr lang="it-IT" sz="1600" b="1" dirty="0">
                <a:solidFill>
                  <a:srgbClr val="41B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retail al mondo</a:t>
            </a:r>
            <a:r>
              <a:rPr 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76864" y="1180034"/>
            <a:ext cx="108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15" name="Rettangolo 14"/>
          <p:cNvSpPr/>
          <p:nvPr/>
        </p:nvSpPr>
        <p:spPr>
          <a:xfrm>
            <a:off x="2576864" y="2496326"/>
            <a:ext cx="108000" cy="720000"/>
          </a:xfrm>
          <a:prstGeom prst="rect">
            <a:avLst/>
          </a:prstGeom>
          <a:solidFill>
            <a:srgbClr val="55B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16" name="Rettangolo 15"/>
          <p:cNvSpPr/>
          <p:nvPr/>
        </p:nvSpPr>
        <p:spPr>
          <a:xfrm>
            <a:off x="2576864" y="3717189"/>
            <a:ext cx="108000" cy="720000"/>
          </a:xfrm>
          <a:prstGeom prst="rect">
            <a:avLst/>
          </a:prstGeom>
          <a:solidFill>
            <a:srgbClr val="41B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cxnSp>
        <p:nvCxnSpPr>
          <p:cNvPr id="17" name="Straight Connector 137"/>
          <p:cNvCxnSpPr/>
          <p:nvPr/>
        </p:nvCxnSpPr>
        <p:spPr>
          <a:xfrm flipH="1">
            <a:off x="2638372" y="4098763"/>
            <a:ext cx="1570940" cy="3656"/>
          </a:xfrm>
          <a:prstGeom prst="line">
            <a:avLst/>
          </a:prstGeom>
          <a:solidFill>
            <a:srgbClr val="41B9E6"/>
          </a:solidFill>
          <a:ln w="25400">
            <a:solidFill>
              <a:srgbClr val="41B9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7"/>
          <p:cNvCxnSpPr/>
          <p:nvPr/>
        </p:nvCxnSpPr>
        <p:spPr>
          <a:xfrm flipH="1">
            <a:off x="2632854" y="1529132"/>
            <a:ext cx="1195378" cy="0"/>
          </a:xfrm>
          <a:prstGeom prst="line">
            <a:avLst/>
          </a:prstGeom>
          <a:ln w="25400">
            <a:solidFill>
              <a:srgbClr val="0655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1"/>
          <p:cNvSpPr txBox="1"/>
          <p:nvPr/>
        </p:nvSpPr>
        <p:spPr>
          <a:xfrm>
            <a:off x="707648" y="1126080"/>
            <a:ext cx="1800000" cy="79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  <a:r>
              <a:rPr lang="it-IT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reti al mondo</a:t>
            </a:r>
            <a:r>
              <a:rPr 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75EC647E-88D2-44E6-BCD1-9071A6B59E60}"/>
              </a:ext>
            </a:extLst>
          </p:cNvPr>
          <p:cNvGrpSpPr/>
          <p:nvPr/>
        </p:nvGrpSpPr>
        <p:grpSpPr>
          <a:xfrm>
            <a:off x="5756754" y="1596192"/>
            <a:ext cx="434840" cy="434838"/>
            <a:chOff x="2945437" y="4296568"/>
            <a:chExt cx="1800000" cy="1800000"/>
          </a:xfrm>
        </p:grpSpPr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69688B18-2C2D-4B72-B7A3-CC6594EF5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0853" y="4761393"/>
              <a:ext cx="732108" cy="896400"/>
            </a:xfrm>
            <a:prstGeom prst="rect">
              <a:avLst/>
            </a:prstGeom>
          </p:spPr>
        </p:pic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E0DD6121-0027-4CDF-B280-98E67F762BC1}"/>
                </a:ext>
              </a:extLst>
            </p:cNvPr>
            <p:cNvSpPr/>
            <p:nvPr/>
          </p:nvSpPr>
          <p:spPr>
            <a:xfrm>
              <a:off x="2945437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1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>
                <a:defRPr/>
              </a:pPr>
              <a:endParaRPr lang="it-IT" sz="1500" err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983A9334-1601-46DB-BE00-640048DA01E6}"/>
              </a:ext>
            </a:extLst>
          </p:cNvPr>
          <p:cNvGrpSpPr/>
          <p:nvPr/>
        </p:nvGrpSpPr>
        <p:grpSpPr>
          <a:xfrm>
            <a:off x="5756754" y="3808039"/>
            <a:ext cx="434840" cy="434838"/>
            <a:chOff x="9764825" y="4296568"/>
            <a:chExt cx="1800000" cy="1800000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D30F21F2-0651-4DCC-A865-4D1B768BC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83232" y="4865793"/>
              <a:ext cx="986211" cy="741600"/>
            </a:xfrm>
            <a:prstGeom prst="rect">
              <a:avLst/>
            </a:prstGeom>
          </p:spPr>
        </p:pic>
        <p:sp>
          <p:nvSpPr>
            <p:cNvPr id="65" name="Ovale 64">
              <a:extLst>
                <a:ext uri="{FF2B5EF4-FFF2-40B4-BE49-F238E27FC236}">
                  <a16:creationId xmlns:a16="http://schemas.microsoft.com/office/drawing/2014/main" id="{17B6F13E-A81F-41F2-9091-296CE5F45C96}"/>
                </a:ext>
              </a:extLst>
            </p:cNvPr>
            <p:cNvSpPr/>
            <p:nvPr/>
          </p:nvSpPr>
          <p:spPr>
            <a:xfrm>
              <a:off x="9764825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017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/>
              <a:endParaRPr lang="it-IT" sz="1500" err="1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574D09A6-9D36-4B78-9849-0D14A2988892}"/>
              </a:ext>
            </a:extLst>
          </p:cNvPr>
          <p:cNvGrpSpPr/>
          <p:nvPr/>
        </p:nvGrpSpPr>
        <p:grpSpPr>
          <a:xfrm>
            <a:off x="5756754" y="2706506"/>
            <a:ext cx="434840" cy="434838"/>
            <a:chOff x="652811" y="4296568"/>
            <a:chExt cx="1800000" cy="1800000"/>
          </a:xfrm>
        </p:grpSpPr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4A9BC215-F58A-4375-9AA2-372EE037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2440" y="4710993"/>
              <a:ext cx="936978" cy="896400"/>
            </a:xfrm>
            <a:prstGeom prst="rect">
              <a:avLst/>
            </a:prstGeom>
          </p:spPr>
        </p:pic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FC5BDFAE-81D3-49F0-8DA0-55FF43B1434F}"/>
                </a:ext>
              </a:extLst>
            </p:cNvPr>
            <p:cNvSpPr/>
            <p:nvPr/>
          </p:nvSpPr>
          <p:spPr>
            <a:xfrm>
              <a:off x="652811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008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>
                <a:defRPr/>
              </a:pPr>
              <a:endParaRPr lang="it-IT" sz="15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0" name="Segnaposto numero diapositiva 4">
            <a:extLst>
              <a:ext uri="{FF2B5EF4-FFF2-40B4-BE49-F238E27FC236}">
                <a16:creationId xmlns:a16="http://schemas.microsoft.com/office/drawing/2014/main" id="{D60991F3-93F1-440B-BFEA-F66F9B0E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232" y="4867278"/>
            <a:ext cx="571500" cy="115416"/>
          </a:xfrm>
        </p:spPr>
        <p:txBody>
          <a:bodyPr/>
          <a:lstStyle/>
          <a:p>
            <a:fld id="{1ED2235E-0982-3B42-A838-A74550CD444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70974"/>
              </p:ext>
            </p:ext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5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/>
          <p:cNvSpPr/>
          <p:nvPr>
            <p:custDataLst>
              <p:tags r:id="rId3"/>
            </p:custDataLst>
          </p:nvPr>
        </p:nvSpPr>
        <p:spPr>
          <a:xfrm>
            <a:off x="2" y="2"/>
            <a:ext cx="119063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100" b="1" dirty="0" err="1">
              <a:solidFill>
                <a:prstClr val="white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74" name="Grafico 34"/>
          <p:cNvGraphicFramePr/>
          <p:nvPr>
            <p:extLst>
              <p:ext uri="{D42A27DB-BD31-4B8C-83A1-F6EECF244321}">
                <p14:modId xmlns:p14="http://schemas.microsoft.com/office/powerpoint/2010/main" val="1409963210"/>
              </p:ext>
            </p:extLst>
          </p:nvPr>
        </p:nvGraphicFramePr>
        <p:xfrm>
          <a:off x="2794378" y="1627688"/>
          <a:ext cx="2719528" cy="313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Titolo 1"/>
          <p:cNvSpPr>
            <a:spLocks noGrp="1"/>
          </p:cNvSpPr>
          <p:nvPr>
            <p:ph type="title"/>
          </p:nvPr>
        </p:nvSpPr>
        <p:spPr>
          <a:xfrm>
            <a:off x="571499" y="497673"/>
            <a:ext cx="7190510" cy="301153"/>
          </a:xfrm>
        </p:spPr>
        <p:txBody>
          <a:bodyPr/>
          <a:lstStyle/>
          <a:p>
            <a:r>
              <a:rPr lang="it-IT" dirty="0"/>
              <a:t>Enel Italia oggi</a:t>
            </a:r>
            <a:br>
              <a:rPr lang="it-IT" dirty="0"/>
            </a:br>
            <a:endParaRPr lang="it-IT" b="0" dirty="0"/>
          </a:p>
        </p:txBody>
      </p:sp>
      <p:pic>
        <p:nvPicPr>
          <p:cNvPr id="105" name="Picture 2" descr="\\psf\Home\Desktop\ENELLOGO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5364" y="517568"/>
            <a:ext cx="994754" cy="360444"/>
          </a:xfrm>
          <a:prstGeom prst="rect">
            <a:avLst/>
          </a:prstGeom>
          <a:noFill/>
        </p:spPr>
      </p:pic>
      <p:grpSp>
        <p:nvGrpSpPr>
          <p:cNvPr id="102" name="Group 4">
            <a:extLst>
              <a:ext uri="{FF2B5EF4-FFF2-40B4-BE49-F238E27FC236}">
                <a16:creationId xmlns:a16="http://schemas.microsoft.com/office/drawing/2014/main" id="{4D16B5AD-8785-4A1D-BFD4-93AD09677F97}"/>
              </a:ext>
            </a:extLst>
          </p:cNvPr>
          <p:cNvGrpSpPr>
            <a:grpSpLocks/>
          </p:cNvGrpSpPr>
          <p:nvPr/>
        </p:nvGrpSpPr>
        <p:grpSpPr bwMode="auto">
          <a:xfrm>
            <a:off x="5607416" y="977869"/>
            <a:ext cx="3309050" cy="3895062"/>
            <a:chOff x="1669" y="1024"/>
            <a:chExt cx="2374" cy="28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FABABD1A-43AA-4E0A-8FFA-D7DCC2F6AF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1" y="1320"/>
              <a:ext cx="201" cy="133"/>
            </a:xfrm>
            <a:custGeom>
              <a:avLst/>
              <a:gdLst>
                <a:gd name="T0" fmla="*/ 180 w 190"/>
                <a:gd name="T1" fmla="*/ 21 h 126"/>
                <a:gd name="T2" fmla="*/ 95 w 190"/>
                <a:gd name="T3" fmla="*/ 0 h 126"/>
                <a:gd name="T4" fmla="*/ 0 w 190"/>
                <a:gd name="T5" fmla="*/ 21 h 126"/>
                <a:gd name="T6" fmla="*/ 32 w 190"/>
                <a:gd name="T7" fmla="*/ 124 h 126"/>
                <a:gd name="T8" fmla="*/ 63 w 190"/>
                <a:gd name="T9" fmla="*/ 126 h 126"/>
                <a:gd name="T10" fmla="*/ 77 w 190"/>
                <a:gd name="T11" fmla="*/ 110 h 126"/>
                <a:gd name="T12" fmla="*/ 158 w 190"/>
                <a:gd name="T13" fmla="*/ 110 h 126"/>
                <a:gd name="T14" fmla="*/ 190 w 190"/>
                <a:gd name="T15" fmla="*/ 85 h 126"/>
                <a:gd name="T16" fmla="*/ 180 w 190"/>
                <a:gd name="T17" fmla="*/ 21 h 126"/>
                <a:gd name="T18" fmla="*/ 180 w 190"/>
                <a:gd name="T19" fmla="*/ 21 h 126"/>
                <a:gd name="T20" fmla="*/ 180 w 190"/>
                <a:gd name="T21" fmla="*/ 21 h 126"/>
                <a:gd name="T22" fmla="*/ 180 w 190"/>
                <a:gd name="T23" fmla="*/ 21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126"/>
                <a:gd name="T38" fmla="*/ 190 w 190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126">
                  <a:moveTo>
                    <a:pt x="180" y="21"/>
                  </a:moveTo>
                  <a:lnTo>
                    <a:pt x="95" y="0"/>
                  </a:lnTo>
                  <a:lnTo>
                    <a:pt x="0" y="21"/>
                  </a:lnTo>
                  <a:lnTo>
                    <a:pt x="32" y="124"/>
                  </a:lnTo>
                  <a:lnTo>
                    <a:pt x="63" y="126"/>
                  </a:lnTo>
                  <a:lnTo>
                    <a:pt x="77" y="110"/>
                  </a:lnTo>
                  <a:lnTo>
                    <a:pt x="158" y="110"/>
                  </a:lnTo>
                  <a:lnTo>
                    <a:pt x="190" y="85"/>
                  </a:lnTo>
                  <a:lnTo>
                    <a:pt x="180" y="2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50B6E1C6-31D4-4965-8483-39A143363D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5" y="2014"/>
              <a:ext cx="278" cy="330"/>
            </a:xfrm>
            <a:custGeom>
              <a:avLst/>
              <a:gdLst>
                <a:gd name="T0" fmla="*/ 70 w 262"/>
                <a:gd name="T1" fmla="*/ 0 h 312"/>
                <a:gd name="T2" fmla="*/ 43 w 262"/>
                <a:gd name="T3" fmla="*/ 12 h 312"/>
                <a:gd name="T4" fmla="*/ 38 w 262"/>
                <a:gd name="T5" fmla="*/ 43 h 312"/>
                <a:gd name="T6" fmla="*/ 70 w 262"/>
                <a:gd name="T7" fmla="*/ 77 h 312"/>
                <a:gd name="T8" fmla="*/ 37 w 262"/>
                <a:gd name="T9" fmla="*/ 88 h 312"/>
                <a:gd name="T10" fmla="*/ 13 w 262"/>
                <a:gd name="T11" fmla="*/ 118 h 312"/>
                <a:gd name="T12" fmla="*/ 17 w 262"/>
                <a:gd name="T13" fmla="*/ 150 h 312"/>
                <a:gd name="T14" fmla="*/ 0 w 262"/>
                <a:gd name="T15" fmla="*/ 195 h 312"/>
                <a:gd name="T16" fmla="*/ 14 w 262"/>
                <a:gd name="T17" fmla="*/ 199 h 312"/>
                <a:gd name="T18" fmla="*/ 20 w 262"/>
                <a:gd name="T19" fmla="*/ 221 h 312"/>
                <a:gd name="T20" fmla="*/ 14 w 262"/>
                <a:gd name="T21" fmla="*/ 232 h 312"/>
                <a:gd name="T22" fmla="*/ 34 w 262"/>
                <a:gd name="T23" fmla="*/ 253 h 312"/>
                <a:gd name="T24" fmla="*/ 58 w 262"/>
                <a:gd name="T25" fmla="*/ 249 h 312"/>
                <a:gd name="T26" fmla="*/ 94 w 262"/>
                <a:gd name="T27" fmla="*/ 295 h 312"/>
                <a:gd name="T28" fmla="*/ 107 w 262"/>
                <a:gd name="T29" fmla="*/ 293 h 312"/>
                <a:gd name="T30" fmla="*/ 121 w 262"/>
                <a:gd name="T31" fmla="*/ 312 h 312"/>
                <a:gd name="T32" fmla="*/ 136 w 262"/>
                <a:gd name="T33" fmla="*/ 312 h 312"/>
                <a:gd name="T34" fmla="*/ 144 w 262"/>
                <a:gd name="T35" fmla="*/ 295 h 312"/>
                <a:gd name="T36" fmla="*/ 164 w 262"/>
                <a:gd name="T37" fmla="*/ 295 h 312"/>
                <a:gd name="T38" fmla="*/ 197 w 262"/>
                <a:gd name="T39" fmla="*/ 261 h 312"/>
                <a:gd name="T40" fmla="*/ 244 w 262"/>
                <a:gd name="T41" fmla="*/ 249 h 312"/>
                <a:gd name="T42" fmla="*/ 255 w 262"/>
                <a:gd name="T43" fmla="*/ 227 h 312"/>
                <a:gd name="T44" fmla="*/ 247 w 262"/>
                <a:gd name="T45" fmla="*/ 218 h 312"/>
                <a:gd name="T46" fmla="*/ 262 w 262"/>
                <a:gd name="T47" fmla="*/ 199 h 312"/>
                <a:gd name="T48" fmla="*/ 218 w 262"/>
                <a:gd name="T49" fmla="*/ 176 h 312"/>
                <a:gd name="T50" fmla="*/ 208 w 262"/>
                <a:gd name="T51" fmla="*/ 186 h 312"/>
                <a:gd name="T52" fmla="*/ 197 w 262"/>
                <a:gd name="T53" fmla="*/ 133 h 312"/>
                <a:gd name="T54" fmla="*/ 178 w 262"/>
                <a:gd name="T55" fmla="*/ 65 h 312"/>
                <a:gd name="T56" fmla="*/ 178 w 262"/>
                <a:gd name="T57" fmla="*/ 42 h 312"/>
                <a:gd name="T58" fmla="*/ 146 w 262"/>
                <a:gd name="T59" fmla="*/ 42 h 312"/>
                <a:gd name="T60" fmla="*/ 112 w 262"/>
                <a:gd name="T61" fmla="*/ 14 h 312"/>
                <a:gd name="T62" fmla="*/ 94 w 262"/>
                <a:gd name="T63" fmla="*/ 15 h 312"/>
                <a:gd name="T64" fmla="*/ 101 w 262"/>
                <a:gd name="T65" fmla="*/ 0 h 312"/>
                <a:gd name="T66" fmla="*/ 70 w 262"/>
                <a:gd name="T67" fmla="*/ 0 h 312"/>
                <a:gd name="T68" fmla="*/ 70 w 262"/>
                <a:gd name="T69" fmla="*/ 0 h 312"/>
                <a:gd name="T70" fmla="*/ 70 w 262"/>
                <a:gd name="T71" fmla="*/ 0 h 3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312"/>
                <a:gd name="T110" fmla="*/ 262 w 262"/>
                <a:gd name="T111" fmla="*/ 312 h 3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312">
                  <a:moveTo>
                    <a:pt x="70" y="0"/>
                  </a:moveTo>
                  <a:lnTo>
                    <a:pt x="43" y="12"/>
                  </a:lnTo>
                  <a:lnTo>
                    <a:pt x="38" y="43"/>
                  </a:lnTo>
                  <a:lnTo>
                    <a:pt x="70" y="77"/>
                  </a:lnTo>
                  <a:lnTo>
                    <a:pt x="37" y="88"/>
                  </a:lnTo>
                  <a:lnTo>
                    <a:pt x="13" y="118"/>
                  </a:lnTo>
                  <a:lnTo>
                    <a:pt x="17" y="150"/>
                  </a:lnTo>
                  <a:lnTo>
                    <a:pt x="0" y="195"/>
                  </a:lnTo>
                  <a:lnTo>
                    <a:pt x="14" y="199"/>
                  </a:lnTo>
                  <a:lnTo>
                    <a:pt x="20" y="221"/>
                  </a:lnTo>
                  <a:lnTo>
                    <a:pt x="14" y="232"/>
                  </a:lnTo>
                  <a:lnTo>
                    <a:pt x="34" y="253"/>
                  </a:lnTo>
                  <a:lnTo>
                    <a:pt x="58" y="249"/>
                  </a:lnTo>
                  <a:lnTo>
                    <a:pt x="94" y="295"/>
                  </a:lnTo>
                  <a:lnTo>
                    <a:pt x="107" y="293"/>
                  </a:lnTo>
                  <a:lnTo>
                    <a:pt x="121" y="312"/>
                  </a:lnTo>
                  <a:lnTo>
                    <a:pt x="136" y="312"/>
                  </a:lnTo>
                  <a:lnTo>
                    <a:pt x="144" y="295"/>
                  </a:lnTo>
                  <a:lnTo>
                    <a:pt x="164" y="295"/>
                  </a:lnTo>
                  <a:lnTo>
                    <a:pt x="197" y="261"/>
                  </a:lnTo>
                  <a:lnTo>
                    <a:pt x="244" y="249"/>
                  </a:lnTo>
                  <a:lnTo>
                    <a:pt x="255" y="227"/>
                  </a:lnTo>
                  <a:lnTo>
                    <a:pt x="247" y="218"/>
                  </a:lnTo>
                  <a:lnTo>
                    <a:pt x="262" y="199"/>
                  </a:lnTo>
                  <a:lnTo>
                    <a:pt x="218" y="176"/>
                  </a:lnTo>
                  <a:lnTo>
                    <a:pt x="208" y="186"/>
                  </a:lnTo>
                  <a:lnTo>
                    <a:pt x="197" y="133"/>
                  </a:lnTo>
                  <a:lnTo>
                    <a:pt x="178" y="65"/>
                  </a:lnTo>
                  <a:lnTo>
                    <a:pt x="178" y="42"/>
                  </a:lnTo>
                  <a:lnTo>
                    <a:pt x="146" y="42"/>
                  </a:lnTo>
                  <a:lnTo>
                    <a:pt x="112" y="14"/>
                  </a:lnTo>
                  <a:lnTo>
                    <a:pt x="94" y="15"/>
                  </a:lnTo>
                  <a:lnTo>
                    <a:pt x="101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1558F3ED-B8E6-4EF2-9D6C-1677A1BC90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3" y="2416"/>
              <a:ext cx="245" cy="213"/>
            </a:xfrm>
            <a:custGeom>
              <a:avLst/>
              <a:gdLst>
                <a:gd name="T0" fmla="*/ 167 w 231"/>
                <a:gd name="T1" fmla="*/ 0 h 201"/>
                <a:gd name="T2" fmla="*/ 110 w 231"/>
                <a:gd name="T3" fmla="*/ 84 h 201"/>
                <a:gd name="T4" fmla="*/ 98 w 231"/>
                <a:gd name="T5" fmla="*/ 93 h 201"/>
                <a:gd name="T6" fmla="*/ 87 w 231"/>
                <a:gd name="T7" fmla="*/ 66 h 201"/>
                <a:gd name="T8" fmla="*/ 60 w 231"/>
                <a:gd name="T9" fmla="*/ 66 h 201"/>
                <a:gd name="T10" fmla="*/ 37 w 231"/>
                <a:gd name="T11" fmla="*/ 88 h 201"/>
                <a:gd name="T12" fmla="*/ 42 w 231"/>
                <a:gd name="T13" fmla="*/ 94 h 201"/>
                <a:gd name="T14" fmla="*/ 13 w 231"/>
                <a:gd name="T15" fmla="*/ 117 h 201"/>
                <a:gd name="T16" fmla="*/ 0 w 231"/>
                <a:gd name="T17" fmla="*/ 117 h 201"/>
                <a:gd name="T18" fmla="*/ 12 w 231"/>
                <a:gd name="T19" fmla="*/ 149 h 201"/>
                <a:gd name="T20" fmla="*/ 6 w 231"/>
                <a:gd name="T21" fmla="*/ 176 h 201"/>
                <a:gd name="T22" fmla="*/ 19 w 231"/>
                <a:gd name="T23" fmla="*/ 192 h 201"/>
                <a:gd name="T24" fmla="*/ 27 w 231"/>
                <a:gd name="T25" fmla="*/ 192 h 201"/>
                <a:gd name="T26" fmla="*/ 27 w 231"/>
                <a:gd name="T27" fmla="*/ 176 h 201"/>
                <a:gd name="T28" fmla="*/ 34 w 231"/>
                <a:gd name="T29" fmla="*/ 169 h 201"/>
                <a:gd name="T30" fmla="*/ 129 w 231"/>
                <a:gd name="T31" fmla="*/ 201 h 201"/>
                <a:gd name="T32" fmla="*/ 163 w 231"/>
                <a:gd name="T33" fmla="*/ 180 h 201"/>
                <a:gd name="T34" fmla="*/ 171 w 231"/>
                <a:gd name="T35" fmla="*/ 182 h 201"/>
                <a:gd name="T36" fmla="*/ 201 w 231"/>
                <a:gd name="T37" fmla="*/ 169 h 201"/>
                <a:gd name="T38" fmla="*/ 183 w 231"/>
                <a:gd name="T39" fmla="*/ 130 h 201"/>
                <a:gd name="T40" fmla="*/ 202 w 231"/>
                <a:gd name="T41" fmla="*/ 130 h 201"/>
                <a:gd name="T42" fmla="*/ 225 w 231"/>
                <a:gd name="T43" fmla="*/ 115 h 201"/>
                <a:gd name="T44" fmla="*/ 227 w 231"/>
                <a:gd name="T45" fmla="*/ 106 h 201"/>
                <a:gd name="T46" fmla="*/ 216 w 231"/>
                <a:gd name="T47" fmla="*/ 92 h 201"/>
                <a:gd name="T48" fmla="*/ 231 w 231"/>
                <a:gd name="T49" fmla="*/ 49 h 201"/>
                <a:gd name="T50" fmla="*/ 167 w 231"/>
                <a:gd name="T51" fmla="*/ 0 h 201"/>
                <a:gd name="T52" fmla="*/ 167 w 231"/>
                <a:gd name="T53" fmla="*/ 0 h 201"/>
                <a:gd name="T54" fmla="*/ 167 w 23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1"/>
                <a:gd name="T85" fmla="*/ 0 h 201"/>
                <a:gd name="T86" fmla="*/ 231 w 23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1" h="201">
                  <a:moveTo>
                    <a:pt x="167" y="0"/>
                  </a:moveTo>
                  <a:lnTo>
                    <a:pt x="110" y="84"/>
                  </a:lnTo>
                  <a:lnTo>
                    <a:pt x="98" y="93"/>
                  </a:lnTo>
                  <a:lnTo>
                    <a:pt x="87" y="66"/>
                  </a:lnTo>
                  <a:lnTo>
                    <a:pt x="60" y="66"/>
                  </a:lnTo>
                  <a:lnTo>
                    <a:pt x="37" y="88"/>
                  </a:lnTo>
                  <a:lnTo>
                    <a:pt x="42" y="94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12" y="149"/>
                  </a:lnTo>
                  <a:lnTo>
                    <a:pt x="6" y="176"/>
                  </a:lnTo>
                  <a:lnTo>
                    <a:pt x="19" y="192"/>
                  </a:lnTo>
                  <a:lnTo>
                    <a:pt x="27" y="192"/>
                  </a:lnTo>
                  <a:lnTo>
                    <a:pt x="27" y="176"/>
                  </a:lnTo>
                  <a:lnTo>
                    <a:pt x="34" y="169"/>
                  </a:lnTo>
                  <a:lnTo>
                    <a:pt x="129" y="201"/>
                  </a:lnTo>
                  <a:lnTo>
                    <a:pt x="163" y="180"/>
                  </a:lnTo>
                  <a:lnTo>
                    <a:pt x="171" y="182"/>
                  </a:lnTo>
                  <a:lnTo>
                    <a:pt x="201" y="169"/>
                  </a:lnTo>
                  <a:lnTo>
                    <a:pt x="183" y="130"/>
                  </a:lnTo>
                  <a:lnTo>
                    <a:pt x="202" y="130"/>
                  </a:lnTo>
                  <a:lnTo>
                    <a:pt x="225" y="115"/>
                  </a:lnTo>
                  <a:lnTo>
                    <a:pt x="227" y="106"/>
                  </a:lnTo>
                  <a:lnTo>
                    <a:pt x="216" y="92"/>
                  </a:lnTo>
                  <a:lnTo>
                    <a:pt x="231" y="4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5F41E08E-9A08-43B6-A228-A81536B3FB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5" y="3426"/>
              <a:ext cx="711" cy="448"/>
            </a:xfrm>
            <a:custGeom>
              <a:avLst/>
              <a:gdLst>
                <a:gd name="T0" fmla="*/ 671 w 671"/>
                <a:gd name="T1" fmla="*/ 0 h 423"/>
                <a:gd name="T2" fmla="*/ 570 w 671"/>
                <a:gd name="T3" fmla="*/ 222 h 423"/>
                <a:gd name="T4" fmla="*/ 624 w 671"/>
                <a:gd name="T5" fmla="*/ 322 h 423"/>
                <a:gd name="T6" fmla="*/ 576 w 671"/>
                <a:gd name="T7" fmla="*/ 423 h 423"/>
                <a:gd name="T8" fmla="*/ 453 w 671"/>
                <a:gd name="T9" fmla="*/ 383 h 423"/>
                <a:gd name="T10" fmla="*/ 383 w 671"/>
                <a:gd name="T11" fmla="*/ 303 h 423"/>
                <a:gd name="T12" fmla="*/ 313 w 671"/>
                <a:gd name="T13" fmla="*/ 303 h 423"/>
                <a:gd name="T14" fmla="*/ 126 w 671"/>
                <a:gd name="T15" fmla="*/ 182 h 423"/>
                <a:gd name="T16" fmla="*/ 55 w 671"/>
                <a:gd name="T17" fmla="*/ 182 h 423"/>
                <a:gd name="T18" fmla="*/ 0 w 671"/>
                <a:gd name="T19" fmla="*/ 131 h 423"/>
                <a:gd name="T20" fmla="*/ 71 w 671"/>
                <a:gd name="T21" fmla="*/ 9 h 423"/>
                <a:gd name="T22" fmla="*/ 109 w 671"/>
                <a:gd name="T23" fmla="*/ 70 h 423"/>
                <a:gd name="T24" fmla="*/ 204 w 671"/>
                <a:gd name="T25" fmla="*/ 20 h 423"/>
                <a:gd name="T26" fmla="*/ 290 w 671"/>
                <a:gd name="T27" fmla="*/ 80 h 423"/>
                <a:gd name="T28" fmla="*/ 468 w 671"/>
                <a:gd name="T29" fmla="*/ 50 h 423"/>
                <a:gd name="T30" fmla="*/ 624 w 671"/>
                <a:gd name="T31" fmla="*/ 0 h 423"/>
                <a:gd name="T32" fmla="*/ 671 w 671"/>
                <a:gd name="T33" fmla="*/ 0 h 423"/>
                <a:gd name="T34" fmla="*/ 671 w 671"/>
                <a:gd name="T35" fmla="*/ 0 h 423"/>
                <a:gd name="T36" fmla="*/ 671 w 671"/>
                <a:gd name="T37" fmla="*/ 0 h 4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1"/>
                <a:gd name="T58" fmla="*/ 0 h 423"/>
                <a:gd name="T59" fmla="*/ 671 w 671"/>
                <a:gd name="T60" fmla="*/ 423 h 4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1" h="423">
                  <a:moveTo>
                    <a:pt x="671" y="0"/>
                  </a:moveTo>
                  <a:lnTo>
                    <a:pt x="570" y="222"/>
                  </a:lnTo>
                  <a:lnTo>
                    <a:pt x="624" y="322"/>
                  </a:lnTo>
                  <a:lnTo>
                    <a:pt x="576" y="423"/>
                  </a:lnTo>
                  <a:lnTo>
                    <a:pt x="453" y="383"/>
                  </a:lnTo>
                  <a:lnTo>
                    <a:pt x="383" y="303"/>
                  </a:lnTo>
                  <a:lnTo>
                    <a:pt x="313" y="303"/>
                  </a:lnTo>
                  <a:lnTo>
                    <a:pt x="126" y="182"/>
                  </a:lnTo>
                  <a:lnTo>
                    <a:pt x="55" y="182"/>
                  </a:lnTo>
                  <a:lnTo>
                    <a:pt x="0" y="131"/>
                  </a:lnTo>
                  <a:lnTo>
                    <a:pt x="71" y="9"/>
                  </a:lnTo>
                  <a:lnTo>
                    <a:pt x="109" y="70"/>
                  </a:lnTo>
                  <a:lnTo>
                    <a:pt x="204" y="20"/>
                  </a:lnTo>
                  <a:lnTo>
                    <a:pt x="290" y="80"/>
                  </a:lnTo>
                  <a:lnTo>
                    <a:pt x="468" y="50"/>
                  </a:lnTo>
                  <a:lnTo>
                    <a:pt x="624" y="0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B4664DD8-67E0-4C30-9726-DA9DF0FFF4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71" y="2603"/>
              <a:ext cx="355" cy="631"/>
            </a:xfrm>
            <a:custGeom>
              <a:avLst/>
              <a:gdLst>
                <a:gd name="T0" fmla="*/ 218 w 335"/>
                <a:gd name="T1" fmla="*/ 0 h 596"/>
                <a:gd name="T2" fmla="*/ 304 w 335"/>
                <a:gd name="T3" fmla="*/ 62 h 596"/>
                <a:gd name="T4" fmla="*/ 335 w 335"/>
                <a:gd name="T5" fmla="*/ 213 h 596"/>
                <a:gd name="T6" fmla="*/ 288 w 335"/>
                <a:gd name="T7" fmla="*/ 284 h 596"/>
                <a:gd name="T8" fmla="*/ 265 w 335"/>
                <a:gd name="T9" fmla="*/ 555 h 596"/>
                <a:gd name="T10" fmla="*/ 188 w 335"/>
                <a:gd name="T11" fmla="*/ 515 h 596"/>
                <a:gd name="T12" fmla="*/ 101 w 335"/>
                <a:gd name="T13" fmla="*/ 596 h 596"/>
                <a:gd name="T14" fmla="*/ 15 w 335"/>
                <a:gd name="T15" fmla="*/ 535 h 596"/>
                <a:gd name="T16" fmla="*/ 55 w 335"/>
                <a:gd name="T17" fmla="*/ 233 h 596"/>
                <a:gd name="T18" fmla="*/ 0 w 335"/>
                <a:gd name="T19" fmla="*/ 142 h 596"/>
                <a:gd name="T20" fmla="*/ 7 w 335"/>
                <a:gd name="T21" fmla="*/ 42 h 596"/>
                <a:gd name="T22" fmla="*/ 125 w 335"/>
                <a:gd name="T23" fmla="*/ 72 h 596"/>
                <a:gd name="T24" fmla="*/ 218 w 335"/>
                <a:gd name="T25" fmla="*/ 0 h 596"/>
                <a:gd name="T26" fmla="*/ 218 w 335"/>
                <a:gd name="T27" fmla="*/ 0 h 596"/>
                <a:gd name="T28" fmla="*/ 218 w 335"/>
                <a:gd name="T29" fmla="*/ 0 h 5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596"/>
                <a:gd name="T47" fmla="*/ 335 w 335"/>
                <a:gd name="T48" fmla="*/ 596 h 5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596">
                  <a:moveTo>
                    <a:pt x="218" y="0"/>
                  </a:moveTo>
                  <a:lnTo>
                    <a:pt x="304" y="62"/>
                  </a:lnTo>
                  <a:lnTo>
                    <a:pt x="335" y="213"/>
                  </a:lnTo>
                  <a:lnTo>
                    <a:pt x="288" y="284"/>
                  </a:lnTo>
                  <a:lnTo>
                    <a:pt x="265" y="555"/>
                  </a:lnTo>
                  <a:lnTo>
                    <a:pt x="188" y="515"/>
                  </a:lnTo>
                  <a:lnTo>
                    <a:pt x="101" y="596"/>
                  </a:lnTo>
                  <a:lnTo>
                    <a:pt x="15" y="535"/>
                  </a:lnTo>
                  <a:lnTo>
                    <a:pt x="55" y="233"/>
                  </a:lnTo>
                  <a:lnTo>
                    <a:pt x="0" y="142"/>
                  </a:lnTo>
                  <a:lnTo>
                    <a:pt x="7" y="42"/>
                  </a:lnTo>
                  <a:lnTo>
                    <a:pt x="125" y="72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420DB7D4-087E-4E09-8899-8DA157618D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22" y="1271"/>
              <a:ext cx="199" cy="134"/>
            </a:xfrm>
            <a:custGeom>
              <a:avLst/>
              <a:gdLst>
                <a:gd name="T0" fmla="*/ 179 w 188"/>
                <a:gd name="T1" fmla="*/ 21 h 126"/>
                <a:gd name="T2" fmla="*/ 94 w 188"/>
                <a:gd name="T3" fmla="*/ 0 h 126"/>
                <a:gd name="T4" fmla="*/ 0 w 188"/>
                <a:gd name="T5" fmla="*/ 21 h 126"/>
                <a:gd name="T6" fmla="*/ 32 w 188"/>
                <a:gd name="T7" fmla="*/ 124 h 126"/>
                <a:gd name="T8" fmla="*/ 61 w 188"/>
                <a:gd name="T9" fmla="*/ 126 h 126"/>
                <a:gd name="T10" fmla="*/ 76 w 188"/>
                <a:gd name="T11" fmla="*/ 109 h 126"/>
                <a:gd name="T12" fmla="*/ 158 w 188"/>
                <a:gd name="T13" fmla="*/ 109 h 126"/>
                <a:gd name="T14" fmla="*/ 188 w 188"/>
                <a:gd name="T15" fmla="*/ 85 h 126"/>
                <a:gd name="T16" fmla="*/ 179 w 188"/>
                <a:gd name="T17" fmla="*/ 21 h 126"/>
                <a:gd name="T18" fmla="*/ 179 w 188"/>
                <a:gd name="T19" fmla="*/ 21 h 126"/>
                <a:gd name="T20" fmla="*/ 179 w 188"/>
                <a:gd name="T21" fmla="*/ 21 h 126"/>
                <a:gd name="T22" fmla="*/ 179 w 188"/>
                <a:gd name="T23" fmla="*/ 21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26"/>
                <a:gd name="T38" fmla="*/ 188 w 188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26">
                  <a:moveTo>
                    <a:pt x="179" y="21"/>
                  </a:moveTo>
                  <a:lnTo>
                    <a:pt x="94" y="0"/>
                  </a:lnTo>
                  <a:lnTo>
                    <a:pt x="0" y="21"/>
                  </a:lnTo>
                  <a:lnTo>
                    <a:pt x="32" y="124"/>
                  </a:lnTo>
                  <a:lnTo>
                    <a:pt x="61" y="126"/>
                  </a:lnTo>
                  <a:lnTo>
                    <a:pt x="76" y="109"/>
                  </a:lnTo>
                  <a:lnTo>
                    <a:pt x="158" y="109"/>
                  </a:lnTo>
                  <a:lnTo>
                    <a:pt x="188" y="85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885F0370-F0CA-4E68-8214-31EF5F30FF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69" y="1163"/>
              <a:ext cx="487" cy="626"/>
            </a:xfrm>
            <a:custGeom>
              <a:avLst/>
              <a:gdLst>
                <a:gd name="T0" fmla="*/ 341 w 460"/>
                <a:gd name="T1" fmla="*/ 0 h 591"/>
                <a:gd name="T2" fmla="*/ 282 w 460"/>
                <a:gd name="T3" fmla="*/ 31 h 591"/>
                <a:gd name="T4" fmla="*/ 229 w 460"/>
                <a:gd name="T5" fmla="*/ 123 h 591"/>
                <a:gd name="T6" fmla="*/ 238 w 460"/>
                <a:gd name="T7" fmla="*/ 187 h 591"/>
                <a:gd name="T8" fmla="*/ 208 w 460"/>
                <a:gd name="T9" fmla="*/ 211 h 591"/>
                <a:gd name="T10" fmla="*/ 126 w 460"/>
                <a:gd name="T11" fmla="*/ 211 h 591"/>
                <a:gd name="T12" fmla="*/ 111 w 460"/>
                <a:gd name="T13" fmla="*/ 228 h 591"/>
                <a:gd name="T14" fmla="*/ 83 w 460"/>
                <a:gd name="T15" fmla="*/ 226 h 591"/>
                <a:gd name="T16" fmla="*/ 94 w 460"/>
                <a:gd name="T17" fmla="*/ 251 h 591"/>
                <a:gd name="T18" fmla="*/ 0 w 460"/>
                <a:gd name="T19" fmla="*/ 324 h 591"/>
                <a:gd name="T20" fmla="*/ 19 w 460"/>
                <a:gd name="T21" fmla="*/ 385 h 591"/>
                <a:gd name="T22" fmla="*/ 57 w 460"/>
                <a:gd name="T23" fmla="*/ 411 h 591"/>
                <a:gd name="T24" fmla="*/ 57 w 460"/>
                <a:gd name="T25" fmla="*/ 420 h 591"/>
                <a:gd name="T26" fmla="*/ 21 w 460"/>
                <a:gd name="T27" fmla="*/ 482 h 591"/>
                <a:gd name="T28" fmla="*/ 73 w 460"/>
                <a:gd name="T29" fmla="*/ 585 h 591"/>
                <a:gd name="T30" fmla="*/ 175 w 460"/>
                <a:gd name="T31" fmla="*/ 585 h 591"/>
                <a:gd name="T32" fmla="*/ 219 w 460"/>
                <a:gd name="T33" fmla="*/ 591 h 591"/>
                <a:gd name="T34" fmla="*/ 253 w 460"/>
                <a:gd name="T35" fmla="*/ 530 h 591"/>
                <a:gd name="T36" fmla="*/ 272 w 460"/>
                <a:gd name="T37" fmla="*/ 491 h 591"/>
                <a:gd name="T38" fmla="*/ 281 w 460"/>
                <a:gd name="T39" fmla="*/ 491 h 591"/>
                <a:gd name="T40" fmla="*/ 303 w 460"/>
                <a:gd name="T41" fmla="*/ 505 h 591"/>
                <a:gd name="T42" fmla="*/ 348 w 460"/>
                <a:gd name="T43" fmla="*/ 485 h 591"/>
                <a:gd name="T44" fmla="*/ 362 w 460"/>
                <a:gd name="T45" fmla="*/ 485 h 591"/>
                <a:gd name="T46" fmla="*/ 374 w 460"/>
                <a:gd name="T47" fmla="*/ 503 h 591"/>
                <a:gd name="T48" fmla="*/ 399 w 460"/>
                <a:gd name="T49" fmla="*/ 480 h 591"/>
                <a:gd name="T50" fmla="*/ 399 w 460"/>
                <a:gd name="T51" fmla="*/ 460 h 591"/>
                <a:gd name="T52" fmla="*/ 417 w 460"/>
                <a:gd name="T53" fmla="*/ 459 h 591"/>
                <a:gd name="T54" fmla="*/ 440 w 460"/>
                <a:gd name="T55" fmla="*/ 487 h 591"/>
                <a:gd name="T56" fmla="*/ 460 w 460"/>
                <a:gd name="T57" fmla="*/ 481 h 591"/>
                <a:gd name="T58" fmla="*/ 460 w 460"/>
                <a:gd name="T59" fmla="*/ 447 h 591"/>
                <a:gd name="T60" fmla="*/ 433 w 460"/>
                <a:gd name="T61" fmla="*/ 420 h 591"/>
                <a:gd name="T62" fmla="*/ 404 w 460"/>
                <a:gd name="T63" fmla="*/ 363 h 591"/>
                <a:gd name="T64" fmla="*/ 382 w 460"/>
                <a:gd name="T65" fmla="*/ 363 h 591"/>
                <a:gd name="T66" fmla="*/ 376 w 460"/>
                <a:gd name="T67" fmla="*/ 372 h 591"/>
                <a:gd name="T68" fmla="*/ 342 w 460"/>
                <a:gd name="T69" fmla="*/ 324 h 591"/>
                <a:gd name="T70" fmla="*/ 342 w 460"/>
                <a:gd name="T71" fmla="*/ 284 h 591"/>
                <a:gd name="T72" fmla="*/ 376 w 460"/>
                <a:gd name="T73" fmla="*/ 286 h 591"/>
                <a:gd name="T74" fmla="*/ 396 w 460"/>
                <a:gd name="T75" fmla="*/ 272 h 591"/>
                <a:gd name="T76" fmla="*/ 365 w 460"/>
                <a:gd name="T77" fmla="*/ 182 h 591"/>
                <a:gd name="T78" fmla="*/ 350 w 460"/>
                <a:gd name="T79" fmla="*/ 167 h 591"/>
                <a:gd name="T80" fmla="*/ 350 w 460"/>
                <a:gd name="T81" fmla="*/ 149 h 591"/>
                <a:gd name="T82" fmla="*/ 396 w 460"/>
                <a:gd name="T83" fmla="*/ 78 h 591"/>
                <a:gd name="T84" fmla="*/ 341 w 460"/>
                <a:gd name="T85" fmla="*/ 0 h 591"/>
                <a:gd name="T86" fmla="*/ 341 w 460"/>
                <a:gd name="T87" fmla="*/ 0 h 591"/>
                <a:gd name="T88" fmla="*/ 341 w 460"/>
                <a:gd name="T89" fmla="*/ 0 h 5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0"/>
                <a:gd name="T136" fmla="*/ 0 h 591"/>
                <a:gd name="T137" fmla="*/ 460 w 460"/>
                <a:gd name="T138" fmla="*/ 591 h 5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0" h="591">
                  <a:moveTo>
                    <a:pt x="341" y="0"/>
                  </a:moveTo>
                  <a:lnTo>
                    <a:pt x="282" y="31"/>
                  </a:lnTo>
                  <a:lnTo>
                    <a:pt x="229" y="123"/>
                  </a:lnTo>
                  <a:lnTo>
                    <a:pt x="238" y="187"/>
                  </a:lnTo>
                  <a:lnTo>
                    <a:pt x="208" y="211"/>
                  </a:lnTo>
                  <a:lnTo>
                    <a:pt x="126" y="211"/>
                  </a:lnTo>
                  <a:lnTo>
                    <a:pt x="111" y="228"/>
                  </a:lnTo>
                  <a:lnTo>
                    <a:pt x="83" y="226"/>
                  </a:lnTo>
                  <a:lnTo>
                    <a:pt x="94" y="251"/>
                  </a:lnTo>
                  <a:lnTo>
                    <a:pt x="0" y="324"/>
                  </a:lnTo>
                  <a:lnTo>
                    <a:pt x="19" y="385"/>
                  </a:lnTo>
                  <a:lnTo>
                    <a:pt x="57" y="411"/>
                  </a:lnTo>
                  <a:lnTo>
                    <a:pt x="57" y="420"/>
                  </a:lnTo>
                  <a:lnTo>
                    <a:pt x="21" y="482"/>
                  </a:lnTo>
                  <a:lnTo>
                    <a:pt x="73" y="585"/>
                  </a:lnTo>
                  <a:lnTo>
                    <a:pt x="175" y="585"/>
                  </a:lnTo>
                  <a:lnTo>
                    <a:pt x="219" y="591"/>
                  </a:lnTo>
                  <a:lnTo>
                    <a:pt x="253" y="530"/>
                  </a:lnTo>
                  <a:lnTo>
                    <a:pt x="272" y="491"/>
                  </a:lnTo>
                  <a:lnTo>
                    <a:pt x="281" y="491"/>
                  </a:lnTo>
                  <a:lnTo>
                    <a:pt x="303" y="505"/>
                  </a:lnTo>
                  <a:lnTo>
                    <a:pt x="348" y="485"/>
                  </a:lnTo>
                  <a:lnTo>
                    <a:pt x="362" y="485"/>
                  </a:lnTo>
                  <a:lnTo>
                    <a:pt x="374" y="503"/>
                  </a:lnTo>
                  <a:lnTo>
                    <a:pt x="399" y="480"/>
                  </a:lnTo>
                  <a:lnTo>
                    <a:pt x="399" y="460"/>
                  </a:lnTo>
                  <a:lnTo>
                    <a:pt x="417" y="459"/>
                  </a:lnTo>
                  <a:lnTo>
                    <a:pt x="440" y="487"/>
                  </a:lnTo>
                  <a:lnTo>
                    <a:pt x="460" y="481"/>
                  </a:lnTo>
                  <a:lnTo>
                    <a:pt x="460" y="447"/>
                  </a:lnTo>
                  <a:lnTo>
                    <a:pt x="433" y="420"/>
                  </a:lnTo>
                  <a:lnTo>
                    <a:pt x="404" y="363"/>
                  </a:lnTo>
                  <a:lnTo>
                    <a:pt x="382" y="363"/>
                  </a:lnTo>
                  <a:lnTo>
                    <a:pt x="376" y="372"/>
                  </a:lnTo>
                  <a:lnTo>
                    <a:pt x="342" y="324"/>
                  </a:lnTo>
                  <a:lnTo>
                    <a:pt x="342" y="284"/>
                  </a:lnTo>
                  <a:lnTo>
                    <a:pt x="376" y="286"/>
                  </a:lnTo>
                  <a:lnTo>
                    <a:pt x="396" y="272"/>
                  </a:lnTo>
                  <a:lnTo>
                    <a:pt x="365" y="182"/>
                  </a:lnTo>
                  <a:lnTo>
                    <a:pt x="350" y="167"/>
                  </a:lnTo>
                  <a:lnTo>
                    <a:pt x="350" y="149"/>
                  </a:lnTo>
                  <a:lnTo>
                    <a:pt x="396" y="78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C1030A52-73D3-4397-9D3C-C5E479A569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1" y="1122"/>
              <a:ext cx="554" cy="522"/>
            </a:xfrm>
            <a:custGeom>
              <a:avLst/>
              <a:gdLst>
                <a:gd name="T0" fmla="*/ 153 w 523"/>
                <a:gd name="T1" fmla="*/ 29 h 493"/>
                <a:gd name="T2" fmla="*/ 98 w 523"/>
                <a:gd name="T3" fmla="*/ 181 h 493"/>
                <a:gd name="T4" fmla="*/ 52 w 523"/>
                <a:gd name="T5" fmla="*/ 114 h 493"/>
                <a:gd name="T6" fmla="*/ 8 w 523"/>
                <a:gd name="T7" fmla="*/ 190 h 493"/>
                <a:gd name="T8" fmla="*/ 8 w 523"/>
                <a:gd name="T9" fmla="*/ 209 h 493"/>
                <a:gd name="T10" fmla="*/ 23 w 523"/>
                <a:gd name="T11" fmla="*/ 221 h 493"/>
                <a:gd name="T12" fmla="*/ 54 w 523"/>
                <a:gd name="T13" fmla="*/ 311 h 493"/>
                <a:gd name="T14" fmla="*/ 34 w 523"/>
                <a:gd name="T15" fmla="*/ 325 h 493"/>
                <a:gd name="T16" fmla="*/ 0 w 523"/>
                <a:gd name="T17" fmla="*/ 324 h 493"/>
                <a:gd name="T18" fmla="*/ 0 w 523"/>
                <a:gd name="T19" fmla="*/ 363 h 493"/>
                <a:gd name="T20" fmla="*/ 34 w 523"/>
                <a:gd name="T21" fmla="*/ 411 h 493"/>
                <a:gd name="T22" fmla="*/ 40 w 523"/>
                <a:gd name="T23" fmla="*/ 402 h 493"/>
                <a:gd name="T24" fmla="*/ 62 w 523"/>
                <a:gd name="T25" fmla="*/ 402 h 493"/>
                <a:gd name="T26" fmla="*/ 92 w 523"/>
                <a:gd name="T27" fmla="*/ 461 h 493"/>
                <a:gd name="T28" fmla="*/ 118 w 523"/>
                <a:gd name="T29" fmla="*/ 486 h 493"/>
                <a:gd name="T30" fmla="*/ 118 w 523"/>
                <a:gd name="T31" fmla="*/ 493 h 493"/>
                <a:gd name="T32" fmla="*/ 134 w 523"/>
                <a:gd name="T33" fmla="*/ 487 h 493"/>
                <a:gd name="T34" fmla="*/ 143 w 523"/>
                <a:gd name="T35" fmla="*/ 442 h 493"/>
                <a:gd name="T36" fmla="*/ 135 w 523"/>
                <a:gd name="T37" fmla="*/ 438 h 493"/>
                <a:gd name="T38" fmla="*/ 153 w 523"/>
                <a:gd name="T39" fmla="*/ 402 h 493"/>
                <a:gd name="T40" fmla="*/ 190 w 523"/>
                <a:gd name="T41" fmla="*/ 392 h 493"/>
                <a:gd name="T42" fmla="*/ 242 w 523"/>
                <a:gd name="T43" fmla="*/ 402 h 493"/>
                <a:gd name="T44" fmla="*/ 265 w 523"/>
                <a:gd name="T45" fmla="*/ 387 h 493"/>
                <a:gd name="T46" fmla="*/ 284 w 523"/>
                <a:gd name="T47" fmla="*/ 417 h 493"/>
                <a:gd name="T48" fmla="*/ 344 w 523"/>
                <a:gd name="T49" fmla="*/ 430 h 493"/>
                <a:gd name="T50" fmla="*/ 371 w 523"/>
                <a:gd name="T51" fmla="*/ 447 h 493"/>
                <a:gd name="T52" fmla="*/ 385 w 523"/>
                <a:gd name="T53" fmla="*/ 434 h 493"/>
                <a:gd name="T54" fmla="*/ 405 w 523"/>
                <a:gd name="T55" fmla="*/ 434 h 493"/>
                <a:gd name="T56" fmla="*/ 430 w 523"/>
                <a:gd name="T57" fmla="*/ 447 h 493"/>
                <a:gd name="T58" fmla="*/ 451 w 523"/>
                <a:gd name="T59" fmla="*/ 440 h 493"/>
                <a:gd name="T60" fmla="*/ 523 w 523"/>
                <a:gd name="T61" fmla="*/ 442 h 493"/>
                <a:gd name="T62" fmla="*/ 403 w 523"/>
                <a:gd name="T63" fmla="*/ 338 h 493"/>
                <a:gd name="T64" fmla="*/ 386 w 523"/>
                <a:gd name="T65" fmla="*/ 307 h 493"/>
                <a:gd name="T66" fmla="*/ 386 w 523"/>
                <a:gd name="T67" fmla="*/ 272 h 493"/>
                <a:gd name="T68" fmla="*/ 419 w 523"/>
                <a:gd name="T69" fmla="*/ 206 h 493"/>
                <a:gd name="T70" fmla="*/ 390 w 523"/>
                <a:gd name="T71" fmla="*/ 206 h 493"/>
                <a:gd name="T72" fmla="*/ 385 w 523"/>
                <a:gd name="T73" fmla="*/ 220 h 493"/>
                <a:gd name="T74" fmla="*/ 372 w 523"/>
                <a:gd name="T75" fmla="*/ 220 h 493"/>
                <a:gd name="T76" fmla="*/ 372 w 523"/>
                <a:gd name="T77" fmla="*/ 202 h 493"/>
                <a:gd name="T78" fmla="*/ 361 w 523"/>
                <a:gd name="T79" fmla="*/ 159 h 493"/>
                <a:gd name="T80" fmla="*/ 378 w 523"/>
                <a:gd name="T81" fmla="*/ 102 h 493"/>
                <a:gd name="T82" fmla="*/ 378 w 523"/>
                <a:gd name="T83" fmla="*/ 65 h 493"/>
                <a:gd name="T84" fmla="*/ 390 w 523"/>
                <a:gd name="T85" fmla="*/ 53 h 493"/>
                <a:gd name="T86" fmla="*/ 361 w 523"/>
                <a:gd name="T87" fmla="*/ 19 h 493"/>
                <a:gd name="T88" fmla="*/ 339 w 523"/>
                <a:gd name="T89" fmla="*/ 19 h 493"/>
                <a:gd name="T90" fmla="*/ 286 w 523"/>
                <a:gd name="T91" fmla="*/ 0 h 493"/>
                <a:gd name="T92" fmla="*/ 291 w 523"/>
                <a:gd name="T93" fmla="*/ 88 h 493"/>
                <a:gd name="T94" fmla="*/ 166 w 523"/>
                <a:gd name="T95" fmla="*/ 32 h 493"/>
                <a:gd name="T96" fmla="*/ 153 w 523"/>
                <a:gd name="T97" fmla="*/ 29 h 493"/>
                <a:gd name="T98" fmla="*/ 153 w 523"/>
                <a:gd name="T99" fmla="*/ 29 h 493"/>
                <a:gd name="T100" fmla="*/ 153 w 523"/>
                <a:gd name="T101" fmla="*/ 29 h 4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3"/>
                <a:gd name="T154" fmla="*/ 0 h 493"/>
                <a:gd name="T155" fmla="*/ 523 w 523"/>
                <a:gd name="T156" fmla="*/ 493 h 4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3" h="493">
                  <a:moveTo>
                    <a:pt x="153" y="29"/>
                  </a:moveTo>
                  <a:lnTo>
                    <a:pt x="98" y="181"/>
                  </a:lnTo>
                  <a:lnTo>
                    <a:pt x="52" y="114"/>
                  </a:lnTo>
                  <a:lnTo>
                    <a:pt x="8" y="190"/>
                  </a:lnTo>
                  <a:lnTo>
                    <a:pt x="8" y="209"/>
                  </a:lnTo>
                  <a:lnTo>
                    <a:pt x="23" y="221"/>
                  </a:lnTo>
                  <a:lnTo>
                    <a:pt x="54" y="311"/>
                  </a:lnTo>
                  <a:lnTo>
                    <a:pt x="34" y="325"/>
                  </a:lnTo>
                  <a:lnTo>
                    <a:pt x="0" y="324"/>
                  </a:lnTo>
                  <a:lnTo>
                    <a:pt x="0" y="363"/>
                  </a:lnTo>
                  <a:lnTo>
                    <a:pt x="34" y="411"/>
                  </a:lnTo>
                  <a:lnTo>
                    <a:pt x="40" y="402"/>
                  </a:lnTo>
                  <a:lnTo>
                    <a:pt x="62" y="402"/>
                  </a:lnTo>
                  <a:lnTo>
                    <a:pt x="92" y="461"/>
                  </a:lnTo>
                  <a:lnTo>
                    <a:pt x="118" y="486"/>
                  </a:lnTo>
                  <a:lnTo>
                    <a:pt x="118" y="493"/>
                  </a:lnTo>
                  <a:lnTo>
                    <a:pt x="134" y="487"/>
                  </a:lnTo>
                  <a:lnTo>
                    <a:pt x="143" y="442"/>
                  </a:lnTo>
                  <a:lnTo>
                    <a:pt x="135" y="438"/>
                  </a:lnTo>
                  <a:lnTo>
                    <a:pt x="153" y="402"/>
                  </a:lnTo>
                  <a:lnTo>
                    <a:pt x="190" y="392"/>
                  </a:lnTo>
                  <a:lnTo>
                    <a:pt x="242" y="402"/>
                  </a:lnTo>
                  <a:lnTo>
                    <a:pt x="265" y="387"/>
                  </a:lnTo>
                  <a:lnTo>
                    <a:pt x="284" y="417"/>
                  </a:lnTo>
                  <a:lnTo>
                    <a:pt x="344" y="430"/>
                  </a:lnTo>
                  <a:lnTo>
                    <a:pt x="371" y="447"/>
                  </a:lnTo>
                  <a:lnTo>
                    <a:pt x="385" y="434"/>
                  </a:lnTo>
                  <a:lnTo>
                    <a:pt x="405" y="434"/>
                  </a:lnTo>
                  <a:lnTo>
                    <a:pt x="430" y="447"/>
                  </a:lnTo>
                  <a:lnTo>
                    <a:pt x="451" y="440"/>
                  </a:lnTo>
                  <a:lnTo>
                    <a:pt x="523" y="442"/>
                  </a:lnTo>
                  <a:lnTo>
                    <a:pt x="403" y="338"/>
                  </a:lnTo>
                  <a:lnTo>
                    <a:pt x="386" y="307"/>
                  </a:lnTo>
                  <a:lnTo>
                    <a:pt x="386" y="272"/>
                  </a:lnTo>
                  <a:lnTo>
                    <a:pt x="419" y="206"/>
                  </a:lnTo>
                  <a:lnTo>
                    <a:pt x="390" y="206"/>
                  </a:lnTo>
                  <a:lnTo>
                    <a:pt x="385" y="220"/>
                  </a:lnTo>
                  <a:lnTo>
                    <a:pt x="372" y="220"/>
                  </a:lnTo>
                  <a:lnTo>
                    <a:pt x="372" y="202"/>
                  </a:lnTo>
                  <a:lnTo>
                    <a:pt x="361" y="159"/>
                  </a:lnTo>
                  <a:lnTo>
                    <a:pt x="378" y="102"/>
                  </a:lnTo>
                  <a:lnTo>
                    <a:pt x="378" y="65"/>
                  </a:lnTo>
                  <a:lnTo>
                    <a:pt x="390" y="53"/>
                  </a:lnTo>
                  <a:lnTo>
                    <a:pt x="361" y="19"/>
                  </a:lnTo>
                  <a:lnTo>
                    <a:pt x="339" y="19"/>
                  </a:lnTo>
                  <a:lnTo>
                    <a:pt x="286" y="0"/>
                  </a:lnTo>
                  <a:lnTo>
                    <a:pt x="291" y="88"/>
                  </a:lnTo>
                  <a:lnTo>
                    <a:pt x="166" y="32"/>
                  </a:lnTo>
                  <a:lnTo>
                    <a:pt x="153" y="29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8D16AB72-B681-4423-BE1F-F987044C10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0" y="1024"/>
              <a:ext cx="406" cy="354"/>
            </a:xfrm>
            <a:custGeom>
              <a:avLst/>
              <a:gdLst>
                <a:gd name="T0" fmla="*/ 335 w 383"/>
                <a:gd name="T1" fmla="*/ 0 h 334"/>
                <a:gd name="T2" fmla="*/ 171 w 383"/>
                <a:gd name="T3" fmla="*/ 0 h 334"/>
                <a:gd name="T4" fmla="*/ 126 w 383"/>
                <a:gd name="T5" fmla="*/ 48 h 334"/>
                <a:gd name="T6" fmla="*/ 33 w 383"/>
                <a:gd name="T7" fmla="*/ 29 h 334"/>
                <a:gd name="T8" fmla="*/ 0 w 383"/>
                <a:gd name="T9" fmla="*/ 108 h 334"/>
                <a:gd name="T10" fmla="*/ 22 w 383"/>
                <a:gd name="T11" fmla="*/ 110 h 334"/>
                <a:gd name="T12" fmla="*/ 51 w 383"/>
                <a:gd name="T13" fmla="*/ 145 h 334"/>
                <a:gd name="T14" fmla="*/ 40 w 383"/>
                <a:gd name="T15" fmla="*/ 157 h 334"/>
                <a:gd name="T16" fmla="*/ 40 w 383"/>
                <a:gd name="T17" fmla="*/ 197 h 334"/>
                <a:gd name="T18" fmla="*/ 22 w 383"/>
                <a:gd name="T19" fmla="*/ 254 h 334"/>
                <a:gd name="T20" fmla="*/ 33 w 383"/>
                <a:gd name="T21" fmla="*/ 292 h 334"/>
                <a:gd name="T22" fmla="*/ 33 w 383"/>
                <a:gd name="T23" fmla="*/ 312 h 334"/>
                <a:gd name="T24" fmla="*/ 46 w 383"/>
                <a:gd name="T25" fmla="*/ 312 h 334"/>
                <a:gd name="T26" fmla="*/ 54 w 383"/>
                <a:gd name="T27" fmla="*/ 298 h 334"/>
                <a:gd name="T28" fmla="*/ 79 w 383"/>
                <a:gd name="T29" fmla="*/ 298 h 334"/>
                <a:gd name="T30" fmla="*/ 93 w 383"/>
                <a:gd name="T31" fmla="*/ 312 h 334"/>
                <a:gd name="T32" fmla="*/ 93 w 383"/>
                <a:gd name="T33" fmla="*/ 334 h 334"/>
                <a:gd name="T34" fmla="*/ 130 w 383"/>
                <a:gd name="T35" fmla="*/ 334 h 334"/>
                <a:gd name="T36" fmla="*/ 158 w 383"/>
                <a:gd name="T37" fmla="*/ 277 h 334"/>
                <a:gd name="T38" fmla="*/ 177 w 383"/>
                <a:gd name="T39" fmla="*/ 277 h 334"/>
                <a:gd name="T40" fmla="*/ 200 w 383"/>
                <a:gd name="T41" fmla="*/ 251 h 334"/>
                <a:gd name="T42" fmla="*/ 213 w 383"/>
                <a:gd name="T43" fmla="*/ 251 h 334"/>
                <a:gd name="T44" fmla="*/ 227 w 383"/>
                <a:gd name="T45" fmla="*/ 259 h 334"/>
                <a:gd name="T46" fmla="*/ 277 w 383"/>
                <a:gd name="T47" fmla="*/ 223 h 334"/>
                <a:gd name="T48" fmla="*/ 285 w 383"/>
                <a:gd name="T49" fmla="*/ 200 h 334"/>
                <a:gd name="T50" fmla="*/ 260 w 383"/>
                <a:gd name="T51" fmla="*/ 180 h 334"/>
                <a:gd name="T52" fmla="*/ 254 w 383"/>
                <a:gd name="T53" fmla="*/ 150 h 334"/>
                <a:gd name="T54" fmla="*/ 273 w 383"/>
                <a:gd name="T55" fmla="*/ 139 h 334"/>
                <a:gd name="T56" fmla="*/ 273 w 383"/>
                <a:gd name="T57" fmla="*/ 121 h 334"/>
                <a:gd name="T58" fmla="*/ 299 w 383"/>
                <a:gd name="T59" fmla="*/ 115 h 334"/>
                <a:gd name="T60" fmla="*/ 312 w 383"/>
                <a:gd name="T61" fmla="*/ 90 h 334"/>
                <a:gd name="T62" fmla="*/ 334 w 383"/>
                <a:gd name="T63" fmla="*/ 106 h 334"/>
                <a:gd name="T64" fmla="*/ 383 w 383"/>
                <a:gd name="T65" fmla="*/ 78 h 334"/>
                <a:gd name="T66" fmla="*/ 361 w 383"/>
                <a:gd name="T67" fmla="*/ 71 h 334"/>
                <a:gd name="T68" fmla="*/ 343 w 383"/>
                <a:gd name="T69" fmla="*/ 19 h 334"/>
                <a:gd name="T70" fmla="*/ 335 w 383"/>
                <a:gd name="T71" fmla="*/ 0 h 334"/>
                <a:gd name="T72" fmla="*/ 335 w 383"/>
                <a:gd name="T73" fmla="*/ 0 h 334"/>
                <a:gd name="T74" fmla="*/ 335 w 383"/>
                <a:gd name="T75" fmla="*/ 0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"/>
                <a:gd name="T115" fmla="*/ 0 h 334"/>
                <a:gd name="T116" fmla="*/ 383 w 383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" h="334">
                  <a:moveTo>
                    <a:pt x="335" y="0"/>
                  </a:moveTo>
                  <a:lnTo>
                    <a:pt x="171" y="0"/>
                  </a:lnTo>
                  <a:lnTo>
                    <a:pt x="126" y="48"/>
                  </a:lnTo>
                  <a:lnTo>
                    <a:pt x="33" y="29"/>
                  </a:lnTo>
                  <a:lnTo>
                    <a:pt x="0" y="108"/>
                  </a:lnTo>
                  <a:lnTo>
                    <a:pt x="22" y="110"/>
                  </a:lnTo>
                  <a:lnTo>
                    <a:pt x="51" y="145"/>
                  </a:lnTo>
                  <a:lnTo>
                    <a:pt x="40" y="157"/>
                  </a:lnTo>
                  <a:lnTo>
                    <a:pt x="40" y="197"/>
                  </a:lnTo>
                  <a:lnTo>
                    <a:pt x="22" y="254"/>
                  </a:lnTo>
                  <a:lnTo>
                    <a:pt x="33" y="292"/>
                  </a:lnTo>
                  <a:lnTo>
                    <a:pt x="33" y="312"/>
                  </a:lnTo>
                  <a:lnTo>
                    <a:pt x="46" y="312"/>
                  </a:lnTo>
                  <a:lnTo>
                    <a:pt x="54" y="298"/>
                  </a:lnTo>
                  <a:lnTo>
                    <a:pt x="79" y="298"/>
                  </a:lnTo>
                  <a:lnTo>
                    <a:pt x="93" y="312"/>
                  </a:lnTo>
                  <a:lnTo>
                    <a:pt x="93" y="334"/>
                  </a:lnTo>
                  <a:lnTo>
                    <a:pt x="130" y="334"/>
                  </a:lnTo>
                  <a:lnTo>
                    <a:pt x="158" y="277"/>
                  </a:lnTo>
                  <a:lnTo>
                    <a:pt x="177" y="277"/>
                  </a:lnTo>
                  <a:lnTo>
                    <a:pt x="200" y="251"/>
                  </a:lnTo>
                  <a:lnTo>
                    <a:pt x="213" y="251"/>
                  </a:lnTo>
                  <a:lnTo>
                    <a:pt x="227" y="259"/>
                  </a:lnTo>
                  <a:lnTo>
                    <a:pt x="277" y="223"/>
                  </a:lnTo>
                  <a:lnTo>
                    <a:pt x="285" y="200"/>
                  </a:lnTo>
                  <a:lnTo>
                    <a:pt x="260" y="180"/>
                  </a:lnTo>
                  <a:lnTo>
                    <a:pt x="254" y="150"/>
                  </a:lnTo>
                  <a:lnTo>
                    <a:pt x="273" y="139"/>
                  </a:lnTo>
                  <a:lnTo>
                    <a:pt x="273" y="121"/>
                  </a:lnTo>
                  <a:lnTo>
                    <a:pt x="299" y="115"/>
                  </a:lnTo>
                  <a:lnTo>
                    <a:pt x="312" y="90"/>
                  </a:lnTo>
                  <a:lnTo>
                    <a:pt x="334" y="106"/>
                  </a:lnTo>
                  <a:lnTo>
                    <a:pt x="383" y="78"/>
                  </a:lnTo>
                  <a:lnTo>
                    <a:pt x="361" y="71"/>
                  </a:lnTo>
                  <a:lnTo>
                    <a:pt x="343" y="19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6297C67E-72C1-43C2-AFB9-3B2B05CFC4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40" y="1105"/>
              <a:ext cx="632" cy="499"/>
            </a:xfrm>
            <a:custGeom>
              <a:avLst/>
              <a:gdLst>
                <a:gd name="T0" fmla="*/ 339 w 596"/>
                <a:gd name="T1" fmla="*/ 0 h 471"/>
                <a:gd name="T2" fmla="*/ 287 w 596"/>
                <a:gd name="T3" fmla="*/ 30 h 471"/>
                <a:gd name="T4" fmla="*/ 265 w 596"/>
                <a:gd name="T5" fmla="*/ 14 h 471"/>
                <a:gd name="T6" fmla="*/ 251 w 596"/>
                <a:gd name="T7" fmla="*/ 40 h 471"/>
                <a:gd name="T8" fmla="*/ 226 w 596"/>
                <a:gd name="T9" fmla="*/ 45 h 471"/>
                <a:gd name="T10" fmla="*/ 226 w 596"/>
                <a:gd name="T11" fmla="*/ 63 h 471"/>
                <a:gd name="T12" fmla="*/ 207 w 596"/>
                <a:gd name="T13" fmla="*/ 74 h 471"/>
                <a:gd name="T14" fmla="*/ 213 w 596"/>
                <a:gd name="T15" fmla="*/ 106 h 471"/>
                <a:gd name="T16" fmla="*/ 238 w 596"/>
                <a:gd name="T17" fmla="*/ 124 h 471"/>
                <a:gd name="T18" fmla="*/ 230 w 596"/>
                <a:gd name="T19" fmla="*/ 147 h 471"/>
                <a:gd name="T20" fmla="*/ 180 w 596"/>
                <a:gd name="T21" fmla="*/ 183 h 471"/>
                <a:gd name="T22" fmla="*/ 166 w 596"/>
                <a:gd name="T23" fmla="*/ 175 h 471"/>
                <a:gd name="T24" fmla="*/ 153 w 596"/>
                <a:gd name="T25" fmla="*/ 175 h 471"/>
                <a:gd name="T26" fmla="*/ 130 w 596"/>
                <a:gd name="T27" fmla="*/ 201 h 471"/>
                <a:gd name="T28" fmla="*/ 111 w 596"/>
                <a:gd name="T29" fmla="*/ 201 h 471"/>
                <a:gd name="T30" fmla="*/ 83 w 596"/>
                <a:gd name="T31" fmla="*/ 258 h 471"/>
                <a:gd name="T32" fmla="*/ 46 w 596"/>
                <a:gd name="T33" fmla="*/ 258 h 471"/>
                <a:gd name="T34" fmla="*/ 46 w 596"/>
                <a:gd name="T35" fmla="*/ 236 h 471"/>
                <a:gd name="T36" fmla="*/ 33 w 596"/>
                <a:gd name="T37" fmla="*/ 225 h 471"/>
                <a:gd name="T38" fmla="*/ 0 w 596"/>
                <a:gd name="T39" fmla="*/ 288 h 471"/>
                <a:gd name="T40" fmla="*/ 0 w 596"/>
                <a:gd name="T41" fmla="*/ 323 h 471"/>
                <a:gd name="T42" fmla="*/ 17 w 596"/>
                <a:gd name="T43" fmla="*/ 353 h 471"/>
                <a:gd name="T44" fmla="*/ 137 w 596"/>
                <a:gd name="T45" fmla="*/ 458 h 471"/>
                <a:gd name="T46" fmla="*/ 152 w 596"/>
                <a:gd name="T47" fmla="*/ 458 h 471"/>
                <a:gd name="T48" fmla="*/ 177 w 596"/>
                <a:gd name="T49" fmla="*/ 471 h 471"/>
                <a:gd name="T50" fmla="*/ 207 w 596"/>
                <a:gd name="T51" fmla="*/ 448 h 471"/>
                <a:gd name="T52" fmla="*/ 258 w 596"/>
                <a:gd name="T53" fmla="*/ 454 h 471"/>
                <a:gd name="T54" fmla="*/ 278 w 596"/>
                <a:gd name="T55" fmla="*/ 462 h 471"/>
                <a:gd name="T56" fmla="*/ 343 w 596"/>
                <a:gd name="T57" fmla="*/ 458 h 471"/>
                <a:gd name="T58" fmla="*/ 274 w 596"/>
                <a:gd name="T59" fmla="*/ 368 h 471"/>
                <a:gd name="T60" fmla="*/ 320 w 596"/>
                <a:gd name="T61" fmla="*/ 317 h 471"/>
                <a:gd name="T62" fmla="*/ 483 w 596"/>
                <a:gd name="T63" fmla="*/ 267 h 471"/>
                <a:gd name="T64" fmla="*/ 596 w 596"/>
                <a:gd name="T65" fmla="*/ 297 h 471"/>
                <a:gd name="T66" fmla="*/ 528 w 596"/>
                <a:gd name="T67" fmla="*/ 215 h 471"/>
                <a:gd name="T68" fmla="*/ 507 w 596"/>
                <a:gd name="T69" fmla="*/ 104 h 471"/>
                <a:gd name="T70" fmla="*/ 561 w 596"/>
                <a:gd name="T71" fmla="*/ 54 h 471"/>
                <a:gd name="T72" fmla="*/ 339 w 596"/>
                <a:gd name="T73" fmla="*/ 0 h 471"/>
                <a:gd name="T74" fmla="*/ 339 w 596"/>
                <a:gd name="T75" fmla="*/ 0 h 471"/>
                <a:gd name="T76" fmla="*/ 339 w 596"/>
                <a:gd name="T77" fmla="*/ 0 h 4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6"/>
                <a:gd name="T118" fmla="*/ 0 h 471"/>
                <a:gd name="T119" fmla="*/ 596 w 596"/>
                <a:gd name="T120" fmla="*/ 471 h 4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6" h="471">
                  <a:moveTo>
                    <a:pt x="339" y="0"/>
                  </a:moveTo>
                  <a:lnTo>
                    <a:pt x="287" y="30"/>
                  </a:lnTo>
                  <a:lnTo>
                    <a:pt x="265" y="14"/>
                  </a:lnTo>
                  <a:lnTo>
                    <a:pt x="251" y="40"/>
                  </a:lnTo>
                  <a:lnTo>
                    <a:pt x="226" y="45"/>
                  </a:lnTo>
                  <a:lnTo>
                    <a:pt x="226" y="63"/>
                  </a:lnTo>
                  <a:lnTo>
                    <a:pt x="207" y="74"/>
                  </a:lnTo>
                  <a:lnTo>
                    <a:pt x="213" y="106"/>
                  </a:lnTo>
                  <a:lnTo>
                    <a:pt x="238" y="124"/>
                  </a:lnTo>
                  <a:lnTo>
                    <a:pt x="230" y="147"/>
                  </a:lnTo>
                  <a:lnTo>
                    <a:pt x="180" y="183"/>
                  </a:lnTo>
                  <a:lnTo>
                    <a:pt x="166" y="175"/>
                  </a:lnTo>
                  <a:lnTo>
                    <a:pt x="153" y="175"/>
                  </a:lnTo>
                  <a:lnTo>
                    <a:pt x="130" y="201"/>
                  </a:lnTo>
                  <a:lnTo>
                    <a:pt x="111" y="201"/>
                  </a:lnTo>
                  <a:lnTo>
                    <a:pt x="83" y="258"/>
                  </a:lnTo>
                  <a:lnTo>
                    <a:pt x="46" y="258"/>
                  </a:lnTo>
                  <a:lnTo>
                    <a:pt x="46" y="236"/>
                  </a:lnTo>
                  <a:lnTo>
                    <a:pt x="33" y="225"/>
                  </a:lnTo>
                  <a:lnTo>
                    <a:pt x="0" y="288"/>
                  </a:lnTo>
                  <a:lnTo>
                    <a:pt x="0" y="323"/>
                  </a:lnTo>
                  <a:lnTo>
                    <a:pt x="17" y="353"/>
                  </a:lnTo>
                  <a:lnTo>
                    <a:pt x="137" y="458"/>
                  </a:lnTo>
                  <a:lnTo>
                    <a:pt x="152" y="458"/>
                  </a:lnTo>
                  <a:lnTo>
                    <a:pt x="177" y="471"/>
                  </a:lnTo>
                  <a:lnTo>
                    <a:pt x="207" y="448"/>
                  </a:lnTo>
                  <a:lnTo>
                    <a:pt x="258" y="454"/>
                  </a:lnTo>
                  <a:lnTo>
                    <a:pt x="278" y="462"/>
                  </a:lnTo>
                  <a:lnTo>
                    <a:pt x="343" y="458"/>
                  </a:lnTo>
                  <a:lnTo>
                    <a:pt x="274" y="368"/>
                  </a:lnTo>
                  <a:lnTo>
                    <a:pt x="320" y="317"/>
                  </a:lnTo>
                  <a:lnTo>
                    <a:pt x="483" y="267"/>
                  </a:lnTo>
                  <a:lnTo>
                    <a:pt x="596" y="297"/>
                  </a:lnTo>
                  <a:lnTo>
                    <a:pt x="528" y="215"/>
                  </a:lnTo>
                  <a:lnTo>
                    <a:pt x="507" y="104"/>
                  </a:lnTo>
                  <a:lnTo>
                    <a:pt x="561" y="54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D70B6C6C-DE6F-49C8-93B6-A5F209F009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4" y="1649"/>
              <a:ext cx="508" cy="228"/>
            </a:xfrm>
            <a:custGeom>
              <a:avLst/>
              <a:gdLst>
                <a:gd name="T0" fmla="*/ 315 w 480"/>
                <a:gd name="T1" fmla="*/ 28 h 215"/>
                <a:gd name="T2" fmla="*/ 292 w 480"/>
                <a:gd name="T3" fmla="*/ 0 h 215"/>
                <a:gd name="T4" fmla="*/ 272 w 480"/>
                <a:gd name="T5" fmla="*/ 3 h 215"/>
                <a:gd name="T6" fmla="*/ 272 w 480"/>
                <a:gd name="T7" fmla="*/ 22 h 215"/>
                <a:gd name="T8" fmla="*/ 247 w 480"/>
                <a:gd name="T9" fmla="*/ 44 h 215"/>
                <a:gd name="T10" fmla="*/ 236 w 480"/>
                <a:gd name="T11" fmla="*/ 26 h 215"/>
                <a:gd name="T12" fmla="*/ 221 w 480"/>
                <a:gd name="T13" fmla="*/ 26 h 215"/>
                <a:gd name="T14" fmla="*/ 176 w 480"/>
                <a:gd name="T15" fmla="*/ 44 h 215"/>
                <a:gd name="T16" fmla="*/ 156 w 480"/>
                <a:gd name="T17" fmla="*/ 32 h 215"/>
                <a:gd name="T18" fmla="*/ 145 w 480"/>
                <a:gd name="T19" fmla="*/ 32 h 215"/>
                <a:gd name="T20" fmla="*/ 93 w 480"/>
                <a:gd name="T21" fmla="*/ 131 h 215"/>
                <a:gd name="T22" fmla="*/ 47 w 480"/>
                <a:gd name="T23" fmla="*/ 126 h 215"/>
                <a:gd name="T24" fmla="*/ 0 w 480"/>
                <a:gd name="T25" fmla="*/ 178 h 215"/>
                <a:gd name="T26" fmla="*/ 0 w 480"/>
                <a:gd name="T27" fmla="*/ 215 h 215"/>
                <a:gd name="T28" fmla="*/ 104 w 480"/>
                <a:gd name="T29" fmla="*/ 206 h 215"/>
                <a:gd name="T30" fmla="*/ 220 w 480"/>
                <a:gd name="T31" fmla="*/ 64 h 215"/>
                <a:gd name="T32" fmla="*/ 476 w 480"/>
                <a:gd name="T33" fmla="*/ 171 h 215"/>
                <a:gd name="T34" fmla="*/ 480 w 480"/>
                <a:gd name="T35" fmla="*/ 153 h 215"/>
                <a:gd name="T36" fmla="*/ 468 w 480"/>
                <a:gd name="T37" fmla="*/ 148 h 215"/>
                <a:gd name="T38" fmla="*/ 465 w 480"/>
                <a:gd name="T39" fmla="*/ 138 h 215"/>
                <a:gd name="T40" fmla="*/ 443 w 480"/>
                <a:gd name="T41" fmla="*/ 128 h 215"/>
                <a:gd name="T42" fmla="*/ 444 w 480"/>
                <a:gd name="T43" fmla="*/ 114 h 215"/>
                <a:gd name="T44" fmla="*/ 415 w 480"/>
                <a:gd name="T45" fmla="*/ 91 h 215"/>
                <a:gd name="T46" fmla="*/ 415 w 480"/>
                <a:gd name="T47" fmla="*/ 82 h 215"/>
                <a:gd name="T48" fmla="*/ 395 w 480"/>
                <a:gd name="T49" fmla="*/ 74 h 215"/>
                <a:gd name="T50" fmla="*/ 373 w 480"/>
                <a:gd name="T51" fmla="*/ 74 h 215"/>
                <a:gd name="T52" fmla="*/ 373 w 480"/>
                <a:gd name="T53" fmla="*/ 63 h 215"/>
                <a:gd name="T54" fmla="*/ 379 w 480"/>
                <a:gd name="T55" fmla="*/ 46 h 215"/>
                <a:gd name="T56" fmla="*/ 379 w 480"/>
                <a:gd name="T57" fmla="*/ 34 h 215"/>
                <a:gd name="T58" fmla="*/ 368 w 480"/>
                <a:gd name="T59" fmla="*/ 26 h 215"/>
                <a:gd name="T60" fmla="*/ 333 w 480"/>
                <a:gd name="T61" fmla="*/ 22 h 215"/>
                <a:gd name="T62" fmla="*/ 315 w 480"/>
                <a:gd name="T63" fmla="*/ 28 h 215"/>
                <a:gd name="T64" fmla="*/ 315 w 480"/>
                <a:gd name="T65" fmla="*/ 28 h 215"/>
                <a:gd name="T66" fmla="*/ 315 w 480"/>
                <a:gd name="T67" fmla="*/ 28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0"/>
                <a:gd name="T103" fmla="*/ 0 h 215"/>
                <a:gd name="T104" fmla="*/ 480 w 480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0" h="215">
                  <a:moveTo>
                    <a:pt x="315" y="28"/>
                  </a:moveTo>
                  <a:lnTo>
                    <a:pt x="292" y="0"/>
                  </a:lnTo>
                  <a:lnTo>
                    <a:pt x="272" y="3"/>
                  </a:lnTo>
                  <a:lnTo>
                    <a:pt x="272" y="22"/>
                  </a:lnTo>
                  <a:lnTo>
                    <a:pt x="247" y="44"/>
                  </a:lnTo>
                  <a:lnTo>
                    <a:pt x="236" y="26"/>
                  </a:lnTo>
                  <a:lnTo>
                    <a:pt x="221" y="26"/>
                  </a:lnTo>
                  <a:lnTo>
                    <a:pt x="176" y="44"/>
                  </a:lnTo>
                  <a:lnTo>
                    <a:pt x="156" y="32"/>
                  </a:lnTo>
                  <a:lnTo>
                    <a:pt x="145" y="32"/>
                  </a:lnTo>
                  <a:lnTo>
                    <a:pt x="93" y="131"/>
                  </a:lnTo>
                  <a:lnTo>
                    <a:pt x="47" y="126"/>
                  </a:lnTo>
                  <a:lnTo>
                    <a:pt x="0" y="178"/>
                  </a:lnTo>
                  <a:lnTo>
                    <a:pt x="0" y="215"/>
                  </a:lnTo>
                  <a:lnTo>
                    <a:pt x="104" y="206"/>
                  </a:lnTo>
                  <a:lnTo>
                    <a:pt x="220" y="64"/>
                  </a:lnTo>
                  <a:lnTo>
                    <a:pt x="476" y="171"/>
                  </a:lnTo>
                  <a:lnTo>
                    <a:pt x="480" y="153"/>
                  </a:lnTo>
                  <a:lnTo>
                    <a:pt x="468" y="148"/>
                  </a:lnTo>
                  <a:lnTo>
                    <a:pt x="465" y="138"/>
                  </a:lnTo>
                  <a:lnTo>
                    <a:pt x="443" y="128"/>
                  </a:lnTo>
                  <a:lnTo>
                    <a:pt x="444" y="114"/>
                  </a:lnTo>
                  <a:lnTo>
                    <a:pt x="415" y="91"/>
                  </a:lnTo>
                  <a:lnTo>
                    <a:pt x="415" y="82"/>
                  </a:lnTo>
                  <a:lnTo>
                    <a:pt x="395" y="74"/>
                  </a:lnTo>
                  <a:lnTo>
                    <a:pt x="373" y="74"/>
                  </a:lnTo>
                  <a:lnTo>
                    <a:pt x="373" y="63"/>
                  </a:lnTo>
                  <a:lnTo>
                    <a:pt x="379" y="46"/>
                  </a:lnTo>
                  <a:lnTo>
                    <a:pt x="379" y="34"/>
                  </a:lnTo>
                  <a:lnTo>
                    <a:pt x="368" y="26"/>
                  </a:lnTo>
                  <a:lnTo>
                    <a:pt x="333" y="22"/>
                  </a:lnTo>
                  <a:lnTo>
                    <a:pt x="315" y="2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6E171467-FC47-44D3-BCEA-D9979003BD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6" y="1532"/>
              <a:ext cx="680" cy="387"/>
            </a:xfrm>
            <a:custGeom>
              <a:avLst/>
              <a:gdLst>
                <a:gd name="T0" fmla="*/ 613 w 642"/>
                <a:gd name="T1" fmla="*/ 54 h 366"/>
                <a:gd name="T2" fmla="*/ 544 w 642"/>
                <a:gd name="T3" fmla="*/ 60 h 366"/>
                <a:gd name="T4" fmla="*/ 525 w 642"/>
                <a:gd name="T5" fmla="*/ 51 h 366"/>
                <a:gd name="T6" fmla="*/ 478 w 642"/>
                <a:gd name="T7" fmla="*/ 45 h 366"/>
                <a:gd name="T8" fmla="*/ 445 w 642"/>
                <a:gd name="T9" fmla="*/ 68 h 366"/>
                <a:gd name="T10" fmla="*/ 421 w 642"/>
                <a:gd name="T11" fmla="*/ 54 h 366"/>
                <a:gd name="T12" fmla="*/ 389 w 642"/>
                <a:gd name="T13" fmla="*/ 55 h 366"/>
                <a:gd name="T14" fmla="*/ 334 w 642"/>
                <a:gd name="T15" fmla="*/ 52 h 366"/>
                <a:gd name="T16" fmla="*/ 310 w 642"/>
                <a:gd name="T17" fmla="*/ 60 h 366"/>
                <a:gd name="T18" fmla="*/ 288 w 642"/>
                <a:gd name="T19" fmla="*/ 47 h 366"/>
                <a:gd name="T20" fmla="*/ 267 w 642"/>
                <a:gd name="T21" fmla="*/ 47 h 366"/>
                <a:gd name="T22" fmla="*/ 253 w 642"/>
                <a:gd name="T23" fmla="*/ 60 h 366"/>
                <a:gd name="T24" fmla="*/ 227 w 642"/>
                <a:gd name="T25" fmla="*/ 45 h 366"/>
                <a:gd name="T26" fmla="*/ 166 w 642"/>
                <a:gd name="T27" fmla="*/ 30 h 366"/>
                <a:gd name="T28" fmla="*/ 146 w 642"/>
                <a:gd name="T29" fmla="*/ 0 h 366"/>
                <a:gd name="T30" fmla="*/ 123 w 642"/>
                <a:gd name="T31" fmla="*/ 15 h 366"/>
                <a:gd name="T32" fmla="*/ 100 w 642"/>
                <a:gd name="T33" fmla="*/ 9 h 366"/>
                <a:gd name="T34" fmla="*/ 72 w 642"/>
                <a:gd name="T35" fmla="*/ 5 h 366"/>
                <a:gd name="T36" fmla="*/ 35 w 642"/>
                <a:gd name="T37" fmla="*/ 14 h 366"/>
                <a:gd name="T38" fmla="*/ 17 w 642"/>
                <a:gd name="T39" fmla="*/ 51 h 366"/>
                <a:gd name="T40" fmla="*/ 25 w 642"/>
                <a:gd name="T41" fmla="*/ 55 h 366"/>
                <a:gd name="T42" fmla="*/ 16 w 642"/>
                <a:gd name="T43" fmla="*/ 100 h 366"/>
                <a:gd name="T44" fmla="*/ 0 w 642"/>
                <a:gd name="T45" fmla="*/ 106 h 366"/>
                <a:gd name="T46" fmla="*/ 0 w 642"/>
                <a:gd name="T47" fmla="*/ 133 h 366"/>
                <a:gd name="T48" fmla="*/ 35 w 642"/>
                <a:gd name="T49" fmla="*/ 137 h 366"/>
                <a:gd name="T50" fmla="*/ 46 w 642"/>
                <a:gd name="T51" fmla="*/ 145 h 366"/>
                <a:gd name="T52" fmla="*/ 46 w 642"/>
                <a:gd name="T53" fmla="*/ 157 h 366"/>
                <a:gd name="T54" fmla="*/ 40 w 642"/>
                <a:gd name="T55" fmla="*/ 174 h 366"/>
                <a:gd name="T56" fmla="*/ 40 w 642"/>
                <a:gd name="T57" fmla="*/ 184 h 366"/>
                <a:gd name="T58" fmla="*/ 62 w 642"/>
                <a:gd name="T59" fmla="*/ 184 h 366"/>
                <a:gd name="T60" fmla="*/ 82 w 642"/>
                <a:gd name="T61" fmla="*/ 196 h 366"/>
                <a:gd name="T62" fmla="*/ 114 w 642"/>
                <a:gd name="T63" fmla="*/ 166 h 366"/>
                <a:gd name="T64" fmla="*/ 126 w 642"/>
                <a:gd name="T65" fmla="*/ 166 h 366"/>
                <a:gd name="T66" fmla="*/ 150 w 642"/>
                <a:gd name="T67" fmla="*/ 203 h 366"/>
                <a:gd name="T68" fmla="*/ 219 w 642"/>
                <a:gd name="T69" fmla="*/ 235 h 366"/>
                <a:gd name="T70" fmla="*/ 249 w 642"/>
                <a:gd name="T71" fmla="*/ 264 h 366"/>
                <a:gd name="T72" fmla="*/ 268 w 642"/>
                <a:gd name="T73" fmla="*/ 259 h 366"/>
                <a:gd name="T74" fmla="*/ 366 w 642"/>
                <a:gd name="T75" fmla="*/ 273 h 366"/>
                <a:gd name="T76" fmla="*/ 365 w 642"/>
                <a:gd name="T77" fmla="*/ 264 h 366"/>
                <a:gd name="T78" fmla="*/ 403 w 642"/>
                <a:gd name="T79" fmla="*/ 241 h 366"/>
                <a:gd name="T80" fmla="*/ 449 w 642"/>
                <a:gd name="T81" fmla="*/ 278 h 366"/>
                <a:gd name="T82" fmla="*/ 437 w 642"/>
                <a:gd name="T83" fmla="*/ 307 h 366"/>
                <a:gd name="T84" fmla="*/ 508 w 642"/>
                <a:gd name="T85" fmla="*/ 366 h 366"/>
                <a:gd name="T86" fmla="*/ 521 w 642"/>
                <a:gd name="T87" fmla="*/ 360 h 366"/>
                <a:gd name="T88" fmla="*/ 533 w 642"/>
                <a:gd name="T89" fmla="*/ 322 h 366"/>
                <a:gd name="T90" fmla="*/ 555 w 642"/>
                <a:gd name="T91" fmla="*/ 317 h 366"/>
                <a:gd name="T92" fmla="*/ 582 w 642"/>
                <a:gd name="T93" fmla="*/ 316 h 366"/>
                <a:gd name="T94" fmla="*/ 625 w 642"/>
                <a:gd name="T95" fmla="*/ 349 h 366"/>
                <a:gd name="T96" fmla="*/ 642 w 642"/>
                <a:gd name="T97" fmla="*/ 333 h 366"/>
                <a:gd name="T98" fmla="*/ 642 w 642"/>
                <a:gd name="T99" fmla="*/ 313 h 366"/>
                <a:gd name="T100" fmla="*/ 572 w 642"/>
                <a:gd name="T101" fmla="*/ 256 h 366"/>
                <a:gd name="T102" fmla="*/ 541 w 642"/>
                <a:gd name="T103" fmla="*/ 94 h 366"/>
                <a:gd name="T104" fmla="*/ 613 w 642"/>
                <a:gd name="T105" fmla="*/ 54 h 366"/>
                <a:gd name="T106" fmla="*/ 613 w 642"/>
                <a:gd name="T107" fmla="*/ 54 h 366"/>
                <a:gd name="T108" fmla="*/ 613 w 642"/>
                <a:gd name="T109" fmla="*/ 54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2"/>
                <a:gd name="T166" fmla="*/ 0 h 366"/>
                <a:gd name="T167" fmla="*/ 642 w 642"/>
                <a:gd name="T168" fmla="*/ 366 h 3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2" h="366">
                  <a:moveTo>
                    <a:pt x="613" y="54"/>
                  </a:moveTo>
                  <a:lnTo>
                    <a:pt x="544" y="60"/>
                  </a:lnTo>
                  <a:lnTo>
                    <a:pt x="525" y="51"/>
                  </a:lnTo>
                  <a:lnTo>
                    <a:pt x="478" y="45"/>
                  </a:lnTo>
                  <a:lnTo>
                    <a:pt x="445" y="68"/>
                  </a:lnTo>
                  <a:lnTo>
                    <a:pt x="421" y="54"/>
                  </a:lnTo>
                  <a:lnTo>
                    <a:pt x="389" y="55"/>
                  </a:lnTo>
                  <a:lnTo>
                    <a:pt x="334" y="52"/>
                  </a:lnTo>
                  <a:lnTo>
                    <a:pt x="310" y="60"/>
                  </a:lnTo>
                  <a:lnTo>
                    <a:pt x="288" y="47"/>
                  </a:lnTo>
                  <a:lnTo>
                    <a:pt x="267" y="47"/>
                  </a:lnTo>
                  <a:lnTo>
                    <a:pt x="253" y="60"/>
                  </a:lnTo>
                  <a:lnTo>
                    <a:pt x="227" y="45"/>
                  </a:lnTo>
                  <a:lnTo>
                    <a:pt x="166" y="30"/>
                  </a:lnTo>
                  <a:lnTo>
                    <a:pt x="146" y="0"/>
                  </a:lnTo>
                  <a:lnTo>
                    <a:pt x="123" y="15"/>
                  </a:lnTo>
                  <a:lnTo>
                    <a:pt x="100" y="9"/>
                  </a:lnTo>
                  <a:lnTo>
                    <a:pt x="72" y="5"/>
                  </a:lnTo>
                  <a:lnTo>
                    <a:pt x="35" y="14"/>
                  </a:lnTo>
                  <a:lnTo>
                    <a:pt x="17" y="51"/>
                  </a:lnTo>
                  <a:lnTo>
                    <a:pt x="25" y="55"/>
                  </a:lnTo>
                  <a:lnTo>
                    <a:pt x="16" y="100"/>
                  </a:lnTo>
                  <a:lnTo>
                    <a:pt x="0" y="106"/>
                  </a:lnTo>
                  <a:lnTo>
                    <a:pt x="0" y="133"/>
                  </a:lnTo>
                  <a:lnTo>
                    <a:pt x="35" y="137"/>
                  </a:lnTo>
                  <a:lnTo>
                    <a:pt x="46" y="145"/>
                  </a:lnTo>
                  <a:lnTo>
                    <a:pt x="46" y="157"/>
                  </a:lnTo>
                  <a:lnTo>
                    <a:pt x="40" y="174"/>
                  </a:lnTo>
                  <a:lnTo>
                    <a:pt x="40" y="184"/>
                  </a:lnTo>
                  <a:lnTo>
                    <a:pt x="62" y="184"/>
                  </a:lnTo>
                  <a:lnTo>
                    <a:pt x="82" y="196"/>
                  </a:lnTo>
                  <a:lnTo>
                    <a:pt x="114" y="166"/>
                  </a:lnTo>
                  <a:lnTo>
                    <a:pt x="126" y="166"/>
                  </a:lnTo>
                  <a:lnTo>
                    <a:pt x="150" y="203"/>
                  </a:lnTo>
                  <a:lnTo>
                    <a:pt x="219" y="235"/>
                  </a:lnTo>
                  <a:lnTo>
                    <a:pt x="249" y="264"/>
                  </a:lnTo>
                  <a:lnTo>
                    <a:pt x="268" y="259"/>
                  </a:lnTo>
                  <a:lnTo>
                    <a:pt x="366" y="273"/>
                  </a:lnTo>
                  <a:lnTo>
                    <a:pt x="365" y="264"/>
                  </a:lnTo>
                  <a:lnTo>
                    <a:pt x="403" y="241"/>
                  </a:lnTo>
                  <a:lnTo>
                    <a:pt x="449" y="278"/>
                  </a:lnTo>
                  <a:lnTo>
                    <a:pt x="437" y="307"/>
                  </a:lnTo>
                  <a:lnTo>
                    <a:pt x="508" y="366"/>
                  </a:lnTo>
                  <a:lnTo>
                    <a:pt x="521" y="360"/>
                  </a:lnTo>
                  <a:lnTo>
                    <a:pt x="533" y="322"/>
                  </a:lnTo>
                  <a:lnTo>
                    <a:pt x="555" y="317"/>
                  </a:lnTo>
                  <a:lnTo>
                    <a:pt x="582" y="316"/>
                  </a:lnTo>
                  <a:lnTo>
                    <a:pt x="625" y="349"/>
                  </a:lnTo>
                  <a:lnTo>
                    <a:pt x="642" y="333"/>
                  </a:lnTo>
                  <a:lnTo>
                    <a:pt x="642" y="313"/>
                  </a:lnTo>
                  <a:lnTo>
                    <a:pt x="572" y="256"/>
                  </a:lnTo>
                  <a:lnTo>
                    <a:pt x="541" y="94"/>
                  </a:lnTo>
                  <a:lnTo>
                    <a:pt x="613" y="5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4445D4A7-633F-480F-821C-B9D9E21B99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3" y="1705"/>
              <a:ext cx="509" cy="588"/>
            </a:xfrm>
            <a:custGeom>
              <a:avLst/>
              <a:gdLst>
                <a:gd name="T0" fmla="*/ 439 w 480"/>
                <a:gd name="T1" fmla="*/ 196 h 555"/>
                <a:gd name="T2" fmla="*/ 428 w 480"/>
                <a:gd name="T3" fmla="*/ 201 h 555"/>
                <a:gd name="T4" fmla="*/ 355 w 480"/>
                <a:gd name="T5" fmla="*/ 143 h 555"/>
                <a:gd name="T6" fmla="*/ 367 w 480"/>
                <a:gd name="T7" fmla="*/ 114 h 555"/>
                <a:gd name="T8" fmla="*/ 321 w 480"/>
                <a:gd name="T9" fmla="*/ 77 h 555"/>
                <a:gd name="T10" fmla="*/ 283 w 480"/>
                <a:gd name="T11" fmla="*/ 100 h 555"/>
                <a:gd name="T12" fmla="*/ 286 w 480"/>
                <a:gd name="T13" fmla="*/ 110 h 555"/>
                <a:gd name="T14" fmla="*/ 190 w 480"/>
                <a:gd name="T15" fmla="*/ 94 h 555"/>
                <a:gd name="T16" fmla="*/ 171 w 480"/>
                <a:gd name="T17" fmla="*/ 100 h 555"/>
                <a:gd name="T18" fmla="*/ 161 w 480"/>
                <a:gd name="T19" fmla="*/ 94 h 555"/>
                <a:gd name="T20" fmla="*/ 142 w 480"/>
                <a:gd name="T21" fmla="*/ 72 h 555"/>
                <a:gd name="T22" fmla="*/ 68 w 480"/>
                <a:gd name="T23" fmla="*/ 40 h 555"/>
                <a:gd name="T24" fmla="*/ 45 w 480"/>
                <a:gd name="T25" fmla="*/ 0 h 555"/>
                <a:gd name="T26" fmla="*/ 33 w 480"/>
                <a:gd name="T27" fmla="*/ 0 h 555"/>
                <a:gd name="T28" fmla="*/ 0 w 480"/>
                <a:gd name="T29" fmla="*/ 32 h 555"/>
                <a:gd name="T30" fmla="*/ 0 w 480"/>
                <a:gd name="T31" fmla="*/ 37 h 555"/>
                <a:gd name="T32" fmla="*/ 28 w 480"/>
                <a:gd name="T33" fmla="*/ 61 h 555"/>
                <a:gd name="T34" fmla="*/ 28 w 480"/>
                <a:gd name="T35" fmla="*/ 74 h 555"/>
                <a:gd name="T36" fmla="*/ 39 w 480"/>
                <a:gd name="T37" fmla="*/ 83 h 555"/>
                <a:gd name="T38" fmla="*/ 50 w 480"/>
                <a:gd name="T39" fmla="*/ 83 h 555"/>
                <a:gd name="T40" fmla="*/ 55 w 480"/>
                <a:gd name="T41" fmla="*/ 94 h 555"/>
                <a:gd name="T42" fmla="*/ 65 w 480"/>
                <a:gd name="T43" fmla="*/ 100 h 555"/>
                <a:gd name="T44" fmla="*/ 61 w 480"/>
                <a:gd name="T45" fmla="*/ 118 h 555"/>
                <a:gd name="T46" fmla="*/ 92 w 480"/>
                <a:gd name="T47" fmla="*/ 133 h 555"/>
                <a:gd name="T48" fmla="*/ 139 w 480"/>
                <a:gd name="T49" fmla="*/ 414 h 555"/>
                <a:gd name="T50" fmla="*/ 251 w 480"/>
                <a:gd name="T51" fmla="*/ 536 h 555"/>
                <a:gd name="T52" fmla="*/ 252 w 480"/>
                <a:gd name="T53" fmla="*/ 549 h 555"/>
                <a:gd name="T54" fmla="*/ 321 w 480"/>
                <a:gd name="T55" fmla="*/ 555 h 555"/>
                <a:gd name="T56" fmla="*/ 333 w 480"/>
                <a:gd name="T57" fmla="*/ 541 h 555"/>
                <a:gd name="T58" fmla="*/ 329 w 480"/>
                <a:gd name="T59" fmla="*/ 518 h 555"/>
                <a:gd name="T60" fmla="*/ 374 w 480"/>
                <a:gd name="T61" fmla="*/ 498 h 555"/>
                <a:gd name="T62" fmla="*/ 380 w 480"/>
                <a:gd name="T63" fmla="*/ 463 h 555"/>
                <a:gd name="T64" fmla="*/ 369 w 480"/>
                <a:gd name="T65" fmla="*/ 440 h 555"/>
                <a:gd name="T66" fmla="*/ 390 w 480"/>
                <a:gd name="T67" fmla="*/ 440 h 555"/>
                <a:gd name="T68" fmla="*/ 407 w 480"/>
                <a:gd name="T69" fmla="*/ 397 h 555"/>
                <a:gd name="T70" fmla="*/ 402 w 480"/>
                <a:gd name="T71" fmla="*/ 363 h 555"/>
                <a:gd name="T72" fmla="*/ 425 w 480"/>
                <a:gd name="T73" fmla="*/ 332 h 555"/>
                <a:gd name="T74" fmla="*/ 459 w 480"/>
                <a:gd name="T75" fmla="*/ 321 h 555"/>
                <a:gd name="T76" fmla="*/ 428 w 480"/>
                <a:gd name="T77" fmla="*/ 287 h 555"/>
                <a:gd name="T78" fmla="*/ 433 w 480"/>
                <a:gd name="T79" fmla="*/ 256 h 555"/>
                <a:gd name="T80" fmla="*/ 459 w 480"/>
                <a:gd name="T81" fmla="*/ 244 h 555"/>
                <a:gd name="T82" fmla="*/ 450 w 480"/>
                <a:gd name="T83" fmla="*/ 230 h 555"/>
                <a:gd name="T84" fmla="*/ 480 w 480"/>
                <a:gd name="T85" fmla="*/ 215 h 555"/>
                <a:gd name="T86" fmla="*/ 460 w 480"/>
                <a:gd name="T87" fmla="*/ 196 h 555"/>
                <a:gd name="T88" fmla="*/ 450 w 480"/>
                <a:gd name="T89" fmla="*/ 205 h 555"/>
                <a:gd name="T90" fmla="*/ 439 w 480"/>
                <a:gd name="T91" fmla="*/ 196 h 555"/>
                <a:gd name="T92" fmla="*/ 439 w 480"/>
                <a:gd name="T93" fmla="*/ 196 h 555"/>
                <a:gd name="T94" fmla="*/ 439 w 480"/>
                <a:gd name="T95" fmla="*/ 196 h 5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0"/>
                <a:gd name="T145" fmla="*/ 0 h 555"/>
                <a:gd name="T146" fmla="*/ 480 w 480"/>
                <a:gd name="T147" fmla="*/ 555 h 5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0" h="555">
                  <a:moveTo>
                    <a:pt x="439" y="196"/>
                  </a:moveTo>
                  <a:lnTo>
                    <a:pt x="428" y="201"/>
                  </a:lnTo>
                  <a:lnTo>
                    <a:pt x="355" y="143"/>
                  </a:lnTo>
                  <a:lnTo>
                    <a:pt x="367" y="114"/>
                  </a:lnTo>
                  <a:lnTo>
                    <a:pt x="321" y="77"/>
                  </a:lnTo>
                  <a:lnTo>
                    <a:pt x="283" y="100"/>
                  </a:lnTo>
                  <a:lnTo>
                    <a:pt x="286" y="110"/>
                  </a:lnTo>
                  <a:lnTo>
                    <a:pt x="190" y="94"/>
                  </a:lnTo>
                  <a:lnTo>
                    <a:pt x="171" y="100"/>
                  </a:lnTo>
                  <a:lnTo>
                    <a:pt x="161" y="94"/>
                  </a:lnTo>
                  <a:lnTo>
                    <a:pt x="142" y="72"/>
                  </a:lnTo>
                  <a:lnTo>
                    <a:pt x="68" y="4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8" y="61"/>
                  </a:lnTo>
                  <a:lnTo>
                    <a:pt x="28" y="74"/>
                  </a:lnTo>
                  <a:lnTo>
                    <a:pt x="39" y="83"/>
                  </a:lnTo>
                  <a:lnTo>
                    <a:pt x="50" y="83"/>
                  </a:lnTo>
                  <a:lnTo>
                    <a:pt x="55" y="94"/>
                  </a:lnTo>
                  <a:lnTo>
                    <a:pt x="65" y="100"/>
                  </a:lnTo>
                  <a:lnTo>
                    <a:pt x="61" y="118"/>
                  </a:lnTo>
                  <a:lnTo>
                    <a:pt x="92" y="133"/>
                  </a:lnTo>
                  <a:lnTo>
                    <a:pt x="139" y="414"/>
                  </a:lnTo>
                  <a:lnTo>
                    <a:pt x="251" y="536"/>
                  </a:lnTo>
                  <a:lnTo>
                    <a:pt x="252" y="549"/>
                  </a:lnTo>
                  <a:lnTo>
                    <a:pt x="321" y="555"/>
                  </a:lnTo>
                  <a:lnTo>
                    <a:pt x="333" y="541"/>
                  </a:lnTo>
                  <a:lnTo>
                    <a:pt x="329" y="518"/>
                  </a:lnTo>
                  <a:lnTo>
                    <a:pt x="374" y="498"/>
                  </a:lnTo>
                  <a:lnTo>
                    <a:pt x="380" y="463"/>
                  </a:lnTo>
                  <a:lnTo>
                    <a:pt x="369" y="440"/>
                  </a:lnTo>
                  <a:lnTo>
                    <a:pt x="390" y="440"/>
                  </a:lnTo>
                  <a:lnTo>
                    <a:pt x="407" y="397"/>
                  </a:lnTo>
                  <a:lnTo>
                    <a:pt x="402" y="363"/>
                  </a:lnTo>
                  <a:lnTo>
                    <a:pt x="425" y="332"/>
                  </a:lnTo>
                  <a:lnTo>
                    <a:pt x="459" y="321"/>
                  </a:lnTo>
                  <a:lnTo>
                    <a:pt x="428" y="287"/>
                  </a:lnTo>
                  <a:lnTo>
                    <a:pt x="433" y="256"/>
                  </a:lnTo>
                  <a:lnTo>
                    <a:pt x="459" y="244"/>
                  </a:lnTo>
                  <a:lnTo>
                    <a:pt x="450" y="230"/>
                  </a:lnTo>
                  <a:lnTo>
                    <a:pt x="480" y="215"/>
                  </a:lnTo>
                  <a:lnTo>
                    <a:pt x="460" y="196"/>
                  </a:lnTo>
                  <a:lnTo>
                    <a:pt x="450" y="205"/>
                  </a:lnTo>
                  <a:lnTo>
                    <a:pt x="439" y="19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75DC36EF-7F61-40BB-9F9F-85BDF72F09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6" y="1964"/>
              <a:ext cx="278" cy="331"/>
            </a:xfrm>
            <a:custGeom>
              <a:avLst/>
              <a:gdLst>
                <a:gd name="T0" fmla="*/ 69 w 262"/>
                <a:gd name="T1" fmla="*/ 0 h 313"/>
                <a:gd name="T2" fmla="*/ 43 w 262"/>
                <a:gd name="T3" fmla="*/ 12 h 313"/>
                <a:gd name="T4" fmla="*/ 38 w 262"/>
                <a:gd name="T5" fmla="*/ 43 h 313"/>
                <a:gd name="T6" fmla="*/ 69 w 262"/>
                <a:gd name="T7" fmla="*/ 78 h 313"/>
                <a:gd name="T8" fmla="*/ 36 w 262"/>
                <a:gd name="T9" fmla="*/ 88 h 313"/>
                <a:gd name="T10" fmla="*/ 12 w 262"/>
                <a:gd name="T11" fmla="*/ 119 h 313"/>
                <a:gd name="T12" fmla="*/ 17 w 262"/>
                <a:gd name="T13" fmla="*/ 151 h 313"/>
                <a:gd name="T14" fmla="*/ 0 w 262"/>
                <a:gd name="T15" fmla="*/ 196 h 313"/>
                <a:gd name="T16" fmla="*/ 14 w 262"/>
                <a:gd name="T17" fmla="*/ 199 h 313"/>
                <a:gd name="T18" fmla="*/ 20 w 262"/>
                <a:gd name="T19" fmla="*/ 222 h 313"/>
                <a:gd name="T20" fmla="*/ 14 w 262"/>
                <a:gd name="T21" fmla="*/ 232 h 313"/>
                <a:gd name="T22" fmla="*/ 34 w 262"/>
                <a:gd name="T23" fmla="*/ 254 h 313"/>
                <a:gd name="T24" fmla="*/ 58 w 262"/>
                <a:gd name="T25" fmla="*/ 249 h 313"/>
                <a:gd name="T26" fmla="*/ 93 w 262"/>
                <a:gd name="T27" fmla="*/ 295 h 313"/>
                <a:gd name="T28" fmla="*/ 107 w 262"/>
                <a:gd name="T29" fmla="*/ 292 h 313"/>
                <a:gd name="T30" fmla="*/ 121 w 262"/>
                <a:gd name="T31" fmla="*/ 313 h 313"/>
                <a:gd name="T32" fmla="*/ 135 w 262"/>
                <a:gd name="T33" fmla="*/ 313 h 313"/>
                <a:gd name="T34" fmla="*/ 144 w 262"/>
                <a:gd name="T35" fmla="*/ 295 h 313"/>
                <a:gd name="T36" fmla="*/ 164 w 262"/>
                <a:gd name="T37" fmla="*/ 295 h 313"/>
                <a:gd name="T38" fmla="*/ 196 w 262"/>
                <a:gd name="T39" fmla="*/ 261 h 313"/>
                <a:gd name="T40" fmla="*/ 244 w 262"/>
                <a:gd name="T41" fmla="*/ 249 h 313"/>
                <a:gd name="T42" fmla="*/ 254 w 262"/>
                <a:gd name="T43" fmla="*/ 228 h 313"/>
                <a:gd name="T44" fmla="*/ 245 w 262"/>
                <a:gd name="T45" fmla="*/ 219 h 313"/>
                <a:gd name="T46" fmla="*/ 262 w 262"/>
                <a:gd name="T47" fmla="*/ 199 h 313"/>
                <a:gd name="T48" fmla="*/ 216 w 262"/>
                <a:gd name="T49" fmla="*/ 176 h 313"/>
                <a:gd name="T50" fmla="*/ 207 w 262"/>
                <a:gd name="T51" fmla="*/ 186 h 313"/>
                <a:gd name="T52" fmla="*/ 196 w 262"/>
                <a:gd name="T53" fmla="*/ 133 h 313"/>
                <a:gd name="T54" fmla="*/ 176 w 262"/>
                <a:gd name="T55" fmla="*/ 65 h 313"/>
                <a:gd name="T56" fmla="*/ 176 w 262"/>
                <a:gd name="T57" fmla="*/ 42 h 313"/>
                <a:gd name="T58" fmla="*/ 145 w 262"/>
                <a:gd name="T59" fmla="*/ 42 h 313"/>
                <a:gd name="T60" fmla="*/ 111 w 262"/>
                <a:gd name="T61" fmla="*/ 14 h 313"/>
                <a:gd name="T62" fmla="*/ 93 w 262"/>
                <a:gd name="T63" fmla="*/ 15 h 313"/>
                <a:gd name="T64" fmla="*/ 101 w 262"/>
                <a:gd name="T65" fmla="*/ 0 h 313"/>
                <a:gd name="T66" fmla="*/ 69 w 262"/>
                <a:gd name="T67" fmla="*/ 0 h 313"/>
                <a:gd name="T68" fmla="*/ 69 w 262"/>
                <a:gd name="T69" fmla="*/ 0 h 313"/>
                <a:gd name="T70" fmla="*/ 69 w 262"/>
                <a:gd name="T71" fmla="*/ 0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313"/>
                <a:gd name="T110" fmla="*/ 262 w 262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313">
                  <a:moveTo>
                    <a:pt x="69" y="0"/>
                  </a:moveTo>
                  <a:lnTo>
                    <a:pt x="43" y="12"/>
                  </a:lnTo>
                  <a:lnTo>
                    <a:pt x="38" y="43"/>
                  </a:lnTo>
                  <a:lnTo>
                    <a:pt x="69" y="78"/>
                  </a:lnTo>
                  <a:lnTo>
                    <a:pt x="36" y="88"/>
                  </a:lnTo>
                  <a:lnTo>
                    <a:pt x="12" y="119"/>
                  </a:lnTo>
                  <a:lnTo>
                    <a:pt x="17" y="151"/>
                  </a:lnTo>
                  <a:lnTo>
                    <a:pt x="0" y="196"/>
                  </a:lnTo>
                  <a:lnTo>
                    <a:pt x="14" y="199"/>
                  </a:lnTo>
                  <a:lnTo>
                    <a:pt x="20" y="222"/>
                  </a:lnTo>
                  <a:lnTo>
                    <a:pt x="14" y="232"/>
                  </a:lnTo>
                  <a:lnTo>
                    <a:pt x="34" y="254"/>
                  </a:lnTo>
                  <a:lnTo>
                    <a:pt x="58" y="249"/>
                  </a:lnTo>
                  <a:lnTo>
                    <a:pt x="93" y="295"/>
                  </a:lnTo>
                  <a:lnTo>
                    <a:pt x="107" y="292"/>
                  </a:lnTo>
                  <a:lnTo>
                    <a:pt x="121" y="313"/>
                  </a:lnTo>
                  <a:lnTo>
                    <a:pt x="135" y="313"/>
                  </a:lnTo>
                  <a:lnTo>
                    <a:pt x="144" y="295"/>
                  </a:lnTo>
                  <a:lnTo>
                    <a:pt x="164" y="295"/>
                  </a:lnTo>
                  <a:lnTo>
                    <a:pt x="196" y="261"/>
                  </a:lnTo>
                  <a:lnTo>
                    <a:pt x="244" y="249"/>
                  </a:lnTo>
                  <a:lnTo>
                    <a:pt x="254" y="228"/>
                  </a:lnTo>
                  <a:lnTo>
                    <a:pt x="245" y="219"/>
                  </a:lnTo>
                  <a:lnTo>
                    <a:pt x="262" y="199"/>
                  </a:lnTo>
                  <a:lnTo>
                    <a:pt x="216" y="176"/>
                  </a:lnTo>
                  <a:lnTo>
                    <a:pt x="207" y="186"/>
                  </a:lnTo>
                  <a:lnTo>
                    <a:pt x="196" y="133"/>
                  </a:lnTo>
                  <a:lnTo>
                    <a:pt x="176" y="65"/>
                  </a:lnTo>
                  <a:lnTo>
                    <a:pt x="176" y="42"/>
                  </a:lnTo>
                  <a:lnTo>
                    <a:pt x="145" y="42"/>
                  </a:lnTo>
                  <a:lnTo>
                    <a:pt x="111" y="14"/>
                  </a:lnTo>
                  <a:lnTo>
                    <a:pt x="93" y="15"/>
                  </a:lnTo>
                  <a:lnTo>
                    <a:pt x="101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32746D5C-09E7-4BC2-977F-EFB1141F07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8" y="1862"/>
              <a:ext cx="371" cy="358"/>
            </a:xfrm>
            <a:custGeom>
              <a:avLst/>
              <a:gdLst>
                <a:gd name="T0" fmla="*/ 121 w 350"/>
                <a:gd name="T1" fmla="*/ 0 h 338"/>
                <a:gd name="T2" fmla="*/ 121 w 350"/>
                <a:gd name="T3" fmla="*/ 21 h 338"/>
                <a:gd name="T4" fmla="*/ 104 w 350"/>
                <a:gd name="T5" fmla="*/ 37 h 338"/>
                <a:gd name="T6" fmla="*/ 61 w 350"/>
                <a:gd name="T7" fmla="*/ 4 h 338"/>
                <a:gd name="T8" fmla="*/ 33 w 350"/>
                <a:gd name="T9" fmla="*/ 4 h 338"/>
                <a:gd name="T10" fmla="*/ 12 w 350"/>
                <a:gd name="T11" fmla="*/ 10 h 338"/>
                <a:gd name="T12" fmla="*/ 0 w 350"/>
                <a:gd name="T13" fmla="*/ 48 h 338"/>
                <a:gd name="T14" fmla="*/ 11 w 350"/>
                <a:gd name="T15" fmla="*/ 57 h 338"/>
                <a:gd name="T16" fmla="*/ 21 w 350"/>
                <a:gd name="T17" fmla="*/ 48 h 338"/>
                <a:gd name="T18" fmla="*/ 40 w 350"/>
                <a:gd name="T19" fmla="*/ 67 h 338"/>
                <a:gd name="T20" fmla="*/ 10 w 350"/>
                <a:gd name="T21" fmla="*/ 82 h 338"/>
                <a:gd name="T22" fmla="*/ 20 w 350"/>
                <a:gd name="T23" fmla="*/ 96 h 338"/>
                <a:gd name="T24" fmla="*/ 51 w 350"/>
                <a:gd name="T25" fmla="*/ 96 h 338"/>
                <a:gd name="T26" fmla="*/ 45 w 350"/>
                <a:gd name="T27" fmla="*/ 111 h 338"/>
                <a:gd name="T28" fmla="*/ 63 w 350"/>
                <a:gd name="T29" fmla="*/ 110 h 338"/>
                <a:gd name="T30" fmla="*/ 96 w 350"/>
                <a:gd name="T31" fmla="*/ 138 h 338"/>
                <a:gd name="T32" fmla="*/ 127 w 350"/>
                <a:gd name="T33" fmla="*/ 138 h 338"/>
                <a:gd name="T34" fmla="*/ 127 w 350"/>
                <a:gd name="T35" fmla="*/ 162 h 338"/>
                <a:gd name="T36" fmla="*/ 148 w 350"/>
                <a:gd name="T37" fmla="*/ 230 h 338"/>
                <a:gd name="T38" fmla="*/ 158 w 350"/>
                <a:gd name="T39" fmla="*/ 282 h 338"/>
                <a:gd name="T40" fmla="*/ 167 w 350"/>
                <a:gd name="T41" fmla="*/ 272 h 338"/>
                <a:gd name="T42" fmla="*/ 213 w 350"/>
                <a:gd name="T43" fmla="*/ 295 h 338"/>
                <a:gd name="T44" fmla="*/ 198 w 350"/>
                <a:gd name="T45" fmla="*/ 315 h 338"/>
                <a:gd name="T46" fmla="*/ 207 w 350"/>
                <a:gd name="T47" fmla="*/ 324 h 338"/>
                <a:gd name="T48" fmla="*/ 229 w 350"/>
                <a:gd name="T49" fmla="*/ 329 h 338"/>
                <a:gd name="T50" fmla="*/ 234 w 350"/>
                <a:gd name="T51" fmla="*/ 338 h 338"/>
                <a:gd name="T52" fmla="*/ 244 w 350"/>
                <a:gd name="T53" fmla="*/ 338 h 338"/>
                <a:gd name="T54" fmla="*/ 269 w 350"/>
                <a:gd name="T55" fmla="*/ 305 h 338"/>
                <a:gd name="T56" fmla="*/ 292 w 350"/>
                <a:gd name="T57" fmla="*/ 302 h 338"/>
                <a:gd name="T58" fmla="*/ 300 w 350"/>
                <a:gd name="T59" fmla="*/ 293 h 338"/>
                <a:gd name="T60" fmla="*/ 350 w 350"/>
                <a:gd name="T61" fmla="*/ 280 h 338"/>
                <a:gd name="T62" fmla="*/ 279 w 350"/>
                <a:gd name="T63" fmla="*/ 75 h 338"/>
                <a:gd name="T64" fmla="*/ 223 w 350"/>
                <a:gd name="T65" fmla="*/ 86 h 338"/>
                <a:gd name="T66" fmla="*/ 121 w 350"/>
                <a:gd name="T67" fmla="*/ 0 h 338"/>
                <a:gd name="T68" fmla="*/ 121 w 350"/>
                <a:gd name="T69" fmla="*/ 0 h 338"/>
                <a:gd name="T70" fmla="*/ 121 w 350"/>
                <a:gd name="T71" fmla="*/ 0 h 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38"/>
                <a:gd name="T110" fmla="*/ 350 w 350"/>
                <a:gd name="T111" fmla="*/ 338 h 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38">
                  <a:moveTo>
                    <a:pt x="121" y="0"/>
                  </a:moveTo>
                  <a:lnTo>
                    <a:pt x="121" y="21"/>
                  </a:lnTo>
                  <a:lnTo>
                    <a:pt x="104" y="37"/>
                  </a:lnTo>
                  <a:lnTo>
                    <a:pt x="61" y="4"/>
                  </a:lnTo>
                  <a:lnTo>
                    <a:pt x="33" y="4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11" y="57"/>
                  </a:lnTo>
                  <a:lnTo>
                    <a:pt x="21" y="48"/>
                  </a:lnTo>
                  <a:lnTo>
                    <a:pt x="40" y="67"/>
                  </a:lnTo>
                  <a:lnTo>
                    <a:pt x="10" y="82"/>
                  </a:lnTo>
                  <a:lnTo>
                    <a:pt x="20" y="96"/>
                  </a:lnTo>
                  <a:lnTo>
                    <a:pt x="51" y="96"/>
                  </a:lnTo>
                  <a:lnTo>
                    <a:pt x="45" y="111"/>
                  </a:lnTo>
                  <a:lnTo>
                    <a:pt x="63" y="110"/>
                  </a:lnTo>
                  <a:lnTo>
                    <a:pt x="96" y="138"/>
                  </a:lnTo>
                  <a:lnTo>
                    <a:pt x="127" y="138"/>
                  </a:lnTo>
                  <a:lnTo>
                    <a:pt x="127" y="162"/>
                  </a:lnTo>
                  <a:lnTo>
                    <a:pt x="148" y="230"/>
                  </a:lnTo>
                  <a:lnTo>
                    <a:pt x="158" y="282"/>
                  </a:lnTo>
                  <a:lnTo>
                    <a:pt x="167" y="272"/>
                  </a:lnTo>
                  <a:lnTo>
                    <a:pt x="213" y="295"/>
                  </a:lnTo>
                  <a:lnTo>
                    <a:pt x="198" y="315"/>
                  </a:lnTo>
                  <a:lnTo>
                    <a:pt x="207" y="324"/>
                  </a:lnTo>
                  <a:lnTo>
                    <a:pt x="229" y="329"/>
                  </a:lnTo>
                  <a:lnTo>
                    <a:pt x="234" y="338"/>
                  </a:lnTo>
                  <a:lnTo>
                    <a:pt x="244" y="338"/>
                  </a:lnTo>
                  <a:lnTo>
                    <a:pt x="269" y="305"/>
                  </a:lnTo>
                  <a:lnTo>
                    <a:pt x="292" y="302"/>
                  </a:lnTo>
                  <a:lnTo>
                    <a:pt x="300" y="293"/>
                  </a:lnTo>
                  <a:lnTo>
                    <a:pt x="350" y="280"/>
                  </a:lnTo>
                  <a:lnTo>
                    <a:pt x="279" y="75"/>
                  </a:lnTo>
                  <a:lnTo>
                    <a:pt x="223" y="86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C0BEECA9-FCD5-4F92-BFA7-EC4FFAC894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2" y="2171"/>
              <a:ext cx="514" cy="443"/>
            </a:xfrm>
            <a:custGeom>
              <a:avLst/>
              <a:gdLst>
                <a:gd name="T0" fmla="*/ 355 w 485"/>
                <a:gd name="T1" fmla="*/ 44 h 418"/>
                <a:gd name="T2" fmla="*/ 349 w 485"/>
                <a:gd name="T3" fmla="*/ 37 h 418"/>
                <a:gd name="T4" fmla="*/ 324 w 485"/>
                <a:gd name="T5" fmla="*/ 31 h 418"/>
                <a:gd name="T6" fmla="*/ 314 w 485"/>
                <a:gd name="T7" fmla="*/ 53 h 418"/>
                <a:gd name="T8" fmla="*/ 267 w 485"/>
                <a:gd name="T9" fmla="*/ 65 h 418"/>
                <a:gd name="T10" fmla="*/ 234 w 485"/>
                <a:gd name="T11" fmla="*/ 99 h 418"/>
                <a:gd name="T12" fmla="*/ 214 w 485"/>
                <a:gd name="T13" fmla="*/ 99 h 418"/>
                <a:gd name="T14" fmla="*/ 205 w 485"/>
                <a:gd name="T15" fmla="*/ 117 h 418"/>
                <a:gd name="T16" fmla="*/ 191 w 485"/>
                <a:gd name="T17" fmla="*/ 117 h 418"/>
                <a:gd name="T18" fmla="*/ 177 w 485"/>
                <a:gd name="T19" fmla="*/ 96 h 418"/>
                <a:gd name="T20" fmla="*/ 163 w 485"/>
                <a:gd name="T21" fmla="*/ 99 h 418"/>
                <a:gd name="T22" fmla="*/ 128 w 485"/>
                <a:gd name="T23" fmla="*/ 53 h 418"/>
                <a:gd name="T24" fmla="*/ 104 w 485"/>
                <a:gd name="T25" fmla="*/ 56 h 418"/>
                <a:gd name="T26" fmla="*/ 84 w 485"/>
                <a:gd name="T27" fmla="*/ 36 h 418"/>
                <a:gd name="T28" fmla="*/ 90 w 485"/>
                <a:gd name="T29" fmla="*/ 26 h 418"/>
                <a:gd name="T30" fmla="*/ 84 w 485"/>
                <a:gd name="T31" fmla="*/ 3 h 418"/>
                <a:gd name="T32" fmla="*/ 70 w 485"/>
                <a:gd name="T33" fmla="*/ 0 h 418"/>
                <a:gd name="T34" fmla="*/ 49 w 485"/>
                <a:gd name="T35" fmla="*/ 0 h 418"/>
                <a:gd name="T36" fmla="*/ 60 w 485"/>
                <a:gd name="T37" fmla="*/ 23 h 418"/>
                <a:gd name="T38" fmla="*/ 54 w 485"/>
                <a:gd name="T39" fmla="*/ 58 h 418"/>
                <a:gd name="T40" fmla="*/ 9 w 485"/>
                <a:gd name="T41" fmla="*/ 78 h 418"/>
                <a:gd name="T42" fmla="*/ 13 w 485"/>
                <a:gd name="T43" fmla="*/ 101 h 418"/>
                <a:gd name="T44" fmla="*/ 0 w 485"/>
                <a:gd name="T45" fmla="*/ 116 h 418"/>
                <a:gd name="T46" fmla="*/ 21 w 485"/>
                <a:gd name="T47" fmla="*/ 117 h 418"/>
                <a:gd name="T48" fmla="*/ 304 w 485"/>
                <a:gd name="T49" fmla="*/ 418 h 418"/>
                <a:gd name="T50" fmla="*/ 430 w 485"/>
                <a:gd name="T51" fmla="*/ 418 h 418"/>
                <a:gd name="T52" fmla="*/ 455 w 485"/>
                <a:gd name="T53" fmla="*/ 407 h 418"/>
                <a:gd name="T54" fmla="*/ 463 w 485"/>
                <a:gd name="T55" fmla="*/ 365 h 418"/>
                <a:gd name="T56" fmla="*/ 481 w 485"/>
                <a:gd name="T57" fmla="*/ 361 h 418"/>
                <a:gd name="T58" fmla="*/ 485 w 485"/>
                <a:gd name="T59" fmla="*/ 332 h 418"/>
                <a:gd name="T60" fmla="*/ 473 w 485"/>
                <a:gd name="T61" fmla="*/ 300 h 418"/>
                <a:gd name="T62" fmla="*/ 421 w 485"/>
                <a:gd name="T63" fmla="*/ 272 h 418"/>
                <a:gd name="T64" fmla="*/ 403 w 485"/>
                <a:gd name="T65" fmla="*/ 284 h 418"/>
                <a:gd name="T66" fmla="*/ 360 w 485"/>
                <a:gd name="T67" fmla="*/ 263 h 418"/>
                <a:gd name="T68" fmla="*/ 360 w 485"/>
                <a:gd name="T69" fmla="*/ 242 h 418"/>
                <a:gd name="T70" fmla="*/ 315 w 485"/>
                <a:gd name="T71" fmla="*/ 215 h 418"/>
                <a:gd name="T72" fmla="*/ 300 w 485"/>
                <a:gd name="T73" fmla="*/ 215 h 418"/>
                <a:gd name="T74" fmla="*/ 291 w 485"/>
                <a:gd name="T75" fmla="*/ 186 h 418"/>
                <a:gd name="T76" fmla="*/ 300 w 485"/>
                <a:gd name="T77" fmla="*/ 180 h 418"/>
                <a:gd name="T78" fmla="*/ 334 w 485"/>
                <a:gd name="T79" fmla="*/ 184 h 418"/>
                <a:gd name="T80" fmla="*/ 349 w 485"/>
                <a:gd name="T81" fmla="*/ 171 h 418"/>
                <a:gd name="T82" fmla="*/ 320 w 485"/>
                <a:gd name="T83" fmla="*/ 132 h 418"/>
                <a:gd name="T84" fmla="*/ 315 w 485"/>
                <a:gd name="T85" fmla="*/ 84 h 418"/>
                <a:gd name="T86" fmla="*/ 321 w 485"/>
                <a:gd name="T87" fmla="*/ 73 h 418"/>
                <a:gd name="T88" fmla="*/ 350 w 485"/>
                <a:gd name="T89" fmla="*/ 73 h 418"/>
                <a:gd name="T90" fmla="*/ 364 w 485"/>
                <a:gd name="T91" fmla="*/ 64 h 418"/>
                <a:gd name="T92" fmla="*/ 363 w 485"/>
                <a:gd name="T93" fmla="*/ 56 h 418"/>
                <a:gd name="T94" fmla="*/ 355 w 485"/>
                <a:gd name="T95" fmla="*/ 44 h 418"/>
                <a:gd name="T96" fmla="*/ 355 w 485"/>
                <a:gd name="T97" fmla="*/ 44 h 418"/>
                <a:gd name="T98" fmla="*/ 355 w 485"/>
                <a:gd name="T99" fmla="*/ 44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5"/>
                <a:gd name="T151" fmla="*/ 0 h 418"/>
                <a:gd name="T152" fmla="*/ 485 w 485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5" h="418">
                  <a:moveTo>
                    <a:pt x="355" y="44"/>
                  </a:moveTo>
                  <a:lnTo>
                    <a:pt x="349" y="37"/>
                  </a:lnTo>
                  <a:lnTo>
                    <a:pt x="324" y="31"/>
                  </a:lnTo>
                  <a:lnTo>
                    <a:pt x="314" y="53"/>
                  </a:lnTo>
                  <a:lnTo>
                    <a:pt x="267" y="65"/>
                  </a:lnTo>
                  <a:lnTo>
                    <a:pt x="234" y="99"/>
                  </a:lnTo>
                  <a:lnTo>
                    <a:pt x="214" y="99"/>
                  </a:lnTo>
                  <a:lnTo>
                    <a:pt x="205" y="117"/>
                  </a:lnTo>
                  <a:lnTo>
                    <a:pt x="191" y="117"/>
                  </a:lnTo>
                  <a:lnTo>
                    <a:pt x="177" y="96"/>
                  </a:lnTo>
                  <a:lnTo>
                    <a:pt x="163" y="99"/>
                  </a:lnTo>
                  <a:lnTo>
                    <a:pt x="128" y="53"/>
                  </a:lnTo>
                  <a:lnTo>
                    <a:pt x="104" y="56"/>
                  </a:lnTo>
                  <a:lnTo>
                    <a:pt x="84" y="36"/>
                  </a:lnTo>
                  <a:lnTo>
                    <a:pt x="90" y="26"/>
                  </a:lnTo>
                  <a:lnTo>
                    <a:pt x="84" y="3"/>
                  </a:lnTo>
                  <a:lnTo>
                    <a:pt x="70" y="0"/>
                  </a:lnTo>
                  <a:lnTo>
                    <a:pt x="49" y="0"/>
                  </a:lnTo>
                  <a:lnTo>
                    <a:pt x="60" y="23"/>
                  </a:lnTo>
                  <a:lnTo>
                    <a:pt x="54" y="58"/>
                  </a:lnTo>
                  <a:lnTo>
                    <a:pt x="9" y="78"/>
                  </a:lnTo>
                  <a:lnTo>
                    <a:pt x="13" y="101"/>
                  </a:lnTo>
                  <a:lnTo>
                    <a:pt x="0" y="116"/>
                  </a:lnTo>
                  <a:lnTo>
                    <a:pt x="21" y="117"/>
                  </a:lnTo>
                  <a:lnTo>
                    <a:pt x="304" y="418"/>
                  </a:lnTo>
                  <a:lnTo>
                    <a:pt x="430" y="418"/>
                  </a:lnTo>
                  <a:lnTo>
                    <a:pt x="455" y="407"/>
                  </a:lnTo>
                  <a:lnTo>
                    <a:pt x="463" y="365"/>
                  </a:lnTo>
                  <a:lnTo>
                    <a:pt x="481" y="361"/>
                  </a:lnTo>
                  <a:lnTo>
                    <a:pt x="485" y="332"/>
                  </a:lnTo>
                  <a:lnTo>
                    <a:pt x="473" y="300"/>
                  </a:lnTo>
                  <a:lnTo>
                    <a:pt x="421" y="272"/>
                  </a:lnTo>
                  <a:lnTo>
                    <a:pt x="403" y="284"/>
                  </a:lnTo>
                  <a:lnTo>
                    <a:pt x="360" y="263"/>
                  </a:lnTo>
                  <a:lnTo>
                    <a:pt x="360" y="242"/>
                  </a:lnTo>
                  <a:lnTo>
                    <a:pt x="315" y="215"/>
                  </a:lnTo>
                  <a:lnTo>
                    <a:pt x="300" y="215"/>
                  </a:lnTo>
                  <a:lnTo>
                    <a:pt x="291" y="186"/>
                  </a:lnTo>
                  <a:lnTo>
                    <a:pt x="300" y="180"/>
                  </a:lnTo>
                  <a:lnTo>
                    <a:pt x="334" y="184"/>
                  </a:lnTo>
                  <a:lnTo>
                    <a:pt x="349" y="171"/>
                  </a:lnTo>
                  <a:lnTo>
                    <a:pt x="320" y="132"/>
                  </a:lnTo>
                  <a:lnTo>
                    <a:pt x="315" y="84"/>
                  </a:lnTo>
                  <a:lnTo>
                    <a:pt x="321" y="73"/>
                  </a:lnTo>
                  <a:lnTo>
                    <a:pt x="350" y="73"/>
                  </a:lnTo>
                  <a:lnTo>
                    <a:pt x="364" y="64"/>
                  </a:lnTo>
                  <a:lnTo>
                    <a:pt x="363" y="56"/>
                  </a:lnTo>
                  <a:lnTo>
                    <a:pt x="355" y="4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F75DDC72-0369-47BB-B8E1-662ED1E622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0" y="2159"/>
              <a:ext cx="370" cy="332"/>
            </a:xfrm>
            <a:custGeom>
              <a:avLst/>
              <a:gdLst>
                <a:gd name="T0" fmla="*/ 178 w 349"/>
                <a:gd name="T1" fmla="*/ 0 h 314"/>
                <a:gd name="T2" fmla="*/ 128 w 349"/>
                <a:gd name="T3" fmla="*/ 13 h 314"/>
                <a:gd name="T4" fmla="*/ 119 w 349"/>
                <a:gd name="T5" fmla="*/ 22 h 314"/>
                <a:gd name="T6" fmla="*/ 97 w 349"/>
                <a:gd name="T7" fmla="*/ 25 h 314"/>
                <a:gd name="T8" fmla="*/ 73 w 349"/>
                <a:gd name="T9" fmla="*/ 56 h 314"/>
                <a:gd name="T10" fmla="*/ 64 w 349"/>
                <a:gd name="T11" fmla="*/ 56 h 314"/>
                <a:gd name="T12" fmla="*/ 72 w 349"/>
                <a:gd name="T13" fmla="*/ 67 h 314"/>
                <a:gd name="T14" fmla="*/ 73 w 349"/>
                <a:gd name="T15" fmla="*/ 76 h 314"/>
                <a:gd name="T16" fmla="*/ 58 w 349"/>
                <a:gd name="T17" fmla="*/ 85 h 314"/>
                <a:gd name="T18" fmla="*/ 30 w 349"/>
                <a:gd name="T19" fmla="*/ 85 h 314"/>
                <a:gd name="T20" fmla="*/ 24 w 349"/>
                <a:gd name="T21" fmla="*/ 96 h 314"/>
                <a:gd name="T22" fmla="*/ 29 w 349"/>
                <a:gd name="T23" fmla="*/ 144 h 314"/>
                <a:gd name="T24" fmla="*/ 58 w 349"/>
                <a:gd name="T25" fmla="*/ 183 h 314"/>
                <a:gd name="T26" fmla="*/ 44 w 349"/>
                <a:gd name="T27" fmla="*/ 196 h 314"/>
                <a:gd name="T28" fmla="*/ 9 w 349"/>
                <a:gd name="T29" fmla="*/ 192 h 314"/>
                <a:gd name="T30" fmla="*/ 0 w 349"/>
                <a:gd name="T31" fmla="*/ 198 h 314"/>
                <a:gd name="T32" fmla="*/ 9 w 349"/>
                <a:gd name="T33" fmla="*/ 227 h 314"/>
                <a:gd name="T34" fmla="*/ 24 w 349"/>
                <a:gd name="T35" fmla="*/ 227 h 314"/>
                <a:gd name="T36" fmla="*/ 69 w 349"/>
                <a:gd name="T37" fmla="*/ 254 h 314"/>
                <a:gd name="T38" fmla="*/ 69 w 349"/>
                <a:gd name="T39" fmla="*/ 274 h 314"/>
                <a:gd name="T40" fmla="*/ 110 w 349"/>
                <a:gd name="T41" fmla="*/ 295 h 314"/>
                <a:gd name="T42" fmla="*/ 130 w 349"/>
                <a:gd name="T43" fmla="*/ 286 h 314"/>
                <a:gd name="T44" fmla="*/ 184 w 349"/>
                <a:gd name="T45" fmla="*/ 314 h 314"/>
                <a:gd name="T46" fmla="*/ 197 w 349"/>
                <a:gd name="T47" fmla="*/ 314 h 314"/>
                <a:gd name="T48" fmla="*/ 224 w 349"/>
                <a:gd name="T49" fmla="*/ 291 h 314"/>
                <a:gd name="T50" fmla="*/ 220 w 349"/>
                <a:gd name="T51" fmla="*/ 284 h 314"/>
                <a:gd name="T52" fmla="*/ 242 w 349"/>
                <a:gd name="T53" fmla="*/ 263 h 314"/>
                <a:gd name="T54" fmla="*/ 268 w 349"/>
                <a:gd name="T55" fmla="*/ 263 h 314"/>
                <a:gd name="T56" fmla="*/ 278 w 349"/>
                <a:gd name="T57" fmla="*/ 290 h 314"/>
                <a:gd name="T58" fmla="*/ 289 w 349"/>
                <a:gd name="T59" fmla="*/ 284 h 314"/>
                <a:gd name="T60" fmla="*/ 349 w 349"/>
                <a:gd name="T61" fmla="*/ 198 h 314"/>
                <a:gd name="T62" fmla="*/ 205 w 349"/>
                <a:gd name="T63" fmla="*/ 85 h 314"/>
                <a:gd name="T64" fmla="*/ 178 w 349"/>
                <a:gd name="T65" fmla="*/ 0 h 314"/>
                <a:gd name="T66" fmla="*/ 178 w 349"/>
                <a:gd name="T67" fmla="*/ 0 h 314"/>
                <a:gd name="T68" fmla="*/ 178 w 349"/>
                <a:gd name="T69" fmla="*/ 0 h 3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314"/>
                <a:gd name="T107" fmla="*/ 349 w 349"/>
                <a:gd name="T108" fmla="*/ 314 h 3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314">
                  <a:moveTo>
                    <a:pt x="178" y="0"/>
                  </a:moveTo>
                  <a:lnTo>
                    <a:pt x="128" y="13"/>
                  </a:lnTo>
                  <a:lnTo>
                    <a:pt x="119" y="22"/>
                  </a:lnTo>
                  <a:lnTo>
                    <a:pt x="97" y="25"/>
                  </a:lnTo>
                  <a:lnTo>
                    <a:pt x="73" y="56"/>
                  </a:lnTo>
                  <a:lnTo>
                    <a:pt x="64" y="56"/>
                  </a:lnTo>
                  <a:lnTo>
                    <a:pt x="72" y="67"/>
                  </a:lnTo>
                  <a:lnTo>
                    <a:pt x="73" y="76"/>
                  </a:lnTo>
                  <a:lnTo>
                    <a:pt x="58" y="85"/>
                  </a:lnTo>
                  <a:lnTo>
                    <a:pt x="30" y="85"/>
                  </a:lnTo>
                  <a:lnTo>
                    <a:pt x="24" y="96"/>
                  </a:lnTo>
                  <a:lnTo>
                    <a:pt x="29" y="144"/>
                  </a:lnTo>
                  <a:lnTo>
                    <a:pt x="58" y="183"/>
                  </a:lnTo>
                  <a:lnTo>
                    <a:pt x="44" y="196"/>
                  </a:lnTo>
                  <a:lnTo>
                    <a:pt x="9" y="192"/>
                  </a:lnTo>
                  <a:lnTo>
                    <a:pt x="0" y="198"/>
                  </a:lnTo>
                  <a:lnTo>
                    <a:pt x="9" y="227"/>
                  </a:lnTo>
                  <a:lnTo>
                    <a:pt x="24" y="227"/>
                  </a:lnTo>
                  <a:lnTo>
                    <a:pt x="69" y="254"/>
                  </a:lnTo>
                  <a:lnTo>
                    <a:pt x="69" y="274"/>
                  </a:lnTo>
                  <a:lnTo>
                    <a:pt x="110" y="295"/>
                  </a:lnTo>
                  <a:lnTo>
                    <a:pt x="130" y="286"/>
                  </a:lnTo>
                  <a:lnTo>
                    <a:pt x="184" y="314"/>
                  </a:lnTo>
                  <a:lnTo>
                    <a:pt x="197" y="314"/>
                  </a:lnTo>
                  <a:lnTo>
                    <a:pt x="224" y="291"/>
                  </a:lnTo>
                  <a:lnTo>
                    <a:pt x="220" y="284"/>
                  </a:lnTo>
                  <a:lnTo>
                    <a:pt x="242" y="263"/>
                  </a:lnTo>
                  <a:lnTo>
                    <a:pt x="268" y="263"/>
                  </a:lnTo>
                  <a:lnTo>
                    <a:pt x="278" y="290"/>
                  </a:lnTo>
                  <a:lnTo>
                    <a:pt x="289" y="284"/>
                  </a:lnTo>
                  <a:lnTo>
                    <a:pt x="349" y="198"/>
                  </a:lnTo>
                  <a:lnTo>
                    <a:pt x="205" y="8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EC0B0189-FF54-48CB-B813-6C795D2D52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" y="2367"/>
              <a:ext cx="245" cy="211"/>
            </a:xfrm>
            <a:custGeom>
              <a:avLst/>
              <a:gdLst>
                <a:gd name="T0" fmla="*/ 167 w 231"/>
                <a:gd name="T1" fmla="*/ 0 h 199"/>
                <a:gd name="T2" fmla="*/ 110 w 231"/>
                <a:gd name="T3" fmla="*/ 83 h 199"/>
                <a:gd name="T4" fmla="*/ 96 w 231"/>
                <a:gd name="T5" fmla="*/ 93 h 199"/>
                <a:gd name="T6" fmla="*/ 87 w 231"/>
                <a:gd name="T7" fmla="*/ 66 h 199"/>
                <a:gd name="T8" fmla="*/ 60 w 231"/>
                <a:gd name="T9" fmla="*/ 66 h 199"/>
                <a:gd name="T10" fmla="*/ 37 w 231"/>
                <a:gd name="T11" fmla="*/ 87 h 199"/>
                <a:gd name="T12" fmla="*/ 42 w 231"/>
                <a:gd name="T13" fmla="*/ 93 h 199"/>
                <a:gd name="T14" fmla="*/ 14 w 231"/>
                <a:gd name="T15" fmla="*/ 117 h 199"/>
                <a:gd name="T16" fmla="*/ 0 w 231"/>
                <a:gd name="T17" fmla="*/ 117 h 199"/>
                <a:gd name="T18" fmla="*/ 12 w 231"/>
                <a:gd name="T19" fmla="*/ 147 h 199"/>
                <a:gd name="T20" fmla="*/ 8 w 231"/>
                <a:gd name="T21" fmla="*/ 176 h 199"/>
                <a:gd name="T22" fmla="*/ 19 w 231"/>
                <a:gd name="T23" fmla="*/ 192 h 199"/>
                <a:gd name="T24" fmla="*/ 26 w 231"/>
                <a:gd name="T25" fmla="*/ 192 h 199"/>
                <a:gd name="T26" fmla="*/ 26 w 231"/>
                <a:gd name="T27" fmla="*/ 176 h 199"/>
                <a:gd name="T28" fmla="*/ 36 w 231"/>
                <a:gd name="T29" fmla="*/ 168 h 199"/>
                <a:gd name="T30" fmla="*/ 129 w 231"/>
                <a:gd name="T31" fmla="*/ 199 h 199"/>
                <a:gd name="T32" fmla="*/ 164 w 231"/>
                <a:gd name="T33" fmla="*/ 179 h 199"/>
                <a:gd name="T34" fmla="*/ 172 w 231"/>
                <a:gd name="T35" fmla="*/ 182 h 199"/>
                <a:gd name="T36" fmla="*/ 202 w 231"/>
                <a:gd name="T37" fmla="*/ 168 h 199"/>
                <a:gd name="T38" fmla="*/ 184 w 231"/>
                <a:gd name="T39" fmla="*/ 129 h 199"/>
                <a:gd name="T40" fmla="*/ 203 w 231"/>
                <a:gd name="T41" fmla="*/ 129 h 199"/>
                <a:gd name="T42" fmla="*/ 225 w 231"/>
                <a:gd name="T43" fmla="*/ 115 h 199"/>
                <a:gd name="T44" fmla="*/ 227 w 231"/>
                <a:gd name="T45" fmla="*/ 106 h 199"/>
                <a:gd name="T46" fmla="*/ 216 w 231"/>
                <a:gd name="T47" fmla="*/ 92 h 199"/>
                <a:gd name="T48" fmla="*/ 231 w 231"/>
                <a:gd name="T49" fmla="*/ 49 h 199"/>
                <a:gd name="T50" fmla="*/ 167 w 231"/>
                <a:gd name="T51" fmla="*/ 0 h 199"/>
                <a:gd name="T52" fmla="*/ 167 w 231"/>
                <a:gd name="T53" fmla="*/ 0 h 199"/>
                <a:gd name="T54" fmla="*/ 167 w 231"/>
                <a:gd name="T55" fmla="*/ 0 h 1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1"/>
                <a:gd name="T85" fmla="*/ 0 h 199"/>
                <a:gd name="T86" fmla="*/ 231 w 231"/>
                <a:gd name="T87" fmla="*/ 199 h 1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1" h="199">
                  <a:moveTo>
                    <a:pt x="167" y="0"/>
                  </a:moveTo>
                  <a:lnTo>
                    <a:pt x="110" y="83"/>
                  </a:lnTo>
                  <a:lnTo>
                    <a:pt x="96" y="93"/>
                  </a:lnTo>
                  <a:lnTo>
                    <a:pt x="87" y="66"/>
                  </a:lnTo>
                  <a:lnTo>
                    <a:pt x="60" y="66"/>
                  </a:lnTo>
                  <a:lnTo>
                    <a:pt x="37" y="87"/>
                  </a:lnTo>
                  <a:lnTo>
                    <a:pt x="42" y="93"/>
                  </a:lnTo>
                  <a:lnTo>
                    <a:pt x="14" y="117"/>
                  </a:lnTo>
                  <a:lnTo>
                    <a:pt x="0" y="117"/>
                  </a:lnTo>
                  <a:lnTo>
                    <a:pt x="12" y="147"/>
                  </a:lnTo>
                  <a:lnTo>
                    <a:pt x="8" y="176"/>
                  </a:lnTo>
                  <a:lnTo>
                    <a:pt x="19" y="192"/>
                  </a:lnTo>
                  <a:lnTo>
                    <a:pt x="26" y="192"/>
                  </a:lnTo>
                  <a:lnTo>
                    <a:pt x="26" y="176"/>
                  </a:lnTo>
                  <a:lnTo>
                    <a:pt x="36" y="168"/>
                  </a:lnTo>
                  <a:lnTo>
                    <a:pt x="129" y="199"/>
                  </a:lnTo>
                  <a:lnTo>
                    <a:pt x="164" y="179"/>
                  </a:lnTo>
                  <a:lnTo>
                    <a:pt x="172" y="182"/>
                  </a:lnTo>
                  <a:lnTo>
                    <a:pt x="202" y="168"/>
                  </a:lnTo>
                  <a:lnTo>
                    <a:pt x="184" y="129"/>
                  </a:lnTo>
                  <a:lnTo>
                    <a:pt x="203" y="129"/>
                  </a:lnTo>
                  <a:lnTo>
                    <a:pt x="225" y="115"/>
                  </a:lnTo>
                  <a:lnTo>
                    <a:pt x="227" y="106"/>
                  </a:lnTo>
                  <a:lnTo>
                    <a:pt x="216" y="92"/>
                  </a:lnTo>
                  <a:lnTo>
                    <a:pt x="231" y="4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123A07A1-676F-48DC-A52E-5797216966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0" y="2545"/>
              <a:ext cx="430" cy="400"/>
            </a:xfrm>
            <a:custGeom>
              <a:avLst/>
              <a:gdLst>
                <a:gd name="T0" fmla="*/ 242 w 406"/>
                <a:gd name="T1" fmla="*/ 0 h 377"/>
                <a:gd name="T2" fmla="*/ 213 w 406"/>
                <a:gd name="T3" fmla="*/ 16 h 377"/>
                <a:gd name="T4" fmla="*/ 204 w 406"/>
                <a:gd name="T5" fmla="*/ 11 h 377"/>
                <a:gd name="T6" fmla="*/ 170 w 406"/>
                <a:gd name="T7" fmla="*/ 31 h 377"/>
                <a:gd name="T8" fmla="*/ 77 w 406"/>
                <a:gd name="T9" fmla="*/ 0 h 377"/>
                <a:gd name="T10" fmla="*/ 67 w 406"/>
                <a:gd name="T11" fmla="*/ 8 h 377"/>
                <a:gd name="T12" fmla="*/ 67 w 406"/>
                <a:gd name="T13" fmla="*/ 24 h 377"/>
                <a:gd name="T14" fmla="*/ 60 w 406"/>
                <a:gd name="T15" fmla="*/ 24 h 377"/>
                <a:gd name="T16" fmla="*/ 49 w 406"/>
                <a:gd name="T17" fmla="*/ 8 h 377"/>
                <a:gd name="T18" fmla="*/ 31 w 406"/>
                <a:gd name="T19" fmla="*/ 12 h 377"/>
                <a:gd name="T20" fmla="*/ 23 w 406"/>
                <a:gd name="T21" fmla="*/ 54 h 377"/>
                <a:gd name="T22" fmla="*/ 0 w 406"/>
                <a:gd name="T23" fmla="*/ 65 h 377"/>
                <a:gd name="T24" fmla="*/ 52 w 406"/>
                <a:gd name="T25" fmla="*/ 167 h 377"/>
                <a:gd name="T26" fmla="*/ 130 w 406"/>
                <a:gd name="T27" fmla="*/ 177 h 377"/>
                <a:gd name="T28" fmla="*/ 142 w 406"/>
                <a:gd name="T29" fmla="*/ 227 h 377"/>
                <a:gd name="T30" fmla="*/ 221 w 406"/>
                <a:gd name="T31" fmla="*/ 214 h 377"/>
                <a:gd name="T32" fmla="*/ 237 w 406"/>
                <a:gd name="T33" fmla="*/ 321 h 377"/>
                <a:gd name="T34" fmla="*/ 323 w 406"/>
                <a:gd name="T35" fmla="*/ 377 h 377"/>
                <a:gd name="T36" fmla="*/ 384 w 406"/>
                <a:gd name="T37" fmla="*/ 356 h 377"/>
                <a:gd name="T38" fmla="*/ 406 w 406"/>
                <a:gd name="T39" fmla="*/ 317 h 377"/>
                <a:gd name="T40" fmla="*/ 390 w 406"/>
                <a:gd name="T41" fmla="*/ 279 h 377"/>
                <a:gd name="T42" fmla="*/ 372 w 406"/>
                <a:gd name="T43" fmla="*/ 265 h 377"/>
                <a:gd name="T44" fmla="*/ 355 w 406"/>
                <a:gd name="T45" fmla="*/ 232 h 377"/>
                <a:gd name="T46" fmla="*/ 320 w 406"/>
                <a:gd name="T47" fmla="*/ 186 h 377"/>
                <a:gd name="T48" fmla="*/ 319 w 406"/>
                <a:gd name="T49" fmla="*/ 155 h 377"/>
                <a:gd name="T50" fmla="*/ 343 w 406"/>
                <a:gd name="T51" fmla="*/ 155 h 377"/>
                <a:gd name="T52" fmla="*/ 359 w 406"/>
                <a:gd name="T53" fmla="*/ 121 h 377"/>
                <a:gd name="T54" fmla="*/ 349 w 406"/>
                <a:gd name="T55" fmla="*/ 98 h 377"/>
                <a:gd name="T56" fmla="*/ 332 w 406"/>
                <a:gd name="T57" fmla="*/ 91 h 377"/>
                <a:gd name="T58" fmla="*/ 304 w 406"/>
                <a:gd name="T59" fmla="*/ 97 h 377"/>
                <a:gd name="T60" fmla="*/ 292 w 406"/>
                <a:gd name="T61" fmla="*/ 80 h 377"/>
                <a:gd name="T62" fmla="*/ 288 w 406"/>
                <a:gd name="T63" fmla="*/ 51 h 377"/>
                <a:gd name="T64" fmla="*/ 262 w 406"/>
                <a:gd name="T65" fmla="*/ 35 h 377"/>
                <a:gd name="T66" fmla="*/ 262 w 406"/>
                <a:gd name="T67" fmla="*/ 14 h 377"/>
                <a:gd name="T68" fmla="*/ 242 w 406"/>
                <a:gd name="T69" fmla="*/ 0 h 377"/>
                <a:gd name="T70" fmla="*/ 242 w 406"/>
                <a:gd name="T71" fmla="*/ 0 h 377"/>
                <a:gd name="T72" fmla="*/ 242 w 406"/>
                <a:gd name="T73" fmla="*/ 0 h 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6"/>
                <a:gd name="T112" fmla="*/ 0 h 377"/>
                <a:gd name="T113" fmla="*/ 406 w 406"/>
                <a:gd name="T114" fmla="*/ 377 h 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6" h="377">
                  <a:moveTo>
                    <a:pt x="242" y="0"/>
                  </a:moveTo>
                  <a:lnTo>
                    <a:pt x="213" y="16"/>
                  </a:lnTo>
                  <a:lnTo>
                    <a:pt x="204" y="11"/>
                  </a:lnTo>
                  <a:lnTo>
                    <a:pt x="170" y="31"/>
                  </a:lnTo>
                  <a:lnTo>
                    <a:pt x="77" y="0"/>
                  </a:lnTo>
                  <a:lnTo>
                    <a:pt x="67" y="8"/>
                  </a:lnTo>
                  <a:lnTo>
                    <a:pt x="67" y="24"/>
                  </a:lnTo>
                  <a:lnTo>
                    <a:pt x="60" y="24"/>
                  </a:lnTo>
                  <a:lnTo>
                    <a:pt x="49" y="8"/>
                  </a:lnTo>
                  <a:lnTo>
                    <a:pt x="31" y="12"/>
                  </a:lnTo>
                  <a:lnTo>
                    <a:pt x="23" y="54"/>
                  </a:lnTo>
                  <a:lnTo>
                    <a:pt x="0" y="65"/>
                  </a:lnTo>
                  <a:lnTo>
                    <a:pt x="52" y="167"/>
                  </a:lnTo>
                  <a:lnTo>
                    <a:pt x="130" y="177"/>
                  </a:lnTo>
                  <a:lnTo>
                    <a:pt x="142" y="227"/>
                  </a:lnTo>
                  <a:lnTo>
                    <a:pt x="221" y="214"/>
                  </a:lnTo>
                  <a:lnTo>
                    <a:pt x="237" y="321"/>
                  </a:lnTo>
                  <a:lnTo>
                    <a:pt x="323" y="377"/>
                  </a:lnTo>
                  <a:lnTo>
                    <a:pt x="384" y="356"/>
                  </a:lnTo>
                  <a:lnTo>
                    <a:pt x="406" y="317"/>
                  </a:lnTo>
                  <a:lnTo>
                    <a:pt x="390" y="279"/>
                  </a:lnTo>
                  <a:lnTo>
                    <a:pt x="372" y="265"/>
                  </a:lnTo>
                  <a:lnTo>
                    <a:pt x="355" y="232"/>
                  </a:lnTo>
                  <a:lnTo>
                    <a:pt x="320" y="186"/>
                  </a:lnTo>
                  <a:lnTo>
                    <a:pt x="319" y="155"/>
                  </a:lnTo>
                  <a:lnTo>
                    <a:pt x="343" y="155"/>
                  </a:lnTo>
                  <a:lnTo>
                    <a:pt x="359" y="121"/>
                  </a:lnTo>
                  <a:lnTo>
                    <a:pt x="349" y="98"/>
                  </a:lnTo>
                  <a:lnTo>
                    <a:pt x="332" y="91"/>
                  </a:lnTo>
                  <a:lnTo>
                    <a:pt x="304" y="97"/>
                  </a:lnTo>
                  <a:lnTo>
                    <a:pt x="292" y="80"/>
                  </a:lnTo>
                  <a:lnTo>
                    <a:pt x="288" y="51"/>
                  </a:lnTo>
                  <a:lnTo>
                    <a:pt x="262" y="35"/>
                  </a:lnTo>
                  <a:lnTo>
                    <a:pt x="262" y="14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4E549297-2900-41CC-9EA2-D9DC426E8E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8" y="2635"/>
              <a:ext cx="325" cy="338"/>
            </a:xfrm>
            <a:custGeom>
              <a:avLst/>
              <a:gdLst>
                <a:gd name="T0" fmla="*/ 30 w 307"/>
                <a:gd name="T1" fmla="*/ 13 h 319"/>
                <a:gd name="T2" fmla="*/ 40 w 307"/>
                <a:gd name="T3" fmla="*/ 36 h 319"/>
                <a:gd name="T4" fmla="*/ 23 w 307"/>
                <a:gd name="T5" fmla="*/ 70 h 319"/>
                <a:gd name="T6" fmla="*/ 0 w 307"/>
                <a:gd name="T7" fmla="*/ 70 h 319"/>
                <a:gd name="T8" fmla="*/ 1 w 307"/>
                <a:gd name="T9" fmla="*/ 103 h 319"/>
                <a:gd name="T10" fmla="*/ 36 w 307"/>
                <a:gd name="T11" fmla="*/ 146 h 319"/>
                <a:gd name="T12" fmla="*/ 51 w 307"/>
                <a:gd name="T13" fmla="*/ 180 h 319"/>
                <a:gd name="T14" fmla="*/ 73 w 307"/>
                <a:gd name="T15" fmla="*/ 196 h 319"/>
                <a:gd name="T16" fmla="*/ 86 w 307"/>
                <a:gd name="T17" fmla="*/ 231 h 319"/>
                <a:gd name="T18" fmla="*/ 64 w 307"/>
                <a:gd name="T19" fmla="*/ 273 h 319"/>
                <a:gd name="T20" fmla="*/ 82 w 307"/>
                <a:gd name="T21" fmla="*/ 314 h 319"/>
                <a:gd name="T22" fmla="*/ 98 w 307"/>
                <a:gd name="T23" fmla="*/ 295 h 319"/>
                <a:gd name="T24" fmla="*/ 133 w 307"/>
                <a:gd name="T25" fmla="*/ 295 h 319"/>
                <a:gd name="T26" fmla="*/ 149 w 307"/>
                <a:gd name="T27" fmla="*/ 319 h 319"/>
                <a:gd name="T28" fmla="*/ 189 w 307"/>
                <a:gd name="T29" fmla="*/ 309 h 319"/>
                <a:gd name="T30" fmla="*/ 205 w 307"/>
                <a:gd name="T31" fmla="*/ 313 h 319"/>
                <a:gd name="T32" fmla="*/ 202 w 307"/>
                <a:gd name="T33" fmla="*/ 300 h 319"/>
                <a:gd name="T34" fmla="*/ 214 w 307"/>
                <a:gd name="T35" fmla="*/ 267 h 319"/>
                <a:gd name="T36" fmla="*/ 214 w 307"/>
                <a:gd name="T37" fmla="*/ 253 h 319"/>
                <a:gd name="T38" fmla="*/ 276 w 307"/>
                <a:gd name="T39" fmla="*/ 254 h 319"/>
                <a:gd name="T40" fmla="*/ 307 w 307"/>
                <a:gd name="T41" fmla="*/ 192 h 319"/>
                <a:gd name="T42" fmla="*/ 294 w 307"/>
                <a:gd name="T43" fmla="*/ 174 h 319"/>
                <a:gd name="T44" fmla="*/ 277 w 307"/>
                <a:gd name="T45" fmla="*/ 171 h 319"/>
                <a:gd name="T46" fmla="*/ 264 w 307"/>
                <a:gd name="T47" fmla="*/ 99 h 319"/>
                <a:gd name="T48" fmla="*/ 225 w 307"/>
                <a:gd name="T49" fmla="*/ 94 h 319"/>
                <a:gd name="T50" fmla="*/ 215 w 307"/>
                <a:gd name="T51" fmla="*/ 105 h 319"/>
                <a:gd name="T52" fmla="*/ 157 w 307"/>
                <a:gd name="T53" fmla="*/ 53 h 319"/>
                <a:gd name="T54" fmla="*/ 146 w 307"/>
                <a:gd name="T55" fmla="*/ 57 h 319"/>
                <a:gd name="T56" fmla="*/ 121 w 307"/>
                <a:gd name="T57" fmla="*/ 40 h 319"/>
                <a:gd name="T58" fmla="*/ 129 w 307"/>
                <a:gd name="T59" fmla="*/ 25 h 319"/>
                <a:gd name="T60" fmla="*/ 98 w 307"/>
                <a:gd name="T61" fmla="*/ 0 h 319"/>
                <a:gd name="T62" fmla="*/ 82 w 307"/>
                <a:gd name="T63" fmla="*/ 13 h 319"/>
                <a:gd name="T64" fmla="*/ 57 w 307"/>
                <a:gd name="T65" fmla="*/ 11 h 319"/>
                <a:gd name="T66" fmla="*/ 30 w 307"/>
                <a:gd name="T67" fmla="*/ 13 h 319"/>
                <a:gd name="T68" fmla="*/ 30 w 307"/>
                <a:gd name="T69" fmla="*/ 13 h 319"/>
                <a:gd name="T70" fmla="*/ 30 w 307"/>
                <a:gd name="T71" fmla="*/ 13 h 3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7"/>
                <a:gd name="T109" fmla="*/ 0 h 319"/>
                <a:gd name="T110" fmla="*/ 307 w 307"/>
                <a:gd name="T111" fmla="*/ 319 h 3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7" h="319">
                  <a:moveTo>
                    <a:pt x="30" y="13"/>
                  </a:moveTo>
                  <a:lnTo>
                    <a:pt x="40" y="36"/>
                  </a:lnTo>
                  <a:lnTo>
                    <a:pt x="23" y="70"/>
                  </a:lnTo>
                  <a:lnTo>
                    <a:pt x="0" y="70"/>
                  </a:lnTo>
                  <a:lnTo>
                    <a:pt x="1" y="103"/>
                  </a:lnTo>
                  <a:lnTo>
                    <a:pt x="36" y="146"/>
                  </a:lnTo>
                  <a:lnTo>
                    <a:pt x="51" y="180"/>
                  </a:lnTo>
                  <a:lnTo>
                    <a:pt x="73" y="196"/>
                  </a:lnTo>
                  <a:lnTo>
                    <a:pt x="86" y="231"/>
                  </a:lnTo>
                  <a:lnTo>
                    <a:pt x="64" y="273"/>
                  </a:lnTo>
                  <a:lnTo>
                    <a:pt x="82" y="314"/>
                  </a:lnTo>
                  <a:lnTo>
                    <a:pt x="98" y="295"/>
                  </a:lnTo>
                  <a:lnTo>
                    <a:pt x="133" y="295"/>
                  </a:lnTo>
                  <a:lnTo>
                    <a:pt x="149" y="319"/>
                  </a:lnTo>
                  <a:lnTo>
                    <a:pt x="189" y="309"/>
                  </a:lnTo>
                  <a:lnTo>
                    <a:pt x="205" y="313"/>
                  </a:lnTo>
                  <a:lnTo>
                    <a:pt x="202" y="300"/>
                  </a:lnTo>
                  <a:lnTo>
                    <a:pt x="214" y="267"/>
                  </a:lnTo>
                  <a:lnTo>
                    <a:pt x="214" y="253"/>
                  </a:lnTo>
                  <a:lnTo>
                    <a:pt x="276" y="254"/>
                  </a:lnTo>
                  <a:lnTo>
                    <a:pt x="307" y="192"/>
                  </a:lnTo>
                  <a:lnTo>
                    <a:pt x="294" y="174"/>
                  </a:lnTo>
                  <a:lnTo>
                    <a:pt x="277" y="171"/>
                  </a:lnTo>
                  <a:lnTo>
                    <a:pt x="264" y="99"/>
                  </a:lnTo>
                  <a:lnTo>
                    <a:pt x="225" y="94"/>
                  </a:lnTo>
                  <a:lnTo>
                    <a:pt x="215" y="105"/>
                  </a:lnTo>
                  <a:lnTo>
                    <a:pt x="157" y="53"/>
                  </a:lnTo>
                  <a:lnTo>
                    <a:pt x="146" y="57"/>
                  </a:lnTo>
                  <a:lnTo>
                    <a:pt x="121" y="40"/>
                  </a:lnTo>
                  <a:lnTo>
                    <a:pt x="129" y="25"/>
                  </a:lnTo>
                  <a:lnTo>
                    <a:pt x="98" y="0"/>
                  </a:lnTo>
                  <a:lnTo>
                    <a:pt x="82" y="13"/>
                  </a:lnTo>
                  <a:lnTo>
                    <a:pt x="57" y="11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C33F659F-97DB-4370-A15E-DF532412D3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9" y="2415"/>
              <a:ext cx="764" cy="594"/>
            </a:xfrm>
            <a:custGeom>
              <a:avLst/>
              <a:gdLst>
                <a:gd name="T0" fmla="*/ 45 w 721"/>
                <a:gd name="T1" fmla="*/ 3 h 561"/>
                <a:gd name="T2" fmla="*/ 31 w 721"/>
                <a:gd name="T3" fmla="*/ 46 h 561"/>
                <a:gd name="T4" fmla="*/ 42 w 721"/>
                <a:gd name="T5" fmla="*/ 61 h 561"/>
                <a:gd name="T6" fmla="*/ 41 w 721"/>
                <a:gd name="T7" fmla="*/ 70 h 561"/>
                <a:gd name="T8" fmla="*/ 18 w 721"/>
                <a:gd name="T9" fmla="*/ 83 h 561"/>
                <a:gd name="T10" fmla="*/ 0 w 721"/>
                <a:gd name="T11" fmla="*/ 84 h 561"/>
                <a:gd name="T12" fmla="*/ 16 w 721"/>
                <a:gd name="T13" fmla="*/ 124 h 561"/>
                <a:gd name="T14" fmla="*/ 36 w 721"/>
                <a:gd name="T15" fmla="*/ 139 h 561"/>
                <a:gd name="T16" fmla="*/ 36 w 721"/>
                <a:gd name="T17" fmla="*/ 158 h 561"/>
                <a:gd name="T18" fmla="*/ 63 w 721"/>
                <a:gd name="T19" fmla="*/ 175 h 561"/>
                <a:gd name="T20" fmla="*/ 64 w 721"/>
                <a:gd name="T21" fmla="*/ 202 h 561"/>
                <a:gd name="T22" fmla="*/ 77 w 721"/>
                <a:gd name="T23" fmla="*/ 220 h 561"/>
                <a:gd name="T24" fmla="*/ 106 w 721"/>
                <a:gd name="T25" fmla="*/ 215 h 561"/>
                <a:gd name="T26" fmla="*/ 123 w 721"/>
                <a:gd name="T27" fmla="*/ 221 h 561"/>
                <a:gd name="T28" fmla="*/ 151 w 721"/>
                <a:gd name="T29" fmla="*/ 220 h 561"/>
                <a:gd name="T30" fmla="*/ 173 w 721"/>
                <a:gd name="T31" fmla="*/ 221 h 561"/>
                <a:gd name="T32" fmla="*/ 192 w 721"/>
                <a:gd name="T33" fmla="*/ 208 h 561"/>
                <a:gd name="T34" fmla="*/ 221 w 721"/>
                <a:gd name="T35" fmla="*/ 235 h 561"/>
                <a:gd name="T36" fmla="*/ 215 w 721"/>
                <a:gd name="T37" fmla="*/ 249 h 561"/>
                <a:gd name="T38" fmla="*/ 242 w 721"/>
                <a:gd name="T39" fmla="*/ 267 h 561"/>
                <a:gd name="T40" fmla="*/ 250 w 721"/>
                <a:gd name="T41" fmla="*/ 262 h 561"/>
                <a:gd name="T42" fmla="*/ 310 w 721"/>
                <a:gd name="T43" fmla="*/ 315 h 561"/>
                <a:gd name="T44" fmla="*/ 318 w 721"/>
                <a:gd name="T45" fmla="*/ 302 h 561"/>
                <a:gd name="T46" fmla="*/ 357 w 721"/>
                <a:gd name="T47" fmla="*/ 307 h 561"/>
                <a:gd name="T48" fmla="*/ 371 w 721"/>
                <a:gd name="T49" fmla="*/ 381 h 561"/>
                <a:gd name="T50" fmla="*/ 383 w 721"/>
                <a:gd name="T51" fmla="*/ 381 h 561"/>
                <a:gd name="T52" fmla="*/ 400 w 721"/>
                <a:gd name="T53" fmla="*/ 399 h 561"/>
                <a:gd name="T54" fmla="*/ 417 w 721"/>
                <a:gd name="T55" fmla="*/ 371 h 561"/>
                <a:gd name="T56" fmla="*/ 598 w 721"/>
                <a:gd name="T57" fmla="*/ 411 h 561"/>
                <a:gd name="T58" fmla="*/ 705 w 721"/>
                <a:gd name="T59" fmla="*/ 561 h 561"/>
                <a:gd name="T60" fmla="*/ 721 w 721"/>
                <a:gd name="T61" fmla="*/ 419 h 561"/>
                <a:gd name="T62" fmla="*/ 561 w 721"/>
                <a:gd name="T63" fmla="*/ 268 h 561"/>
                <a:gd name="T64" fmla="*/ 218 w 721"/>
                <a:gd name="T65" fmla="*/ 131 h 561"/>
                <a:gd name="T66" fmla="*/ 183 w 721"/>
                <a:gd name="T67" fmla="*/ 98 h 561"/>
                <a:gd name="T68" fmla="*/ 252 w 721"/>
                <a:gd name="T69" fmla="*/ 19 h 561"/>
                <a:gd name="T70" fmla="*/ 222 w 721"/>
                <a:gd name="T71" fmla="*/ 0 h 561"/>
                <a:gd name="T72" fmla="*/ 132 w 721"/>
                <a:gd name="T73" fmla="*/ 1 h 561"/>
                <a:gd name="T74" fmla="*/ 45 w 721"/>
                <a:gd name="T75" fmla="*/ 3 h 561"/>
                <a:gd name="T76" fmla="*/ 45 w 721"/>
                <a:gd name="T77" fmla="*/ 3 h 561"/>
                <a:gd name="T78" fmla="*/ 45 w 721"/>
                <a:gd name="T79" fmla="*/ 3 h 5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1"/>
                <a:gd name="T121" fmla="*/ 0 h 561"/>
                <a:gd name="T122" fmla="*/ 721 w 721"/>
                <a:gd name="T123" fmla="*/ 561 h 5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1" h="561">
                  <a:moveTo>
                    <a:pt x="45" y="3"/>
                  </a:moveTo>
                  <a:lnTo>
                    <a:pt x="31" y="46"/>
                  </a:lnTo>
                  <a:lnTo>
                    <a:pt x="42" y="61"/>
                  </a:lnTo>
                  <a:lnTo>
                    <a:pt x="41" y="70"/>
                  </a:lnTo>
                  <a:lnTo>
                    <a:pt x="18" y="83"/>
                  </a:lnTo>
                  <a:lnTo>
                    <a:pt x="0" y="84"/>
                  </a:lnTo>
                  <a:lnTo>
                    <a:pt x="16" y="124"/>
                  </a:lnTo>
                  <a:lnTo>
                    <a:pt x="36" y="139"/>
                  </a:lnTo>
                  <a:lnTo>
                    <a:pt x="36" y="158"/>
                  </a:lnTo>
                  <a:lnTo>
                    <a:pt x="63" y="175"/>
                  </a:lnTo>
                  <a:lnTo>
                    <a:pt x="64" y="202"/>
                  </a:lnTo>
                  <a:lnTo>
                    <a:pt x="77" y="220"/>
                  </a:lnTo>
                  <a:lnTo>
                    <a:pt x="106" y="215"/>
                  </a:lnTo>
                  <a:lnTo>
                    <a:pt x="123" y="221"/>
                  </a:lnTo>
                  <a:lnTo>
                    <a:pt x="151" y="220"/>
                  </a:lnTo>
                  <a:lnTo>
                    <a:pt x="173" y="221"/>
                  </a:lnTo>
                  <a:lnTo>
                    <a:pt x="192" y="208"/>
                  </a:lnTo>
                  <a:lnTo>
                    <a:pt x="221" y="235"/>
                  </a:lnTo>
                  <a:lnTo>
                    <a:pt x="215" y="249"/>
                  </a:lnTo>
                  <a:lnTo>
                    <a:pt x="242" y="267"/>
                  </a:lnTo>
                  <a:lnTo>
                    <a:pt x="250" y="262"/>
                  </a:lnTo>
                  <a:lnTo>
                    <a:pt x="310" y="315"/>
                  </a:lnTo>
                  <a:lnTo>
                    <a:pt x="318" y="302"/>
                  </a:lnTo>
                  <a:lnTo>
                    <a:pt x="357" y="307"/>
                  </a:lnTo>
                  <a:lnTo>
                    <a:pt x="371" y="381"/>
                  </a:lnTo>
                  <a:lnTo>
                    <a:pt x="383" y="381"/>
                  </a:lnTo>
                  <a:lnTo>
                    <a:pt x="400" y="399"/>
                  </a:lnTo>
                  <a:lnTo>
                    <a:pt x="417" y="371"/>
                  </a:lnTo>
                  <a:lnTo>
                    <a:pt x="598" y="411"/>
                  </a:lnTo>
                  <a:lnTo>
                    <a:pt x="705" y="561"/>
                  </a:lnTo>
                  <a:lnTo>
                    <a:pt x="721" y="419"/>
                  </a:lnTo>
                  <a:lnTo>
                    <a:pt x="561" y="268"/>
                  </a:lnTo>
                  <a:lnTo>
                    <a:pt x="218" y="131"/>
                  </a:lnTo>
                  <a:lnTo>
                    <a:pt x="183" y="98"/>
                  </a:lnTo>
                  <a:lnTo>
                    <a:pt x="252" y="19"/>
                  </a:lnTo>
                  <a:lnTo>
                    <a:pt x="222" y="0"/>
                  </a:lnTo>
                  <a:lnTo>
                    <a:pt x="132" y="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ACB791E4-75A5-49D0-86BC-21DFC69AE7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5" y="2903"/>
              <a:ext cx="323" cy="619"/>
            </a:xfrm>
            <a:custGeom>
              <a:avLst/>
              <a:gdLst>
                <a:gd name="T0" fmla="*/ 195 w 305"/>
                <a:gd name="T1" fmla="*/ 1 h 584"/>
                <a:gd name="T2" fmla="*/ 162 w 305"/>
                <a:gd name="T3" fmla="*/ 0 h 584"/>
                <a:gd name="T4" fmla="*/ 132 w 305"/>
                <a:gd name="T5" fmla="*/ 0 h 584"/>
                <a:gd name="T6" fmla="*/ 132 w 305"/>
                <a:gd name="T7" fmla="*/ 15 h 584"/>
                <a:gd name="T8" fmla="*/ 120 w 305"/>
                <a:gd name="T9" fmla="*/ 46 h 584"/>
                <a:gd name="T10" fmla="*/ 123 w 305"/>
                <a:gd name="T11" fmla="*/ 58 h 584"/>
                <a:gd name="T12" fmla="*/ 107 w 305"/>
                <a:gd name="T13" fmla="*/ 56 h 584"/>
                <a:gd name="T14" fmla="*/ 67 w 305"/>
                <a:gd name="T15" fmla="*/ 66 h 584"/>
                <a:gd name="T16" fmla="*/ 51 w 305"/>
                <a:gd name="T17" fmla="*/ 42 h 584"/>
                <a:gd name="T18" fmla="*/ 16 w 305"/>
                <a:gd name="T19" fmla="*/ 42 h 584"/>
                <a:gd name="T20" fmla="*/ 0 w 305"/>
                <a:gd name="T21" fmla="*/ 61 h 584"/>
                <a:gd name="T22" fmla="*/ 100 w 305"/>
                <a:gd name="T23" fmla="*/ 343 h 584"/>
                <a:gd name="T24" fmla="*/ 56 w 305"/>
                <a:gd name="T25" fmla="*/ 370 h 584"/>
                <a:gd name="T26" fmla="*/ 31 w 305"/>
                <a:gd name="T27" fmla="*/ 412 h 584"/>
                <a:gd name="T28" fmla="*/ 41 w 305"/>
                <a:gd name="T29" fmla="*/ 444 h 584"/>
                <a:gd name="T30" fmla="*/ 8 w 305"/>
                <a:gd name="T31" fmla="*/ 480 h 584"/>
                <a:gd name="T32" fmla="*/ 8 w 305"/>
                <a:gd name="T33" fmla="*/ 573 h 584"/>
                <a:gd name="T34" fmla="*/ 79 w 305"/>
                <a:gd name="T35" fmla="*/ 584 h 584"/>
                <a:gd name="T36" fmla="*/ 165 w 305"/>
                <a:gd name="T37" fmla="*/ 449 h 584"/>
                <a:gd name="T38" fmla="*/ 179 w 305"/>
                <a:gd name="T39" fmla="*/ 353 h 584"/>
                <a:gd name="T40" fmla="*/ 305 w 305"/>
                <a:gd name="T41" fmla="*/ 291 h 584"/>
                <a:gd name="T42" fmla="*/ 296 w 305"/>
                <a:gd name="T43" fmla="*/ 191 h 584"/>
                <a:gd name="T44" fmla="*/ 219 w 305"/>
                <a:gd name="T45" fmla="*/ 130 h 584"/>
                <a:gd name="T46" fmla="*/ 162 w 305"/>
                <a:gd name="T47" fmla="*/ 130 h 584"/>
                <a:gd name="T48" fmla="*/ 149 w 305"/>
                <a:gd name="T49" fmla="*/ 98 h 584"/>
                <a:gd name="T50" fmla="*/ 182 w 305"/>
                <a:gd name="T51" fmla="*/ 26 h 584"/>
                <a:gd name="T52" fmla="*/ 195 w 305"/>
                <a:gd name="T53" fmla="*/ 1 h 584"/>
                <a:gd name="T54" fmla="*/ 195 w 305"/>
                <a:gd name="T55" fmla="*/ 1 h 584"/>
                <a:gd name="T56" fmla="*/ 195 w 305"/>
                <a:gd name="T57" fmla="*/ 1 h 5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5"/>
                <a:gd name="T88" fmla="*/ 0 h 584"/>
                <a:gd name="T89" fmla="*/ 305 w 305"/>
                <a:gd name="T90" fmla="*/ 584 h 5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5" h="584">
                  <a:moveTo>
                    <a:pt x="195" y="1"/>
                  </a:moveTo>
                  <a:lnTo>
                    <a:pt x="162" y="0"/>
                  </a:lnTo>
                  <a:lnTo>
                    <a:pt x="132" y="0"/>
                  </a:lnTo>
                  <a:lnTo>
                    <a:pt x="132" y="15"/>
                  </a:lnTo>
                  <a:lnTo>
                    <a:pt x="120" y="46"/>
                  </a:lnTo>
                  <a:lnTo>
                    <a:pt x="123" y="58"/>
                  </a:lnTo>
                  <a:lnTo>
                    <a:pt x="107" y="56"/>
                  </a:lnTo>
                  <a:lnTo>
                    <a:pt x="67" y="66"/>
                  </a:lnTo>
                  <a:lnTo>
                    <a:pt x="51" y="42"/>
                  </a:lnTo>
                  <a:lnTo>
                    <a:pt x="16" y="42"/>
                  </a:lnTo>
                  <a:lnTo>
                    <a:pt x="0" y="61"/>
                  </a:lnTo>
                  <a:lnTo>
                    <a:pt x="100" y="343"/>
                  </a:lnTo>
                  <a:lnTo>
                    <a:pt x="56" y="370"/>
                  </a:lnTo>
                  <a:lnTo>
                    <a:pt x="31" y="412"/>
                  </a:lnTo>
                  <a:lnTo>
                    <a:pt x="41" y="444"/>
                  </a:lnTo>
                  <a:lnTo>
                    <a:pt x="8" y="480"/>
                  </a:lnTo>
                  <a:lnTo>
                    <a:pt x="8" y="573"/>
                  </a:lnTo>
                  <a:lnTo>
                    <a:pt x="79" y="584"/>
                  </a:lnTo>
                  <a:lnTo>
                    <a:pt x="165" y="449"/>
                  </a:lnTo>
                  <a:lnTo>
                    <a:pt x="179" y="353"/>
                  </a:lnTo>
                  <a:lnTo>
                    <a:pt x="305" y="291"/>
                  </a:lnTo>
                  <a:lnTo>
                    <a:pt x="296" y="191"/>
                  </a:lnTo>
                  <a:lnTo>
                    <a:pt x="219" y="130"/>
                  </a:lnTo>
                  <a:lnTo>
                    <a:pt x="162" y="130"/>
                  </a:lnTo>
                  <a:lnTo>
                    <a:pt x="149" y="98"/>
                  </a:lnTo>
                  <a:lnTo>
                    <a:pt x="182" y="26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 sz="1050"/>
            </a:p>
          </p:txBody>
        </p:sp>
      </p:grpSp>
      <p:graphicFrame>
        <p:nvGraphicFramePr>
          <p:cNvPr id="103" name="Grafico 34"/>
          <p:cNvGraphicFramePr/>
          <p:nvPr>
            <p:extLst>
              <p:ext uri="{D42A27DB-BD31-4B8C-83A1-F6EECF244321}">
                <p14:modId xmlns:p14="http://schemas.microsoft.com/office/powerpoint/2010/main" val="3371930423"/>
              </p:ext>
            </p:extLst>
          </p:nvPr>
        </p:nvGraphicFramePr>
        <p:xfrm>
          <a:off x="6207032" y="1499762"/>
          <a:ext cx="2719528" cy="313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6" name="AutoShape 20"/>
          <p:cNvSpPr>
            <a:spLocks/>
          </p:cNvSpPr>
          <p:nvPr/>
        </p:nvSpPr>
        <p:spPr bwMode="auto">
          <a:xfrm>
            <a:off x="7101021" y="2357842"/>
            <a:ext cx="954186" cy="623248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327374"/>
            <a:r>
              <a:rPr lang="it-IT" sz="1600" b="1" dirty="0">
                <a:solidFill>
                  <a:prstClr val="black"/>
                </a:solidFill>
                <a:latin typeface="Arial"/>
                <a:ea typeface="ヒラギノ角ゴ Pro W6" pitchFamily="1" charset="-128"/>
                <a:cs typeface="Arial" pitchFamily="34" charset="0"/>
                <a:sym typeface="Symbol"/>
              </a:rPr>
              <a:t>7,7 </a:t>
            </a:r>
          </a:p>
          <a:p>
            <a:pPr algn="ctr" defTabSz="327374"/>
            <a:r>
              <a:rPr lang="it-IT" sz="1050" dirty="0">
                <a:solidFill>
                  <a:prstClr val="black"/>
                </a:solidFill>
                <a:latin typeface="Arial"/>
                <a:ea typeface="ヒラギノ角ゴ Pro W6" pitchFamily="1" charset="-128"/>
                <a:cs typeface="Arial" pitchFamily="34" charset="0"/>
                <a:sym typeface="Symbol"/>
              </a:rPr>
              <a:t>mld € di </a:t>
            </a:r>
            <a:r>
              <a:rPr lang="it-IT" b="1" dirty="0">
                <a:solidFill>
                  <a:prstClr val="black"/>
                </a:solidFill>
                <a:latin typeface="Arial"/>
                <a:ea typeface="ヒラギノ角ゴ Pro W6" pitchFamily="1" charset="-128"/>
                <a:cs typeface="Arial" pitchFamily="34" charset="0"/>
                <a:sym typeface="Symbol"/>
              </a:rPr>
              <a:t>EBITDA</a:t>
            </a:r>
            <a:endParaRPr lang="en-US" sz="1200" b="1" baseline="30000" dirty="0">
              <a:solidFill>
                <a:prstClr val="black"/>
              </a:solidFill>
              <a:latin typeface="Arial"/>
              <a:ea typeface="ヒラギノ角ゴ Pro W6" pitchFamily="1" charset="-128"/>
              <a:cs typeface="Arial" pitchFamily="34" charset="0"/>
              <a:sym typeface="Verdana" pitchFamily="34" charset="0"/>
            </a:endParaRPr>
          </a:p>
        </p:txBody>
      </p:sp>
      <p:sp>
        <p:nvSpPr>
          <p:cNvPr id="99" name="Segnaposto numero diapositiva 4">
            <a:extLst>
              <a:ext uri="{FF2B5EF4-FFF2-40B4-BE49-F238E27FC236}">
                <a16:creationId xmlns:a16="http://schemas.microsoft.com/office/drawing/2014/main" id="{484392CB-278C-4FE4-A2A2-7BEF6975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232" y="4867278"/>
            <a:ext cx="571500" cy="115416"/>
          </a:xfrm>
        </p:spPr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8" name="Rettangolo 57"/>
          <p:cNvSpPr/>
          <p:nvPr/>
        </p:nvSpPr>
        <p:spPr>
          <a:xfrm>
            <a:off x="1024887" y="1140498"/>
            <a:ext cx="18575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Rinnovabili</a:t>
            </a: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14 GW capacità installata</a:t>
            </a: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24 </a:t>
            </a:r>
            <a:r>
              <a:rPr lang="it-IT" sz="1100" dirty="0" err="1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TWh</a:t>
            </a: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 produzione</a:t>
            </a:r>
            <a:endParaRPr lang="it-IT" sz="1100" baseline="30000" dirty="0">
              <a:solidFill>
                <a:prstClr val="black"/>
              </a:solidFill>
              <a:latin typeface="Arial"/>
              <a:cs typeface="Arial" pitchFamily="34" charset="0"/>
              <a:sym typeface="Verdana" pitchFamily="34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1012076" y="1791717"/>
            <a:ext cx="18575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Generazione termica</a:t>
            </a: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13 GW capacità installata</a:t>
            </a: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23 TWh produzione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482616" y="1092868"/>
            <a:ext cx="2683672" cy="138104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C6EF8E42-1105-491D-8BD6-B8CA11380961}"/>
              </a:ext>
            </a:extLst>
          </p:cNvPr>
          <p:cNvGrpSpPr/>
          <p:nvPr/>
        </p:nvGrpSpPr>
        <p:grpSpPr>
          <a:xfrm>
            <a:off x="554375" y="1224147"/>
            <a:ext cx="434840" cy="434838"/>
            <a:chOff x="652811" y="4296568"/>
            <a:chExt cx="1800000" cy="1800000"/>
          </a:xfrm>
        </p:grpSpPr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B6DF7F6E-90D4-4443-BC2D-1B3639C66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2440" y="4710993"/>
              <a:ext cx="936978" cy="896400"/>
            </a:xfrm>
            <a:prstGeom prst="rect">
              <a:avLst/>
            </a:prstGeom>
          </p:spPr>
        </p:pic>
        <p:sp>
          <p:nvSpPr>
            <p:cNvPr id="162" name="Ovale 161">
              <a:extLst>
                <a:ext uri="{FF2B5EF4-FFF2-40B4-BE49-F238E27FC236}">
                  <a16:creationId xmlns:a16="http://schemas.microsoft.com/office/drawing/2014/main" id="{E5ACE847-4546-4F4C-9F88-D548086BAAC6}"/>
                </a:ext>
              </a:extLst>
            </p:cNvPr>
            <p:cNvSpPr/>
            <p:nvPr/>
          </p:nvSpPr>
          <p:spPr>
            <a:xfrm>
              <a:off x="652811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008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>
                <a:defRPr/>
              </a:pPr>
              <a:endParaRPr lang="it-IT" sz="15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41" name="Gruppo 140">
            <a:extLst>
              <a:ext uri="{FF2B5EF4-FFF2-40B4-BE49-F238E27FC236}">
                <a16:creationId xmlns:a16="http://schemas.microsoft.com/office/drawing/2014/main" id="{D2E197F9-A257-467F-88F7-4D4CEB695DAB}"/>
              </a:ext>
            </a:extLst>
          </p:cNvPr>
          <p:cNvGrpSpPr/>
          <p:nvPr/>
        </p:nvGrpSpPr>
        <p:grpSpPr>
          <a:xfrm>
            <a:off x="554375" y="1875943"/>
            <a:ext cx="434840" cy="434838"/>
            <a:chOff x="7501444" y="4296568"/>
            <a:chExt cx="1800000" cy="1800000"/>
          </a:xfrm>
        </p:grpSpPr>
        <p:pic>
          <p:nvPicPr>
            <p:cNvPr id="159" name="Immagine 158">
              <a:extLst>
                <a:ext uri="{FF2B5EF4-FFF2-40B4-BE49-F238E27FC236}">
                  <a16:creationId xmlns:a16="http://schemas.microsoft.com/office/drawing/2014/main" id="{D2DB3F15-E3D5-4536-8270-AD20862A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0292" y="4808193"/>
              <a:ext cx="903150" cy="802800"/>
            </a:xfrm>
            <a:prstGeom prst="rect">
              <a:avLst/>
            </a:prstGeom>
          </p:spPr>
        </p:pic>
        <p:sp>
          <p:nvSpPr>
            <p:cNvPr id="160" name="Ovale 159">
              <a:extLst>
                <a:ext uri="{FF2B5EF4-FFF2-40B4-BE49-F238E27FC236}">
                  <a16:creationId xmlns:a16="http://schemas.microsoft.com/office/drawing/2014/main" id="{9CC6C0CA-6D62-4E95-983C-AFFDF34D5E91}"/>
                </a:ext>
              </a:extLst>
            </p:cNvPr>
            <p:cNvSpPr/>
            <p:nvPr/>
          </p:nvSpPr>
          <p:spPr>
            <a:xfrm>
              <a:off x="7501444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D20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>
                <a:defRPr/>
              </a:pPr>
              <a:endParaRPr lang="it-IT" sz="15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39" name="Gruppo 138">
            <a:extLst>
              <a:ext uri="{FF2B5EF4-FFF2-40B4-BE49-F238E27FC236}">
                <a16:creationId xmlns:a16="http://schemas.microsoft.com/office/drawing/2014/main" id="{F55B0C4A-A898-4990-8515-BFE37D2D7A0A}"/>
              </a:ext>
            </a:extLst>
          </p:cNvPr>
          <p:cNvGrpSpPr/>
          <p:nvPr/>
        </p:nvGrpSpPr>
        <p:grpSpPr>
          <a:xfrm>
            <a:off x="3323320" y="1228101"/>
            <a:ext cx="548025" cy="548026"/>
            <a:chOff x="2796534" y="2133685"/>
            <a:chExt cx="1069819" cy="1069822"/>
          </a:xfrm>
        </p:grpSpPr>
        <p:sp>
          <p:nvSpPr>
            <p:cNvPr id="140" name="Oval 99">
              <a:extLst>
                <a:ext uri="{FF2B5EF4-FFF2-40B4-BE49-F238E27FC236}">
                  <a16:creationId xmlns:a16="http://schemas.microsoft.com/office/drawing/2014/main" id="{C7B37764-20C7-4CF3-869C-1A938CCE3FF5}"/>
                </a:ext>
              </a:extLst>
            </p:cNvPr>
            <p:cNvSpPr/>
            <p:nvPr/>
          </p:nvSpPr>
          <p:spPr>
            <a:xfrm>
              <a:off x="2796534" y="2133685"/>
              <a:ext cx="1069819" cy="106982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Oval 99">
              <a:extLst>
                <a:ext uri="{FF2B5EF4-FFF2-40B4-BE49-F238E27FC236}">
                  <a16:creationId xmlns:a16="http://schemas.microsoft.com/office/drawing/2014/main" id="{E4250CCC-1F17-49F5-AC62-99F710EAAF75}"/>
                </a:ext>
              </a:extLst>
            </p:cNvPr>
            <p:cNvSpPr/>
            <p:nvPr/>
          </p:nvSpPr>
          <p:spPr>
            <a:xfrm>
              <a:off x="3005855" y="2342318"/>
              <a:ext cx="664274" cy="6642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TextBox 85">
              <a:extLst>
                <a:ext uri="{FF2B5EF4-FFF2-40B4-BE49-F238E27FC236}">
                  <a16:creationId xmlns:a16="http://schemas.microsoft.com/office/drawing/2014/main" id="{EECBF13E-054D-4DA1-96D9-66FEF3E058FF}"/>
                </a:ext>
              </a:extLst>
            </p:cNvPr>
            <p:cNvSpPr txBox="1"/>
            <p:nvPr/>
          </p:nvSpPr>
          <p:spPr>
            <a:xfrm>
              <a:off x="3103675" y="2540026"/>
              <a:ext cx="551055" cy="33045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23%</a:t>
              </a:r>
            </a:p>
          </p:txBody>
        </p:sp>
        <p:sp>
          <p:nvSpPr>
            <p:cNvPr id="145" name="Arc 25">
              <a:extLst>
                <a:ext uri="{FF2B5EF4-FFF2-40B4-BE49-F238E27FC236}">
                  <a16:creationId xmlns:a16="http://schemas.microsoft.com/office/drawing/2014/main" id="{A0FC7853-7B3B-45EC-85B1-E0EAF228EFC3}"/>
                </a:ext>
              </a:extLst>
            </p:cNvPr>
            <p:cNvSpPr/>
            <p:nvPr/>
          </p:nvSpPr>
          <p:spPr>
            <a:xfrm rot="16200000" flipH="1">
              <a:off x="2897992" y="2234595"/>
              <a:ext cx="879722" cy="879723"/>
            </a:xfrm>
            <a:prstGeom prst="arc">
              <a:avLst>
                <a:gd name="adj1" fmla="val 4745377"/>
                <a:gd name="adj2" fmla="val 10516733"/>
              </a:avLst>
            </a:prstGeom>
            <a:ln w="444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1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B3B55037-C293-41F0-ABF3-9DEF6F2756D1}"/>
              </a:ext>
            </a:extLst>
          </p:cNvPr>
          <p:cNvSpPr/>
          <p:nvPr/>
        </p:nvSpPr>
        <p:spPr>
          <a:xfrm>
            <a:off x="3850971" y="1323549"/>
            <a:ext cx="1239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it-IT" sz="1100" dirty="0">
                <a:latin typeface="Arial"/>
                <a:cs typeface="Arial" pitchFamily="34" charset="0"/>
                <a:sym typeface="Verdana" pitchFamily="34" charset="0"/>
              </a:rPr>
              <a:t>di capacità installata</a:t>
            </a:r>
          </a:p>
        </p:txBody>
      </p:sp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379F8972-C983-4101-A369-1258261D9EB0}"/>
              </a:ext>
            </a:extLst>
          </p:cNvPr>
          <p:cNvGrpSpPr/>
          <p:nvPr/>
        </p:nvGrpSpPr>
        <p:grpSpPr>
          <a:xfrm>
            <a:off x="3323320" y="1866685"/>
            <a:ext cx="548025" cy="548026"/>
            <a:chOff x="2796534" y="2133685"/>
            <a:chExt cx="1069819" cy="1069822"/>
          </a:xfrm>
        </p:grpSpPr>
        <p:sp>
          <p:nvSpPr>
            <p:cNvPr id="149" name="Oval 99">
              <a:extLst>
                <a:ext uri="{FF2B5EF4-FFF2-40B4-BE49-F238E27FC236}">
                  <a16:creationId xmlns:a16="http://schemas.microsoft.com/office/drawing/2014/main" id="{4795BB50-AAA9-4A31-A1F4-330A1066D5BF}"/>
                </a:ext>
              </a:extLst>
            </p:cNvPr>
            <p:cNvSpPr/>
            <p:nvPr/>
          </p:nvSpPr>
          <p:spPr>
            <a:xfrm>
              <a:off x="2796534" y="2133685"/>
              <a:ext cx="1069819" cy="106982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99">
              <a:extLst>
                <a:ext uri="{FF2B5EF4-FFF2-40B4-BE49-F238E27FC236}">
                  <a16:creationId xmlns:a16="http://schemas.microsoft.com/office/drawing/2014/main" id="{165313DF-1D51-49E8-8BAA-ACDFD36112D5}"/>
                </a:ext>
              </a:extLst>
            </p:cNvPr>
            <p:cNvSpPr/>
            <p:nvPr/>
          </p:nvSpPr>
          <p:spPr>
            <a:xfrm>
              <a:off x="3005855" y="2342318"/>
              <a:ext cx="664274" cy="6642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TextBox 85">
              <a:extLst>
                <a:ext uri="{FF2B5EF4-FFF2-40B4-BE49-F238E27FC236}">
                  <a16:creationId xmlns:a16="http://schemas.microsoft.com/office/drawing/2014/main" id="{57F9DCA4-4928-48E5-8258-4FF51BA3C29E}"/>
                </a:ext>
              </a:extLst>
            </p:cNvPr>
            <p:cNvSpPr txBox="1"/>
            <p:nvPr/>
          </p:nvSpPr>
          <p:spPr>
            <a:xfrm>
              <a:off x="3103675" y="2540026"/>
              <a:ext cx="551055" cy="33045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16%</a:t>
              </a:r>
            </a:p>
          </p:txBody>
        </p:sp>
        <p:sp>
          <p:nvSpPr>
            <p:cNvPr id="152" name="Arc 25">
              <a:extLst>
                <a:ext uri="{FF2B5EF4-FFF2-40B4-BE49-F238E27FC236}">
                  <a16:creationId xmlns:a16="http://schemas.microsoft.com/office/drawing/2014/main" id="{A47EF9C7-A1A4-4155-ABB9-40ABD747307B}"/>
                </a:ext>
              </a:extLst>
            </p:cNvPr>
            <p:cNvSpPr/>
            <p:nvPr/>
          </p:nvSpPr>
          <p:spPr>
            <a:xfrm rot="16200000" flipH="1">
              <a:off x="2897992" y="2234595"/>
              <a:ext cx="879722" cy="879723"/>
            </a:xfrm>
            <a:prstGeom prst="arc">
              <a:avLst>
                <a:gd name="adj1" fmla="val 8561071"/>
                <a:gd name="adj2" fmla="val 11004026"/>
              </a:avLst>
            </a:prstGeom>
            <a:ln w="4318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1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2AB2246E-5BBE-4B11-A43F-17EDE08912C7}"/>
              </a:ext>
            </a:extLst>
          </p:cNvPr>
          <p:cNvSpPr/>
          <p:nvPr/>
        </p:nvSpPr>
        <p:spPr>
          <a:xfrm>
            <a:off x="3852443" y="1969096"/>
            <a:ext cx="1276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it-IT" sz="1100" dirty="0">
                <a:latin typeface="Arial"/>
                <a:cs typeface="Arial" pitchFamily="34" charset="0"/>
                <a:sym typeface="Verdana" pitchFamily="34" charset="0"/>
              </a:rPr>
              <a:t>di produzione di energia</a:t>
            </a:r>
          </a:p>
        </p:txBody>
      </p:sp>
      <p:sp>
        <p:nvSpPr>
          <p:cNvPr id="82" name="Rettangolo 81"/>
          <p:cNvSpPr/>
          <p:nvPr/>
        </p:nvSpPr>
        <p:spPr>
          <a:xfrm>
            <a:off x="1008412" y="2596773"/>
            <a:ext cx="21470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Infrastrutture e Reti</a:t>
            </a:r>
            <a:endParaRPr lang="it-IT" sz="1100" baseline="30000" dirty="0">
              <a:solidFill>
                <a:prstClr val="black"/>
              </a:solidFill>
              <a:latin typeface="Arial"/>
              <a:cs typeface="Arial" pitchFamily="34" charset="0"/>
              <a:sym typeface="Verdana" pitchFamily="34" charset="0"/>
            </a:endParaRP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32 mln utenti finali</a:t>
            </a: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224 TWh distribuiti</a:t>
            </a:r>
          </a:p>
        </p:txBody>
      </p:sp>
      <p:sp>
        <p:nvSpPr>
          <p:cNvPr id="83" name="Rettangolo 82"/>
          <p:cNvSpPr/>
          <p:nvPr/>
        </p:nvSpPr>
        <p:spPr>
          <a:xfrm>
            <a:off x="482616" y="2514471"/>
            <a:ext cx="2683672" cy="73719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8" name="Gruppo 147">
            <a:extLst>
              <a:ext uri="{FF2B5EF4-FFF2-40B4-BE49-F238E27FC236}">
                <a16:creationId xmlns:a16="http://schemas.microsoft.com/office/drawing/2014/main" id="{AF797F3B-D6D7-4A72-A697-389308B02227}"/>
              </a:ext>
            </a:extLst>
          </p:cNvPr>
          <p:cNvGrpSpPr/>
          <p:nvPr/>
        </p:nvGrpSpPr>
        <p:grpSpPr>
          <a:xfrm>
            <a:off x="554375" y="2682771"/>
            <a:ext cx="434840" cy="434838"/>
            <a:chOff x="2945437" y="4296568"/>
            <a:chExt cx="1800000" cy="1800000"/>
          </a:xfrm>
        </p:grpSpPr>
        <p:pic>
          <p:nvPicPr>
            <p:cNvPr id="155" name="Immagine 154">
              <a:extLst>
                <a:ext uri="{FF2B5EF4-FFF2-40B4-BE49-F238E27FC236}">
                  <a16:creationId xmlns:a16="http://schemas.microsoft.com/office/drawing/2014/main" id="{B5CA1069-D957-49CE-85BB-7D133D51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80853" y="4761393"/>
              <a:ext cx="732108" cy="896400"/>
            </a:xfrm>
            <a:prstGeom prst="rect">
              <a:avLst/>
            </a:prstGeom>
          </p:spPr>
        </p:pic>
        <p:sp>
          <p:nvSpPr>
            <p:cNvPr id="156" name="Ovale 155">
              <a:extLst>
                <a:ext uri="{FF2B5EF4-FFF2-40B4-BE49-F238E27FC236}">
                  <a16:creationId xmlns:a16="http://schemas.microsoft.com/office/drawing/2014/main" id="{080B4203-362B-413F-8767-BE8DD4DF6E55}"/>
                </a:ext>
              </a:extLst>
            </p:cNvPr>
            <p:cNvSpPr/>
            <p:nvPr/>
          </p:nvSpPr>
          <p:spPr>
            <a:xfrm>
              <a:off x="2945437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1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>
                <a:defRPr/>
              </a:pPr>
              <a:endParaRPr lang="it-IT" sz="1500" err="1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83" name="Oval 99">
            <a:extLst>
              <a:ext uri="{FF2B5EF4-FFF2-40B4-BE49-F238E27FC236}">
                <a16:creationId xmlns:a16="http://schemas.microsoft.com/office/drawing/2014/main" id="{191267C6-D423-418D-84D6-A370FA341019}"/>
              </a:ext>
            </a:extLst>
          </p:cNvPr>
          <p:cNvSpPr/>
          <p:nvPr/>
        </p:nvSpPr>
        <p:spPr>
          <a:xfrm>
            <a:off x="3323320" y="2603759"/>
            <a:ext cx="548025" cy="54802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Oval 99">
            <a:extLst>
              <a:ext uri="{FF2B5EF4-FFF2-40B4-BE49-F238E27FC236}">
                <a16:creationId xmlns:a16="http://schemas.microsoft.com/office/drawing/2014/main" id="{56FC5403-DD9D-45D2-B221-151139A8F471}"/>
              </a:ext>
            </a:extLst>
          </p:cNvPr>
          <p:cNvSpPr/>
          <p:nvPr/>
        </p:nvSpPr>
        <p:spPr>
          <a:xfrm>
            <a:off x="3430881" y="2710933"/>
            <a:ext cx="340281" cy="34028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TextBox 85">
            <a:extLst>
              <a:ext uri="{FF2B5EF4-FFF2-40B4-BE49-F238E27FC236}">
                <a16:creationId xmlns:a16="http://schemas.microsoft.com/office/drawing/2014/main" id="{D46C0B7B-7726-487A-97E9-0A16E2247794}"/>
              </a:ext>
            </a:extLst>
          </p:cNvPr>
          <p:cNvSpPr txBox="1"/>
          <p:nvPr/>
        </p:nvSpPr>
        <p:spPr>
          <a:xfrm>
            <a:off x="3483102" y="2813018"/>
            <a:ext cx="282284" cy="1692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85%</a:t>
            </a:r>
          </a:p>
        </p:txBody>
      </p:sp>
      <p:sp>
        <p:nvSpPr>
          <p:cNvPr id="186" name="Arc 25">
            <a:extLst>
              <a:ext uri="{FF2B5EF4-FFF2-40B4-BE49-F238E27FC236}">
                <a16:creationId xmlns:a16="http://schemas.microsoft.com/office/drawing/2014/main" id="{759950D7-E247-425A-BD19-4B43C34E3940}"/>
              </a:ext>
            </a:extLst>
          </p:cNvPr>
          <p:cNvSpPr/>
          <p:nvPr/>
        </p:nvSpPr>
        <p:spPr>
          <a:xfrm rot="16200000" flipH="1">
            <a:off x="3375620" y="2655751"/>
            <a:ext cx="450646" cy="450647"/>
          </a:xfrm>
          <a:prstGeom prst="arc">
            <a:avLst>
              <a:gd name="adj1" fmla="val 15527917"/>
              <a:gd name="adj2" fmla="val 10934537"/>
            </a:avLst>
          </a:prstGeom>
          <a:ln w="444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7" name="Rettangolo 186">
            <a:extLst>
              <a:ext uri="{FF2B5EF4-FFF2-40B4-BE49-F238E27FC236}">
                <a16:creationId xmlns:a16="http://schemas.microsoft.com/office/drawing/2014/main" id="{2C7BB006-0B12-48A6-ABAC-2518763746BB}"/>
              </a:ext>
            </a:extLst>
          </p:cNvPr>
          <p:cNvSpPr/>
          <p:nvPr/>
        </p:nvSpPr>
        <p:spPr>
          <a:xfrm>
            <a:off x="3852443" y="2699532"/>
            <a:ext cx="1276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it-IT" sz="1100" dirty="0">
                <a:cs typeface="Arial" pitchFamily="34" charset="0"/>
                <a:sym typeface="Verdana" pitchFamily="34" charset="0"/>
              </a:rPr>
              <a:t>di utenti </a:t>
            </a:r>
          </a:p>
          <a:p>
            <a:pPr defTabSz="685766"/>
            <a:r>
              <a:rPr lang="it-IT" sz="1100" dirty="0">
                <a:cs typeface="Arial" pitchFamily="34" charset="0"/>
                <a:sym typeface="Verdana" pitchFamily="34" charset="0"/>
              </a:rPr>
              <a:t>finali</a:t>
            </a:r>
          </a:p>
        </p:txBody>
      </p:sp>
      <p:sp>
        <p:nvSpPr>
          <p:cNvPr id="74" name="Rettangolo 73"/>
          <p:cNvSpPr/>
          <p:nvPr/>
        </p:nvSpPr>
        <p:spPr>
          <a:xfrm>
            <a:off x="964358" y="3382825"/>
            <a:ext cx="2245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Mercato</a:t>
            </a:r>
            <a:endParaRPr lang="it-IT" sz="1100" b="1" baseline="30000" dirty="0">
              <a:solidFill>
                <a:prstClr val="black"/>
              </a:solidFill>
              <a:latin typeface="Arial"/>
              <a:cs typeface="Arial" pitchFamily="34" charset="0"/>
              <a:sym typeface="Verdana" pitchFamily="34" charset="0"/>
            </a:endParaRP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13,4 mln clienti power &amp; gas free</a:t>
            </a: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14,4 mln clienti power tutelato</a:t>
            </a:r>
          </a:p>
        </p:txBody>
      </p:sp>
      <p:sp>
        <p:nvSpPr>
          <p:cNvPr id="75" name="Rettangolo 74"/>
          <p:cNvSpPr/>
          <p:nvPr/>
        </p:nvSpPr>
        <p:spPr>
          <a:xfrm>
            <a:off x="482615" y="3287959"/>
            <a:ext cx="2683673" cy="738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64EA5DFB-C469-4C88-8639-10B9D825E241}"/>
              </a:ext>
            </a:extLst>
          </p:cNvPr>
          <p:cNvGrpSpPr/>
          <p:nvPr/>
        </p:nvGrpSpPr>
        <p:grpSpPr>
          <a:xfrm>
            <a:off x="554375" y="3465611"/>
            <a:ext cx="434840" cy="434838"/>
            <a:chOff x="9764825" y="4296568"/>
            <a:chExt cx="1800000" cy="1800000"/>
          </a:xfrm>
        </p:grpSpPr>
        <p:pic>
          <p:nvPicPr>
            <p:cNvPr id="157" name="Immagine 156">
              <a:extLst>
                <a:ext uri="{FF2B5EF4-FFF2-40B4-BE49-F238E27FC236}">
                  <a16:creationId xmlns:a16="http://schemas.microsoft.com/office/drawing/2014/main" id="{4B9A0AD8-772F-485B-A2FA-336E3A6D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83232" y="4865793"/>
              <a:ext cx="986211" cy="741600"/>
            </a:xfrm>
            <a:prstGeom prst="rect">
              <a:avLst/>
            </a:prstGeom>
          </p:spPr>
        </p:pic>
        <p:sp>
          <p:nvSpPr>
            <p:cNvPr id="158" name="Ovale 157">
              <a:extLst>
                <a:ext uri="{FF2B5EF4-FFF2-40B4-BE49-F238E27FC236}">
                  <a16:creationId xmlns:a16="http://schemas.microsoft.com/office/drawing/2014/main" id="{DDD60441-4490-4210-832F-6B1A505CF568}"/>
                </a:ext>
              </a:extLst>
            </p:cNvPr>
            <p:cNvSpPr/>
            <p:nvPr/>
          </p:nvSpPr>
          <p:spPr>
            <a:xfrm>
              <a:off x="9764825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017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/>
              <a:endParaRPr lang="it-IT" sz="1500" err="1"/>
            </a:p>
          </p:txBody>
        </p:sp>
      </p:grpSp>
      <p:sp>
        <p:nvSpPr>
          <p:cNvPr id="188" name="Oval 99">
            <a:extLst>
              <a:ext uri="{FF2B5EF4-FFF2-40B4-BE49-F238E27FC236}">
                <a16:creationId xmlns:a16="http://schemas.microsoft.com/office/drawing/2014/main" id="{9A61D7D2-371B-4F7D-B2F9-3FB3DC643DCD}"/>
              </a:ext>
            </a:extLst>
          </p:cNvPr>
          <p:cNvSpPr/>
          <p:nvPr/>
        </p:nvSpPr>
        <p:spPr>
          <a:xfrm>
            <a:off x="3323320" y="3374223"/>
            <a:ext cx="548025" cy="54802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Oval 99">
            <a:extLst>
              <a:ext uri="{FF2B5EF4-FFF2-40B4-BE49-F238E27FC236}">
                <a16:creationId xmlns:a16="http://schemas.microsoft.com/office/drawing/2014/main" id="{253D99C1-B1C7-40E1-8E52-7A866FF6AA34}"/>
              </a:ext>
            </a:extLst>
          </p:cNvPr>
          <p:cNvSpPr/>
          <p:nvPr/>
        </p:nvSpPr>
        <p:spPr>
          <a:xfrm>
            <a:off x="3430881" y="3481397"/>
            <a:ext cx="340281" cy="34028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TextBox 85">
            <a:extLst>
              <a:ext uri="{FF2B5EF4-FFF2-40B4-BE49-F238E27FC236}">
                <a16:creationId xmlns:a16="http://schemas.microsoft.com/office/drawing/2014/main" id="{D10CF872-098D-456C-8E60-1EC6EC13474E}"/>
              </a:ext>
            </a:extLst>
          </p:cNvPr>
          <p:cNvSpPr txBox="1"/>
          <p:nvPr/>
        </p:nvSpPr>
        <p:spPr>
          <a:xfrm>
            <a:off x="3483102" y="3583482"/>
            <a:ext cx="282284" cy="1692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191" name="Arc 25">
            <a:extLst>
              <a:ext uri="{FF2B5EF4-FFF2-40B4-BE49-F238E27FC236}">
                <a16:creationId xmlns:a16="http://schemas.microsoft.com/office/drawing/2014/main" id="{966AD7C3-28C9-4934-804A-FFC3720B37F6}"/>
              </a:ext>
            </a:extLst>
          </p:cNvPr>
          <p:cNvSpPr/>
          <p:nvPr/>
        </p:nvSpPr>
        <p:spPr>
          <a:xfrm rot="16200000" flipH="1">
            <a:off x="3375620" y="3426215"/>
            <a:ext cx="450646" cy="450647"/>
          </a:xfrm>
          <a:prstGeom prst="arc">
            <a:avLst>
              <a:gd name="adj1" fmla="val 461115"/>
              <a:gd name="adj2" fmla="val 10699266"/>
            </a:avLst>
          </a:prstGeom>
          <a:ln w="444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2" name="Rettangolo 191">
            <a:extLst>
              <a:ext uri="{FF2B5EF4-FFF2-40B4-BE49-F238E27FC236}">
                <a16:creationId xmlns:a16="http://schemas.microsoft.com/office/drawing/2014/main" id="{080AFB94-5EBF-4AE7-990C-55A99C90F83D}"/>
              </a:ext>
            </a:extLst>
          </p:cNvPr>
          <p:cNvSpPr/>
          <p:nvPr/>
        </p:nvSpPr>
        <p:spPr>
          <a:xfrm>
            <a:off x="3852443" y="3406282"/>
            <a:ext cx="12766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it-IT" sz="1100" dirty="0">
                <a:cs typeface="Arial" pitchFamily="34" charset="0"/>
                <a:sym typeface="Verdana" pitchFamily="34" charset="0"/>
              </a:rPr>
              <a:t>di clienti power nel mercato libero</a:t>
            </a:r>
          </a:p>
        </p:txBody>
      </p:sp>
      <p:sp>
        <p:nvSpPr>
          <p:cNvPr id="81" name="Rettangolo 2256">
            <a:extLst>
              <a:ext uri="{FF2B5EF4-FFF2-40B4-BE49-F238E27FC236}">
                <a16:creationId xmlns:a16="http://schemas.microsoft.com/office/drawing/2014/main" id="{7F1C71C2-06A4-4E1E-B080-60D69218678F}"/>
              </a:ext>
            </a:extLst>
          </p:cNvPr>
          <p:cNvSpPr/>
          <p:nvPr/>
        </p:nvSpPr>
        <p:spPr>
          <a:xfrm>
            <a:off x="5141557" y="2989498"/>
            <a:ext cx="934647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rgbClr val="C6C6C6"/>
            </a:solidFill>
            <a:prstDash val="solid"/>
            <a:headEnd/>
            <a:tailEnd/>
          </a:ln>
          <a:effectLst/>
        </p:spPr>
        <p:txBody>
          <a:bodyPr lIns="54000" tIns="0" rIns="0" bIns="0" anchor="ctr"/>
          <a:lstStyle/>
          <a:p>
            <a:pPr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</a:rPr>
              <a:t>Utile netto </a:t>
            </a:r>
            <a:r>
              <a:rPr lang="it-IT" sz="1100" dirty="0">
                <a:solidFill>
                  <a:prstClr val="black"/>
                </a:solidFill>
                <a:latin typeface="Arial"/>
              </a:rPr>
              <a:t>(mld €)</a:t>
            </a:r>
            <a:endParaRPr lang="it-IT" sz="1100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Rettangolo 55">
            <a:extLst>
              <a:ext uri="{FF2B5EF4-FFF2-40B4-BE49-F238E27FC236}">
                <a16:creationId xmlns:a16="http://schemas.microsoft.com/office/drawing/2014/main" id="{582F5C60-FB64-44F4-A9BF-B362ECF04644}"/>
              </a:ext>
            </a:extLst>
          </p:cNvPr>
          <p:cNvSpPr/>
          <p:nvPr/>
        </p:nvSpPr>
        <p:spPr>
          <a:xfrm>
            <a:off x="5141557" y="3937813"/>
            <a:ext cx="934647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rgbClr val="C6C6C6"/>
            </a:solidFill>
            <a:prstDash val="solid"/>
            <a:headEnd/>
            <a:tailEnd/>
          </a:ln>
          <a:effectLst/>
        </p:spPr>
        <p:txBody>
          <a:bodyPr lIns="54000" tIns="0" rIns="0" bIns="0" anchor="ctr"/>
          <a:lstStyle/>
          <a:p>
            <a:pPr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</a:rPr>
              <a:t>Persone </a:t>
            </a:r>
            <a:r>
              <a:rPr lang="it-IT" sz="1100" dirty="0">
                <a:solidFill>
                  <a:prstClr val="black"/>
                </a:solidFill>
                <a:latin typeface="Arial"/>
              </a:rPr>
              <a:t>(‘000)</a:t>
            </a:r>
            <a:r>
              <a:rPr lang="it-IT" sz="1100" b="1" dirty="0">
                <a:solidFill>
                  <a:prstClr val="black"/>
                </a:solidFill>
                <a:latin typeface="Arial"/>
              </a:rPr>
              <a:t> </a:t>
            </a:r>
            <a:endParaRPr lang="it-IT" sz="1100" b="1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Rettangolo 2257">
            <a:extLst>
              <a:ext uri="{FF2B5EF4-FFF2-40B4-BE49-F238E27FC236}">
                <a16:creationId xmlns:a16="http://schemas.microsoft.com/office/drawing/2014/main" id="{8290DB2A-E14F-45AD-BAD8-C98C8B9B31BC}"/>
              </a:ext>
            </a:extLst>
          </p:cNvPr>
          <p:cNvSpPr/>
          <p:nvPr/>
        </p:nvSpPr>
        <p:spPr>
          <a:xfrm>
            <a:off x="6133947" y="2989498"/>
            <a:ext cx="477803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chemeClr val="tx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>
                <a:latin typeface="Arial"/>
                <a:cs typeface="Arial" pitchFamily="34" charset="0"/>
              </a:rPr>
              <a:t>3,0</a:t>
            </a:r>
            <a:endParaRPr lang="it-IT" sz="1100" b="1" dirty="0">
              <a:latin typeface="Arial"/>
              <a:cs typeface="Arial" pitchFamily="34" charset="0"/>
            </a:endParaRPr>
          </a:p>
        </p:txBody>
      </p:sp>
      <p:sp>
        <p:nvSpPr>
          <p:cNvPr id="86" name="Rettangolo 60">
            <a:extLst>
              <a:ext uri="{FF2B5EF4-FFF2-40B4-BE49-F238E27FC236}">
                <a16:creationId xmlns:a16="http://schemas.microsoft.com/office/drawing/2014/main" id="{75A1E377-4FE1-42E5-A962-AF7E37186675}"/>
              </a:ext>
            </a:extLst>
          </p:cNvPr>
          <p:cNvSpPr/>
          <p:nvPr/>
        </p:nvSpPr>
        <p:spPr>
          <a:xfrm>
            <a:off x="6133947" y="3937813"/>
            <a:ext cx="477803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chemeClr val="tx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30</a:t>
            </a:r>
            <a:endParaRPr lang="it-IT" sz="1100" b="1" baseline="300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87" name="Rettangolo 55">
            <a:extLst>
              <a:ext uri="{FF2B5EF4-FFF2-40B4-BE49-F238E27FC236}">
                <a16:creationId xmlns:a16="http://schemas.microsoft.com/office/drawing/2014/main" id="{BBC0047C-F767-443F-9ECC-B7607B7E0D5B}"/>
              </a:ext>
            </a:extLst>
          </p:cNvPr>
          <p:cNvSpPr/>
          <p:nvPr/>
        </p:nvSpPr>
        <p:spPr>
          <a:xfrm>
            <a:off x="5141557" y="2041183"/>
            <a:ext cx="934647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rgbClr val="C6C6C6"/>
            </a:solidFill>
            <a:prstDash val="solid"/>
            <a:headEnd/>
            <a:tailEnd/>
          </a:ln>
          <a:effectLst/>
        </p:spPr>
        <p:txBody>
          <a:bodyPr lIns="54000" tIns="0" rIns="0" bIns="0" anchor="ctr"/>
          <a:lstStyle/>
          <a:p>
            <a:pPr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</a:rPr>
              <a:t>Investimenti </a:t>
            </a:r>
            <a:r>
              <a:rPr lang="it-IT" sz="1100" dirty="0">
                <a:solidFill>
                  <a:prstClr val="black"/>
                </a:solidFill>
              </a:rPr>
              <a:t>(mld €)</a:t>
            </a:r>
            <a:endParaRPr lang="it-IT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Rettangolo 60">
            <a:extLst>
              <a:ext uri="{FF2B5EF4-FFF2-40B4-BE49-F238E27FC236}">
                <a16:creationId xmlns:a16="http://schemas.microsoft.com/office/drawing/2014/main" id="{74C7DE1E-3857-4E71-A64F-E8A77A905445}"/>
              </a:ext>
            </a:extLst>
          </p:cNvPr>
          <p:cNvSpPr/>
          <p:nvPr/>
        </p:nvSpPr>
        <p:spPr>
          <a:xfrm>
            <a:off x="6133947" y="2041183"/>
            <a:ext cx="477803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chemeClr val="tx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2,6</a:t>
            </a:r>
          </a:p>
        </p:txBody>
      </p:sp>
      <p:sp>
        <p:nvSpPr>
          <p:cNvPr id="89" name="Rettangolo 55">
            <a:extLst>
              <a:ext uri="{FF2B5EF4-FFF2-40B4-BE49-F238E27FC236}">
                <a16:creationId xmlns:a16="http://schemas.microsoft.com/office/drawing/2014/main" id="{CCE33D53-FFAD-42A7-B803-90D97CB618A4}"/>
              </a:ext>
            </a:extLst>
          </p:cNvPr>
          <p:cNvSpPr/>
          <p:nvPr/>
        </p:nvSpPr>
        <p:spPr>
          <a:xfrm>
            <a:off x="5141557" y="1092868"/>
            <a:ext cx="934647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rgbClr val="C6C6C6"/>
            </a:solidFill>
            <a:prstDash val="solid"/>
            <a:headEnd/>
            <a:tailEnd/>
          </a:ln>
          <a:effectLst/>
        </p:spPr>
        <p:txBody>
          <a:bodyPr lIns="54000" tIns="0" rIns="0" bIns="0" anchor="ctr"/>
          <a:lstStyle/>
          <a:p>
            <a:pPr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</a:rPr>
              <a:t>Ricavi        </a:t>
            </a:r>
            <a:r>
              <a:rPr lang="it-IT" sz="1100" dirty="0">
                <a:solidFill>
                  <a:prstClr val="black"/>
                </a:solidFill>
                <a:latin typeface="Arial"/>
              </a:rPr>
              <a:t>(mld €)</a:t>
            </a:r>
          </a:p>
        </p:txBody>
      </p:sp>
      <p:sp>
        <p:nvSpPr>
          <p:cNvPr id="90" name="Rettangolo 60">
            <a:extLst>
              <a:ext uri="{FF2B5EF4-FFF2-40B4-BE49-F238E27FC236}">
                <a16:creationId xmlns:a16="http://schemas.microsoft.com/office/drawing/2014/main" id="{53A5D065-61B6-4CCB-9635-68698CEF2CAC}"/>
              </a:ext>
            </a:extLst>
          </p:cNvPr>
          <p:cNvSpPr/>
          <p:nvPr/>
        </p:nvSpPr>
        <p:spPr>
          <a:xfrm>
            <a:off x="6133947" y="1092868"/>
            <a:ext cx="477803" cy="864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solidFill>
              <a:schemeClr val="tx2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665493" eaLnBrk="0" hangingPunct="0">
              <a:lnSpc>
                <a:spcPct val="90000"/>
              </a:lnSpc>
              <a:buClr>
                <a:srgbClr val="000066"/>
              </a:buClr>
              <a:buSzPct val="100000"/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41,8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8EADF9AF-8609-4A7D-8476-40F0459B9707}"/>
              </a:ext>
            </a:extLst>
          </p:cNvPr>
          <p:cNvSpPr/>
          <p:nvPr/>
        </p:nvSpPr>
        <p:spPr>
          <a:xfrm>
            <a:off x="1008412" y="4146918"/>
            <a:ext cx="21470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Enel X</a:t>
            </a:r>
            <a:endParaRPr lang="it-IT" sz="1100" baseline="30000" dirty="0">
              <a:solidFill>
                <a:prstClr val="black"/>
              </a:solidFill>
              <a:latin typeface="Arial"/>
              <a:cs typeface="Arial" pitchFamily="34" charset="0"/>
              <a:sym typeface="Verdana" pitchFamily="34" charset="0"/>
            </a:endParaRP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3.065 </a:t>
            </a:r>
            <a:r>
              <a:rPr lang="it-IT" sz="1100" dirty="0">
                <a:solidFill>
                  <a:prstClr val="black"/>
                </a:solidFill>
                <a:cs typeface="Arial" pitchFamily="34" charset="0"/>
                <a:sym typeface="Verdana" pitchFamily="34" charset="0"/>
              </a:rPr>
              <a:t>punti di ricarica privati</a:t>
            </a:r>
            <a:endParaRPr lang="it-IT" sz="1100" dirty="0">
              <a:solidFill>
                <a:prstClr val="black"/>
              </a:solidFill>
              <a:latin typeface="Arial"/>
              <a:cs typeface="Arial" pitchFamily="34" charset="0"/>
              <a:sym typeface="Verdana" pitchFamily="34" charset="0"/>
            </a:endParaRPr>
          </a:p>
          <a:p>
            <a:pPr>
              <a:defRPr/>
            </a:pPr>
            <a:r>
              <a:rPr lang="it-IT" sz="1100" dirty="0">
                <a:solidFill>
                  <a:prstClr val="black"/>
                </a:solidFill>
                <a:latin typeface="Arial"/>
                <a:cs typeface="Arial" pitchFamily="34" charset="0"/>
                <a:sym typeface="Verdana" pitchFamily="34" charset="0"/>
              </a:rPr>
              <a:t>4.361 </a:t>
            </a:r>
            <a:r>
              <a:rPr lang="it-IT" sz="1100" dirty="0">
                <a:solidFill>
                  <a:prstClr val="black"/>
                </a:solidFill>
                <a:cs typeface="Arial" pitchFamily="34" charset="0"/>
                <a:sym typeface="Verdana" pitchFamily="34" charset="0"/>
              </a:rPr>
              <a:t>punti di ricarica pubblici</a:t>
            </a:r>
            <a:endParaRPr lang="it-IT" sz="1100" dirty="0">
              <a:solidFill>
                <a:prstClr val="black"/>
              </a:solidFill>
              <a:latin typeface="Arial"/>
              <a:cs typeface="Arial" pitchFamily="34" charset="0"/>
              <a:sym typeface="Verdana" pitchFamily="34" charset="0"/>
            </a:endParaRPr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B408F377-F7F6-43D1-95BB-39C42203998F}"/>
              </a:ext>
            </a:extLst>
          </p:cNvPr>
          <p:cNvSpPr/>
          <p:nvPr/>
        </p:nvSpPr>
        <p:spPr>
          <a:xfrm>
            <a:off x="482616" y="4064616"/>
            <a:ext cx="2683672" cy="73719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97" name="Oval 99">
            <a:extLst>
              <a:ext uri="{FF2B5EF4-FFF2-40B4-BE49-F238E27FC236}">
                <a16:creationId xmlns:a16="http://schemas.microsoft.com/office/drawing/2014/main" id="{16B157B4-6274-4CE5-BB58-DB25A1D1B406}"/>
              </a:ext>
            </a:extLst>
          </p:cNvPr>
          <p:cNvSpPr/>
          <p:nvPr/>
        </p:nvSpPr>
        <p:spPr>
          <a:xfrm>
            <a:off x="3322533" y="4142256"/>
            <a:ext cx="548025" cy="54802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Oval 99">
            <a:extLst>
              <a:ext uri="{FF2B5EF4-FFF2-40B4-BE49-F238E27FC236}">
                <a16:creationId xmlns:a16="http://schemas.microsoft.com/office/drawing/2014/main" id="{DF8B009C-4668-41D9-B069-CD6004D0A1E1}"/>
              </a:ext>
            </a:extLst>
          </p:cNvPr>
          <p:cNvSpPr/>
          <p:nvPr/>
        </p:nvSpPr>
        <p:spPr>
          <a:xfrm>
            <a:off x="3430094" y="4249430"/>
            <a:ext cx="340281" cy="34028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TextBox 85">
            <a:extLst>
              <a:ext uri="{FF2B5EF4-FFF2-40B4-BE49-F238E27FC236}">
                <a16:creationId xmlns:a16="http://schemas.microsoft.com/office/drawing/2014/main" id="{BD80C8B9-D32C-44BA-B912-D73EB4AA110B}"/>
              </a:ext>
            </a:extLst>
          </p:cNvPr>
          <p:cNvSpPr txBox="1"/>
          <p:nvPr/>
        </p:nvSpPr>
        <p:spPr>
          <a:xfrm>
            <a:off x="3482315" y="4351515"/>
            <a:ext cx="282284" cy="1692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</a:p>
        </p:txBody>
      </p:sp>
      <p:sp>
        <p:nvSpPr>
          <p:cNvPr id="101" name="Arc 25">
            <a:extLst>
              <a:ext uri="{FF2B5EF4-FFF2-40B4-BE49-F238E27FC236}">
                <a16:creationId xmlns:a16="http://schemas.microsoft.com/office/drawing/2014/main" id="{E3BA9C64-77A1-4F5E-A95B-AF6478D60B9B}"/>
              </a:ext>
            </a:extLst>
          </p:cNvPr>
          <p:cNvSpPr/>
          <p:nvPr/>
        </p:nvSpPr>
        <p:spPr>
          <a:xfrm rot="16200000" flipH="1">
            <a:off x="3374833" y="4194248"/>
            <a:ext cx="450646" cy="450647"/>
          </a:xfrm>
          <a:prstGeom prst="arc">
            <a:avLst>
              <a:gd name="adj1" fmla="val 18012229"/>
              <a:gd name="adj2" fmla="val 11008036"/>
            </a:avLst>
          </a:prstGeom>
          <a:ln w="444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" name="Rettangolo 103">
            <a:extLst>
              <a:ext uri="{FF2B5EF4-FFF2-40B4-BE49-F238E27FC236}">
                <a16:creationId xmlns:a16="http://schemas.microsoft.com/office/drawing/2014/main" id="{5F8E43DD-B53D-4C05-A91E-5A24D20051CA}"/>
              </a:ext>
            </a:extLst>
          </p:cNvPr>
          <p:cNvSpPr/>
          <p:nvPr/>
        </p:nvSpPr>
        <p:spPr>
          <a:xfrm>
            <a:off x="3852443" y="4266822"/>
            <a:ext cx="1276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defRPr/>
            </a:pP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Verdana" pitchFamily="34" charset="0"/>
              </a:rPr>
              <a:t>di colonnine di ricarica</a:t>
            </a:r>
          </a:p>
        </p:txBody>
      </p: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46A2954C-038C-48E6-B587-5C184E1BFEC5}"/>
              </a:ext>
            </a:extLst>
          </p:cNvPr>
          <p:cNvGrpSpPr/>
          <p:nvPr/>
        </p:nvGrpSpPr>
        <p:grpSpPr>
          <a:xfrm>
            <a:off x="554375" y="4236522"/>
            <a:ext cx="430905" cy="430905"/>
            <a:chOff x="5238063" y="4296568"/>
            <a:chExt cx="1800000" cy="1800000"/>
          </a:xfrm>
        </p:grpSpPr>
        <p:pic>
          <p:nvPicPr>
            <p:cNvPr id="131" name="Immagine 130">
              <a:extLst>
                <a:ext uri="{FF2B5EF4-FFF2-40B4-BE49-F238E27FC236}">
                  <a16:creationId xmlns:a16="http://schemas.microsoft.com/office/drawing/2014/main" id="{03280895-8B47-4F9F-9290-562DA5A1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88063" y="4749134"/>
              <a:ext cx="900000" cy="900000"/>
            </a:xfrm>
            <a:prstGeom prst="rect">
              <a:avLst/>
            </a:prstGeom>
          </p:spPr>
        </p:pic>
        <p:sp>
          <p:nvSpPr>
            <p:cNvPr id="132" name="Ovale 131">
              <a:extLst>
                <a:ext uri="{FF2B5EF4-FFF2-40B4-BE49-F238E27FC236}">
                  <a16:creationId xmlns:a16="http://schemas.microsoft.com/office/drawing/2014/main" id="{9B2569D5-BC23-4911-8046-424006EC5693}"/>
                </a:ext>
              </a:extLst>
            </p:cNvPr>
            <p:cNvSpPr/>
            <p:nvPr/>
          </p:nvSpPr>
          <p:spPr>
            <a:xfrm>
              <a:off x="5238063" y="4296568"/>
              <a:ext cx="1800000" cy="1800000"/>
            </a:xfrm>
            <a:prstGeom prst="ellipse">
              <a:avLst/>
            </a:prstGeom>
            <a:noFill/>
            <a:ln w="38100">
              <a:solidFill>
                <a:srgbClr val="3200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5" name="Rettangolo 94">
            <a:extLst>
              <a:ext uri="{FF2B5EF4-FFF2-40B4-BE49-F238E27FC236}">
                <a16:creationId xmlns:a16="http://schemas.microsoft.com/office/drawing/2014/main" id="{3B1987B0-6CF6-4893-9BFC-72D1A8B19310}"/>
              </a:ext>
            </a:extLst>
          </p:cNvPr>
          <p:cNvSpPr/>
          <p:nvPr/>
        </p:nvSpPr>
        <p:spPr>
          <a:xfrm>
            <a:off x="3236337" y="1092868"/>
            <a:ext cx="1838535" cy="138104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C4784753-28B6-4937-B40A-A236F500E0F7}"/>
              </a:ext>
            </a:extLst>
          </p:cNvPr>
          <p:cNvSpPr/>
          <p:nvPr/>
        </p:nvSpPr>
        <p:spPr>
          <a:xfrm>
            <a:off x="3236337" y="2514471"/>
            <a:ext cx="1838535" cy="73719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67DEC54E-4D6C-4BC9-B902-7D761FD1AF50}"/>
              </a:ext>
            </a:extLst>
          </p:cNvPr>
          <p:cNvSpPr/>
          <p:nvPr/>
        </p:nvSpPr>
        <p:spPr>
          <a:xfrm>
            <a:off x="3236337" y="3287959"/>
            <a:ext cx="1838536" cy="738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4FFA4C69-2DED-4E18-8AE8-79AEF58BAE97}"/>
              </a:ext>
            </a:extLst>
          </p:cNvPr>
          <p:cNvSpPr/>
          <p:nvPr/>
        </p:nvSpPr>
        <p:spPr>
          <a:xfrm>
            <a:off x="3236337" y="4064616"/>
            <a:ext cx="1838535" cy="73719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defRPr/>
            </a:pPr>
            <a:endParaRPr lang="it-IT" sz="2000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Footer Placeholder 3">
            <a:extLst>
              <a:ext uri="{FF2B5EF4-FFF2-40B4-BE49-F238E27FC236}">
                <a16:creationId xmlns:a16="http://schemas.microsoft.com/office/drawing/2014/main" id="{142DE13D-865B-416A-A400-204908AB8011}"/>
              </a:ext>
            </a:extLst>
          </p:cNvPr>
          <p:cNvSpPr txBox="1">
            <a:spLocks/>
          </p:cNvSpPr>
          <p:nvPr/>
        </p:nvSpPr>
        <p:spPr>
          <a:xfrm>
            <a:off x="436405" y="4867323"/>
            <a:ext cx="8002388" cy="115416"/>
          </a:xfrm>
          <a:prstGeom prst="rect">
            <a:avLst/>
          </a:prstGeom>
        </p:spPr>
        <p:txBody>
          <a:bodyPr vert="horz" wrap="square" lIns="0" tIns="0" rIns="0" bIns="0" numCol="1" rtlCol="0" anchor="t">
            <a:noAutofit/>
          </a:bodyPr>
          <a:lstStyle/>
          <a:p>
            <a:pPr marL="228600" lvl="0" indent="-228600">
              <a:buAutoNum type="arabicPeriod"/>
            </a:pPr>
            <a:r>
              <a:rPr lang="en-US" sz="700" dirty="0" err="1">
                <a:solidFill>
                  <a:schemeClr val="bg1">
                    <a:lumMod val="65000"/>
                  </a:schemeClr>
                </a:solidFill>
              </a:rPr>
              <a:t>Dati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al 2019.</a:t>
            </a:r>
          </a:p>
          <a:p>
            <a:pPr marL="228600" lvl="0" indent="-228600"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Fonti: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Terna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sym typeface="+mn-lt"/>
              </a:rPr>
              <a:t>,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sym typeface="+mn-lt"/>
              </a:rPr>
              <a:t>Arera</a:t>
            </a:r>
            <a:endParaRPr lang="en-US" sz="700" dirty="0">
              <a:solidFill>
                <a:schemeClr val="bg1">
                  <a:lumMod val="65000"/>
                </a:schemeClr>
              </a:solidFill>
              <a:sym typeface="+mn-lt"/>
            </a:endParaRP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F2EF58A8-28C2-470D-81D1-0AB64082B142}"/>
              </a:ext>
            </a:extLst>
          </p:cNvPr>
          <p:cNvSpPr/>
          <p:nvPr/>
        </p:nvSpPr>
        <p:spPr>
          <a:xfrm>
            <a:off x="3889556" y="977760"/>
            <a:ext cx="1126647" cy="253915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>
            <a:spAutoFit/>
          </a:bodyPr>
          <a:lstStyle/>
          <a:p>
            <a:pPr algn="r" defTabSz="685766"/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  <a:sym typeface="Verdana" pitchFamily="34" charset="0"/>
              </a:rPr>
              <a:t>Market share in Italia</a:t>
            </a:r>
          </a:p>
        </p:txBody>
      </p:sp>
    </p:spTree>
    <p:extLst>
      <p:ext uri="{BB962C8B-B14F-4D97-AF65-F5344CB8AC3E}">
        <p14:creationId xmlns:p14="http://schemas.microsoft.com/office/powerpoint/2010/main" val="296099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83354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7" name="Diapositiva think-cell" r:id="rId5" imgW="344" imgH="344" progId="TCLayout.ActiveDocument.1">
                  <p:embed/>
                </p:oleObj>
              </mc:Choice>
              <mc:Fallback>
                <p:oleObj name="Diapositiva think-cell" r:id="rId5" imgW="344" imgH="344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it-IT" sz="21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Rectangle 323">
            <a:extLst>
              <a:ext uri="{FF2B5EF4-FFF2-40B4-BE49-F238E27FC236}">
                <a16:creationId xmlns:a16="http://schemas.microsoft.com/office/drawing/2014/main" id="{10CA5C58-2FDE-41B2-B4EB-B46C6D35A4BA}"/>
              </a:ext>
            </a:extLst>
          </p:cNvPr>
          <p:cNvSpPr/>
          <p:nvPr/>
        </p:nvSpPr>
        <p:spPr>
          <a:xfrm>
            <a:off x="-302" y="1161690"/>
            <a:ext cx="3610181" cy="3981810"/>
          </a:xfrm>
          <a:prstGeom prst="rect">
            <a:avLst/>
          </a:prstGeom>
          <a:gradFill>
            <a:gsLst>
              <a:gs pos="93000">
                <a:schemeClr val="bg1">
                  <a:lumMod val="5000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bg1">
                  <a:lumMod val="65000"/>
                  <a:alpha val="3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6" name="Connettore diritto 5"/>
          <p:cNvCxnSpPr/>
          <p:nvPr/>
        </p:nvCxnSpPr>
        <p:spPr>
          <a:xfrm>
            <a:off x="3423833" y="1495137"/>
            <a:ext cx="51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/>
          <p:cNvCxnSpPr/>
          <p:nvPr/>
        </p:nvCxnSpPr>
        <p:spPr>
          <a:xfrm>
            <a:off x="3423833" y="2815376"/>
            <a:ext cx="51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99" y="502591"/>
            <a:ext cx="6787244" cy="296235"/>
          </a:xfrm>
        </p:spPr>
        <p:txBody>
          <a:bodyPr/>
          <a:lstStyle/>
          <a:p>
            <a:r>
              <a:rPr lang="it-IT" dirty="0"/>
              <a:t>Gli obiettivi Europei e Nazionali al 2030</a:t>
            </a:r>
          </a:p>
        </p:txBody>
      </p:sp>
      <p:sp>
        <p:nvSpPr>
          <p:cNvPr id="35" name="TextBox 104"/>
          <p:cNvSpPr txBox="1"/>
          <p:nvPr/>
        </p:nvSpPr>
        <p:spPr>
          <a:xfrm>
            <a:off x="3865298" y="1596744"/>
            <a:ext cx="1188000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1200" b="1" dirty="0"/>
              <a:t>- 40% gas serra </a:t>
            </a:r>
            <a:r>
              <a:rPr lang="it-IT" sz="1200" dirty="0"/>
              <a:t>vs 1990</a:t>
            </a:r>
          </a:p>
        </p:txBody>
      </p:sp>
      <p:sp>
        <p:nvSpPr>
          <p:cNvPr id="36" name="TextBox 104"/>
          <p:cNvSpPr txBox="1"/>
          <p:nvPr/>
        </p:nvSpPr>
        <p:spPr>
          <a:xfrm>
            <a:off x="5324199" y="1596495"/>
            <a:ext cx="1599436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1200" b="1" dirty="0"/>
              <a:t>32% FER </a:t>
            </a:r>
          </a:p>
          <a:p>
            <a:pPr algn="ctr">
              <a:lnSpc>
                <a:spcPct val="150000"/>
              </a:lnSpc>
            </a:pPr>
            <a:r>
              <a:rPr lang="it-IT" sz="1200" dirty="0"/>
              <a:t>consumi energetici</a:t>
            </a:r>
          </a:p>
        </p:txBody>
      </p:sp>
      <p:sp>
        <p:nvSpPr>
          <p:cNvPr id="37" name="TextBox 104"/>
          <p:cNvSpPr txBox="1"/>
          <p:nvPr/>
        </p:nvSpPr>
        <p:spPr>
          <a:xfrm>
            <a:off x="6928798" y="1596495"/>
            <a:ext cx="1614775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1200" b="1" dirty="0"/>
              <a:t>- 32,5% </a:t>
            </a:r>
          </a:p>
          <a:p>
            <a:pPr algn="ctr">
              <a:lnSpc>
                <a:spcPct val="150000"/>
              </a:lnSpc>
            </a:pPr>
            <a:r>
              <a:rPr lang="it-IT" sz="1200" b="1" dirty="0"/>
              <a:t>consumi energetici</a:t>
            </a:r>
            <a:r>
              <a:rPr lang="it-IT" sz="1200" b="1" baseline="30000" dirty="0"/>
              <a:t>1</a:t>
            </a:r>
            <a:endParaRPr lang="it-IT" sz="1200" baseline="30000" dirty="0"/>
          </a:p>
        </p:txBody>
      </p:sp>
      <p:sp>
        <p:nvSpPr>
          <p:cNvPr id="39" name="Rettangolo 38"/>
          <p:cNvSpPr/>
          <p:nvPr/>
        </p:nvSpPr>
        <p:spPr>
          <a:xfrm>
            <a:off x="5165118" y="3551224"/>
            <a:ext cx="1763680" cy="130242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04813" lvl="2" indent="-204788">
              <a:spcBef>
                <a:spcPts val="45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55,0%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 nel settore </a:t>
            </a: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elettrico</a:t>
            </a:r>
            <a:endParaRPr lang="it-IT" sz="7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04813" lvl="2" indent="-204788">
              <a:spcBef>
                <a:spcPts val="225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22,0% 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nel settore </a:t>
            </a: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trasporti 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(biocarburanti e mobilità elettrica), vs 14% europeo</a:t>
            </a:r>
          </a:p>
          <a:p>
            <a:pPr marL="404813" lvl="2" indent="-204788">
              <a:spcBef>
                <a:spcPts val="225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33,9%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 nel settore </a:t>
            </a: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termico</a:t>
            </a:r>
            <a:endParaRPr lang="it-IT" sz="7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800376" y="3532174"/>
            <a:ext cx="1858456" cy="697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04813" lvl="2" indent="-204788">
              <a:spcBef>
                <a:spcPts val="45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39,7%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 dell’energia finale (target </a:t>
            </a: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non vincolante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404813" lvl="2" indent="-204788">
              <a:spcBef>
                <a:spcPts val="45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Target </a:t>
            </a:r>
            <a:r>
              <a:rPr lang="it-IT" sz="750" b="1" dirty="0">
                <a:solidFill>
                  <a:srgbClr val="000000"/>
                </a:solidFill>
                <a:latin typeface="Arial" panose="020B0604020202020204" pitchFamily="34" charset="0"/>
              </a:rPr>
              <a:t>vincolante</a:t>
            </a:r>
            <a:r>
              <a:rPr lang="it-IT" sz="750" dirty="0">
                <a:solidFill>
                  <a:srgbClr val="000000"/>
                </a:solidFill>
                <a:latin typeface="Arial" panose="020B0604020202020204" pitchFamily="34" charset="0"/>
              </a:rPr>
              <a:t> di riduzione consumi finali annui pari allo 0,8% (rispetto alla media del periodo 2016-18)</a:t>
            </a:r>
          </a:p>
        </p:txBody>
      </p:sp>
      <p:sp>
        <p:nvSpPr>
          <p:cNvPr id="41" name="TextBox 104"/>
          <p:cNvSpPr txBox="1"/>
          <p:nvPr/>
        </p:nvSpPr>
        <p:spPr>
          <a:xfrm>
            <a:off x="3926882" y="2931859"/>
            <a:ext cx="1167356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1200" b="1" dirty="0"/>
              <a:t>- 37% gas serra </a:t>
            </a:r>
            <a:r>
              <a:rPr lang="it-IT" sz="1200" dirty="0"/>
              <a:t>vs 1990</a:t>
            </a:r>
          </a:p>
        </p:txBody>
      </p:sp>
      <p:sp>
        <p:nvSpPr>
          <p:cNvPr id="42" name="TextBox 104"/>
          <p:cNvSpPr txBox="1"/>
          <p:nvPr/>
        </p:nvSpPr>
        <p:spPr>
          <a:xfrm>
            <a:off x="5485546" y="2928753"/>
            <a:ext cx="1276740" cy="51982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1200" b="1" dirty="0"/>
              <a:t>30% FER </a:t>
            </a:r>
          </a:p>
          <a:p>
            <a:pPr algn="ctr">
              <a:lnSpc>
                <a:spcPct val="150000"/>
              </a:lnSpc>
            </a:pPr>
            <a:r>
              <a:rPr lang="it-IT" sz="1200" dirty="0"/>
              <a:t>consumi energetici</a:t>
            </a:r>
          </a:p>
        </p:txBody>
      </p:sp>
      <p:sp>
        <p:nvSpPr>
          <p:cNvPr id="43" name="TextBox 104"/>
          <p:cNvSpPr txBox="1"/>
          <p:nvPr/>
        </p:nvSpPr>
        <p:spPr>
          <a:xfrm>
            <a:off x="6813540" y="2911665"/>
            <a:ext cx="1845292" cy="5539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/>
              <a:t>- 43% </a:t>
            </a:r>
          </a:p>
          <a:p>
            <a:pPr algn="ctr"/>
            <a:r>
              <a:rPr lang="it-IT" sz="1200" b="1" dirty="0"/>
              <a:t>consumi energetici primari</a:t>
            </a:r>
            <a:r>
              <a:rPr lang="it-IT" sz="1200" b="1" baseline="30000" dirty="0"/>
              <a:t>1</a:t>
            </a:r>
            <a:endParaRPr lang="it-IT" sz="1200" baseline="30000" dirty="0"/>
          </a:p>
        </p:txBody>
      </p:sp>
      <p:sp>
        <p:nvSpPr>
          <p:cNvPr id="44" name="TextBox 105"/>
          <p:cNvSpPr txBox="1"/>
          <p:nvPr/>
        </p:nvSpPr>
        <p:spPr>
          <a:xfrm>
            <a:off x="3733756" y="2519616"/>
            <a:ext cx="4809818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z="1800" dirty="0"/>
              <a:t> Target Italia PNIEC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3695247" y="3840712"/>
            <a:ext cx="1655056" cy="565954"/>
          </a:xfrm>
          <a:prstGeom prst="rect">
            <a:avLst/>
          </a:prstGeom>
        </p:spPr>
        <p:txBody>
          <a:bodyPr wrap="square" lIns="0" rIns="27000" anchor="t" anchorCtr="0">
            <a:noAutofit/>
          </a:bodyPr>
          <a:lstStyle/>
          <a:p>
            <a:pPr marL="0" lvl="2" algn="ctr">
              <a:spcBef>
                <a:spcPts val="450"/>
              </a:spcBef>
              <a:buClr>
                <a:srgbClr val="7030A0"/>
              </a:buClr>
              <a:buSzPct val="100000"/>
            </a:pPr>
            <a:r>
              <a:rPr lang="it-IT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Phase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  <a:t> out impianti</a:t>
            </a:r>
            <a:b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  <a:t>a carbone al 2025</a:t>
            </a:r>
            <a:endParaRPr lang="it-IT" sz="900" dirty="0">
              <a:latin typeface="Arial" panose="020B0604020202020204" pitchFamily="34" charset="0"/>
            </a:endParaRPr>
          </a:p>
        </p:txBody>
      </p:sp>
      <p:sp>
        <p:nvSpPr>
          <p:cNvPr id="49" name="TextBox 105"/>
          <p:cNvSpPr txBox="1"/>
          <p:nvPr/>
        </p:nvSpPr>
        <p:spPr>
          <a:xfrm>
            <a:off x="3701558" y="1196428"/>
            <a:ext cx="4809818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Target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Europa</a:t>
            </a:r>
          </a:p>
        </p:txBody>
      </p:sp>
      <p:sp>
        <p:nvSpPr>
          <p:cNvPr id="52" name="Triangolo isoscele 51"/>
          <p:cNvSpPr/>
          <p:nvPr/>
        </p:nvSpPr>
        <p:spPr>
          <a:xfrm rot="10800000">
            <a:off x="4347212" y="3544751"/>
            <a:ext cx="351128" cy="19595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27000" rIns="54000" bIns="27000" rtlCol="0" anchor="ctr"/>
          <a:lstStyle/>
          <a:p>
            <a:pPr algn="ctr"/>
            <a:endParaRPr lang="it-IT" sz="1500" dirty="0" err="1"/>
          </a:p>
        </p:txBody>
      </p:sp>
      <p:sp>
        <p:nvSpPr>
          <p:cNvPr id="57" name="Rectangle 61">
            <a:extLst>
              <a:ext uri="{FF2B5EF4-FFF2-40B4-BE49-F238E27FC236}">
                <a16:creationId xmlns:a16="http://schemas.microsoft.com/office/drawing/2014/main" id="{216D8992-35E6-4079-975A-434D9DA72FA1}"/>
              </a:ext>
            </a:extLst>
          </p:cNvPr>
          <p:cNvSpPr/>
          <p:nvPr/>
        </p:nvSpPr>
        <p:spPr>
          <a:xfrm>
            <a:off x="3728882" y="2145202"/>
            <a:ext cx="1487789" cy="70433"/>
          </a:xfrm>
          <a:prstGeom prst="rect">
            <a:avLst/>
          </a:prstGeom>
          <a:gradFill>
            <a:gsLst>
              <a:gs pos="35912">
                <a:srgbClr val="1B9B59"/>
              </a:gs>
              <a:gs pos="100000">
                <a:schemeClr val="accent6">
                  <a:lumMod val="60000"/>
                  <a:lumOff val="40000"/>
                </a:schemeClr>
              </a:gs>
              <a:gs pos="22000">
                <a:schemeClr val="accent5"/>
              </a:gs>
              <a:gs pos="69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Rectangle 62">
            <a:extLst>
              <a:ext uri="{FF2B5EF4-FFF2-40B4-BE49-F238E27FC236}">
                <a16:creationId xmlns:a16="http://schemas.microsoft.com/office/drawing/2014/main" id="{13687E77-7B5E-484F-BB9A-96B6E329AD9F}"/>
              </a:ext>
            </a:extLst>
          </p:cNvPr>
          <p:cNvSpPr/>
          <p:nvPr/>
        </p:nvSpPr>
        <p:spPr>
          <a:xfrm>
            <a:off x="5388342" y="2145202"/>
            <a:ext cx="1487789" cy="70433"/>
          </a:xfrm>
          <a:prstGeom prst="rect">
            <a:avLst/>
          </a:prstGeom>
          <a:gradFill>
            <a:gsLst>
              <a:gs pos="35912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  <a:gs pos="22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Rectangle 63">
            <a:extLst>
              <a:ext uri="{FF2B5EF4-FFF2-40B4-BE49-F238E27FC236}">
                <a16:creationId xmlns:a16="http://schemas.microsoft.com/office/drawing/2014/main" id="{1CDE6EFD-0157-445E-8A90-84DB022A58FC}"/>
              </a:ext>
            </a:extLst>
          </p:cNvPr>
          <p:cNvSpPr/>
          <p:nvPr/>
        </p:nvSpPr>
        <p:spPr>
          <a:xfrm>
            <a:off x="7047802" y="2145202"/>
            <a:ext cx="1487789" cy="70433"/>
          </a:xfrm>
          <a:prstGeom prst="rect">
            <a:avLst/>
          </a:prstGeom>
          <a:gradFill>
            <a:gsLst>
              <a:gs pos="47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  <a:gs pos="22000">
                <a:schemeClr val="accent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2" name="Freeform 30">
            <a:extLst>
              <a:ext uri="{FF2B5EF4-FFF2-40B4-BE49-F238E27FC236}">
                <a16:creationId xmlns:a16="http://schemas.microsoft.com/office/drawing/2014/main" id="{56F20DA8-0F40-427D-A73A-5E03DC7429AB}"/>
              </a:ext>
            </a:extLst>
          </p:cNvPr>
          <p:cNvSpPr>
            <a:spLocks/>
          </p:cNvSpPr>
          <p:nvPr/>
        </p:nvSpPr>
        <p:spPr bwMode="auto">
          <a:xfrm rot="20285376">
            <a:off x="17939" y="1325969"/>
            <a:ext cx="1268041" cy="1281431"/>
          </a:xfrm>
          <a:custGeom>
            <a:avLst/>
            <a:gdLst>
              <a:gd name="T0" fmla="*/ 0 w 400"/>
              <a:gd name="T1" fmla="*/ 234 h 404"/>
              <a:gd name="T2" fmla="*/ 0 w 400"/>
              <a:gd name="T3" fmla="*/ 235 h 404"/>
              <a:gd name="T4" fmla="*/ 68 w 400"/>
              <a:gd name="T5" fmla="*/ 404 h 404"/>
              <a:gd name="T6" fmla="*/ 69 w 400"/>
              <a:gd name="T7" fmla="*/ 404 h 404"/>
              <a:gd name="T8" fmla="*/ 400 w 400"/>
              <a:gd name="T9" fmla="*/ 403 h 404"/>
              <a:gd name="T10" fmla="*/ 234 w 400"/>
              <a:gd name="T11" fmla="*/ 0 h 404"/>
              <a:gd name="T12" fmla="*/ 0 w 400"/>
              <a:gd name="T13" fmla="*/ 23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404">
                <a:moveTo>
                  <a:pt x="0" y="234"/>
                </a:moveTo>
                <a:cubicBezTo>
                  <a:pt x="0" y="235"/>
                  <a:pt x="0" y="235"/>
                  <a:pt x="0" y="235"/>
                </a:cubicBezTo>
                <a:cubicBezTo>
                  <a:pt x="40" y="281"/>
                  <a:pt x="65" y="340"/>
                  <a:pt x="68" y="404"/>
                </a:cubicBezTo>
                <a:cubicBezTo>
                  <a:pt x="69" y="404"/>
                  <a:pt x="69" y="404"/>
                  <a:pt x="69" y="404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95" y="247"/>
                  <a:pt x="333" y="106"/>
                  <a:pt x="234" y="0"/>
                </a:cubicBezTo>
                <a:lnTo>
                  <a:pt x="0" y="234"/>
                </a:ln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50" kern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33" name="Freeform 31">
            <a:extLst>
              <a:ext uri="{FF2B5EF4-FFF2-40B4-BE49-F238E27FC236}">
                <a16:creationId xmlns:a16="http://schemas.microsoft.com/office/drawing/2014/main" id="{EA33C399-382E-444C-85DD-0988DA4AC96E}"/>
              </a:ext>
            </a:extLst>
          </p:cNvPr>
          <p:cNvSpPr>
            <a:spLocks/>
          </p:cNvSpPr>
          <p:nvPr/>
        </p:nvSpPr>
        <p:spPr bwMode="auto">
          <a:xfrm rot="20285376">
            <a:off x="535585" y="2614319"/>
            <a:ext cx="1268041" cy="1278753"/>
          </a:xfrm>
          <a:custGeom>
            <a:avLst/>
            <a:gdLst>
              <a:gd name="T0" fmla="*/ 68 w 400"/>
              <a:gd name="T1" fmla="*/ 0 h 403"/>
              <a:gd name="T2" fmla="*/ 68 w 400"/>
              <a:gd name="T3" fmla="*/ 0 h 403"/>
              <a:gd name="T4" fmla="*/ 0 w 400"/>
              <a:gd name="T5" fmla="*/ 168 h 403"/>
              <a:gd name="T6" fmla="*/ 0 w 400"/>
              <a:gd name="T7" fmla="*/ 169 h 403"/>
              <a:gd name="T8" fmla="*/ 233 w 400"/>
              <a:gd name="T9" fmla="*/ 403 h 403"/>
              <a:gd name="T10" fmla="*/ 400 w 400"/>
              <a:gd name="T11" fmla="*/ 1 h 403"/>
              <a:gd name="T12" fmla="*/ 68 w 400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403">
                <a:moveTo>
                  <a:pt x="68" y="0"/>
                </a:moveTo>
                <a:cubicBezTo>
                  <a:pt x="68" y="0"/>
                  <a:pt x="68" y="0"/>
                  <a:pt x="68" y="0"/>
                </a:cubicBezTo>
                <a:cubicBezTo>
                  <a:pt x="65" y="64"/>
                  <a:pt x="39" y="123"/>
                  <a:pt x="0" y="168"/>
                </a:cubicBezTo>
                <a:cubicBezTo>
                  <a:pt x="0" y="169"/>
                  <a:pt x="0" y="169"/>
                  <a:pt x="0" y="169"/>
                </a:cubicBezTo>
                <a:cubicBezTo>
                  <a:pt x="233" y="403"/>
                  <a:pt x="233" y="403"/>
                  <a:pt x="233" y="403"/>
                </a:cubicBezTo>
                <a:cubicBezTo>
                  <a:pt x="333" y="298"/>
                  <a:pt x="395" y="156"/>
                  <a:pt x="400" y="1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50" kern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34" name="Freeform 32">
            <a:extLst>
              <a:ext uri="{FF2B5EF4-FFF2-40B4-BE49-F238E27FC236}">
                <a16:creationId xmlns:a16="http://schemas.microsoft.com/office/drawing/2014/main" id="{72080631-0D34-41CB-B21D-B8AE09FBECC0}"/>
              </a:ext>
            </a:extLst>
          </p:cNvPr>
          <p:cNvSpPr>
            <a:spLocks/>
          </p:cNvSpPr>
          <p:nvPr/>
        </p:nvSpPr>
        <p:spPr bwMode="auto">
          <a:xfrm rot="20285376">
            <a:off x="191401" y="3417496"/>
            <a:ext cx="1277414" cy="1274735"/>
          </a:xfrm>
          <a:custGeom>
            <a:avLst/>
            <a:gdLst>
              <a:gd name="T0" fmla="*/ 169 w 403"/>
              <a:gd name="T1" fmla="*/ 0 h 402"/>
              <a:gd name="T2" fmla="*/ 0 w 403"/>
              <a:gd name="T3" fmla="*/ 70 h 402"/>
              <a:gd name="T4" fmla="*/ 0 w 403"/>
              <a:gd name="T5" fmla="*/ 71 h 402"/>
              <a:gd name="T6" fmla="*/ 0 w 403"/>
              <a:gd name="T7" fmla="*/ 402 h 402"/>
              <a:gd name="T8" fmla="*/ 403 w 403"/>
              <a:gd name="T9" fmla="*/ 234 h 402"/>
              <a:gd name="T10" fmla="*/ 170 w 403"/>
              <a:gd name="T11" fmla="*/ 0 h 402"/>
              <a:gd name="T12" fmla="*/ 169 w 403"/>
              <a:gd name="T13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3" h="402">
                <a:moveTo>
                  <a:pt x="169" y="0"/>
                </a:moveTo>
                <a:cubicBezTo>
                  <a:pt x="123" y="41"/>
                  <a:pt x="64" y="67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402"/>
                  <a:pt x="0" y="402"/>
                  <a:pt x="0" y="402"/>
                </a:cubicBezTo>
                <a:cubicBezTo>
                  <a:pt x="155" y="398"/>
                  <a:pt x="297" y="335"/>
                  <a:pt x="403" y="234"/>
                </a:cubicBezTo>
                <a:cubicBezTo>
                  <a:pt x="170" y="0"/>
                  <a:pt x="170" y="0"/>
                  <a:pt x="170" y="0"/>
                </a:cubicBezTo>
                <a:lnTo>
                  <a:pt x="169" y="0"/>
                </a:ln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50" kern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39" name="Freeform 39">
            <a:extLst>
              <a:ext uri="{FF2B5EF4-FFF2-40B4-BE49-F238E27FC236}">
                <a16:creationId xmlns:a16="http://schemas.microsoft.com/office/drawing/2014/main" id="{84EA047C-35B0-4A75-B4F4-F44A87CF10BE}"/>
              </a:ext>
            </a:extLst>
          </p:cNvPr>
          <p:cNvSpPr>
            <a:spLocks/>
          </p:cNvSpPr>
          <p:nvPr/>
        </p:nvSpPr>
        <p:spPr bwMode="auto">
          <a:xfrm rot="20285376">
            <a:off x="44473" y="3571644"/>
            <a:ext cx="627995" cy="361532"/>
          </a:xfrm>
          <a:custGeom>
            <a:avLst/>
            <a:gdLst>
              <a:gd name="T0" fmla="*/ 169 w 198"/>
              <a:gd name="T1" fmla="*/ 0 h 114"/>
              <a:gd name="T2" fmla="*/ 168 w 198"/>
              <a:gd name="T3" fmla="*/ 0 h 114"/>
              <a:gd name="T4" fmla="*/ 0 w 198"/>
              <a:gd name="T5" fmla="*/ 70 h 114"/>
              <a:gd name="T6" fmla="*/ 0 w 198"/>
              <a:gd name="T7" fmla="*/ 71 h 114"/>
              <a:gd name="T8" fmla="*/ 0 w 198"/>
              <a:gd name="T9" fmla="*/ 114 h 114"/>
              <a:gd name="T10" fmla="*/ 198 w 198"/>
              <a:gd name="T11" fmla="*/ 29 h 114"/>
              <a:gd name="T12" fmla="*/ 169 w 198"/>
              <a:gd name="T13" fmla="*/ 0 h 114"/>
              <a:gd name="T14" fmla="*/ 169 w 198"/>
              <a:gd name="T1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114">
                <a:moveTo>
                  <a:pt x="169" y="0"/>
                </a:moveTo>
                <a:cubicBezTo>
                  <a:pt x="168" y="0"/>
                  <a:pt x="168" y="0"/>
                  <a:pt x="168" y="0"/>
                </a:cubicBezTo>
                <a:cubicBezTo>
                  <a:pt x="122" y="41"/>
                  <a:pt x="64" y="67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14"/>
                  <a:pt x="0" y="114"/>
                  <a:pt x="0" y="114"/>
                </a:cubicBezTo>
                <a:cubicBezTo>
                  <a:pt x="76" y="110"/>
                  <a:pt x="145" y="79"/>
                  <a:pt x="198" y="29"/>
                </a:cubicBezTo>
                <a:cubicBezTo>
                  <a:pt x="169" y="0"/>
                  <a:pt x="169" y="0"/>
                  <a:pt x="169" y="0"/>
                </a:cubicBezTo>
                <a:cubicBezTo>
                  <a:pt x="169" y="0"/>
                  <a:pt x="169" y="0"/>
                  <a:pt x="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50" kern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40" name="Freeform 40">
            <a:extLst>
              <a:ext uri="{FF2B5EF4-FFF2-40B4-BE49-F238E27FC236}">
                <a16:creationId xmlns:a16="http://schemas.microsoft.com/office/drawing/2014/main" id="{3341B3CA-2460-45E5-851E-D97250684EED}"/>
              </a:ext>
            </a:extLst>
          </p:cNvPr>
          <p:cNvSpPr>
            <a:spLocks/>
          </p:cNvSpPr>
          <p:nvPr/>
        </p:nvSpPr>
        <p:spPr bwMode="auto">
          <a:xfrm rot="20285376">
            <a:off x="443116" y="2808123"/>
            <a:ext cx="349481" cy="630673"/>
          </a:xfrm>
          <a:custGeom>
            <a:avLst/>
            <a:gdLst>
              <a:gd name="T0" fmla="*/ 68 w 110"/>
              <a:gd name="T1" fmla="*/ 0 h 199"/>
              <a:gd name="T2" fmla="*/ 68 w 110"/>
              <a:gd name="T3" fmla="*/ 0 h 199"/>
              <a:gd name="T4" fmla="*/ 0 w 110"/>
              <a:gd name="T5" fmla="*/ 169 h 199"/>
              <a:gd name="T6" fmla="*/ 0 w 110"/>
              <a:gd name="T7" fmla="*/ 170 h 199"/>
              <a:gd name="T8" fmla="*/ 30 w 110"/>
              <a:gd name="T9" fmla="*/ 199 h 199"/>
              <a:gd name="T10" fmla="*/ 110 w 110"/>
              <a:gd name="T11" fmla="*/ 0 h 199"/>
              <a:gd name="T12" fmla="*/ 68 w 110"/>
              <a:gd name="T13" fmla="*/ 0 h 199"/>
              <a:gd name="T14" fmla="*/ 68 w 110"/>
              <a:gd name="T15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99">
                <a:moveTo>
                  <a:pt x="68" y="0"/>
                </a:moveTo>
                <a:cubicBezTo>
                  <a:pt x="68" y="0"/>
                  <a:pt x="68" y="0"/>
                  <a:pt x="68" y="0"/>
                </a:cubicBezTo>
                <a:cubicBezTo>
                  <a:pt x="65" y="65"/>
                  <a:pt x="39" y="124"/>
                  <a:pt x="0" y="169"/>
                </a:cubicBezTo>
                <a:cubicBezTo>
                  <a:pt x="0" y="170"/>
                  <a:pt x="0" y="170"/>
                  <a:pt x="0" y="170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77" y="146"/>
                  <a:pt x="106" y="77"/>
                  <a:pt x="11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50" kern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41" name="Freeform 41">
            <a:extLst>
              <a:ext uri="{FF2B5EF4-FFF2-40B4-BE49-F238E27FC236}">
                <a16:creationId xmlns:a16="http://schemas.microsoft.com/office/drawing/2014/main" id="{C965BAE8-C0D8-4867-983B-EF6377E63CA9}"/>
              </a:ext>
            </a:extLst>
          </p:cNvPr>
          <p:cNvSpPr>
            <a:spLocks/>
          </p:cNvSpPr>
          <p:nvPr/>
        </p:nvSpPr>
        <p:spPr bwMode="auto">
          <a:xfrm rot="20285376">
            <a:off x="168053" y="2122233"/>
            <a:ext cx="349481" cy="634690"/>
          </a:xfrm>
          <a:custGeom>
            <a:avLst/>
            <a:gdLst>
              <a:gd name="T0" fmla="*/ 0 w 110"/>
              <a:gd name="T1" fmla="*/ 30 h 200"/>
              <a:gd name="T2" fmla="*/ 68 w 110"/>
              <a:gd name="T3" fmla="*/ 200 h 200"/>
              <a:gd name="T4" fmla="*/ 69 w 110"/>
              <a:gd name="T5" fmla="*/ 200 h 200"/>
              <a:gd name="T6" fmla="*/ 110 w 110"/>
              <a:gd name="T7" fmla="*/ 200 h 200"/>
              <a:gd name="T8" fmla="*/ 30 w 110"/>
              <a:gd name="T9" fmla="*/ 0 h 200"/>
              <a:gd name="T10" fmla="*/ 0 w 110"/>
              <a:gd name="T11" fmla="*/ 29 h 200"/>
              <a:gd name="T12" fmla="*/ 0 w 110"/>
              <a:gd name="T13" fmla="*/ 30 h 200"/>
              <a:gd name="T14" fmla="*/ 0 w 110"/>
              <a:gd name="T15" fmla="*/ 3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200">
                <a:moveTo>
                  <a:pt x="0" y="30"/>
                </a:moveTo>
                <a:cubicBezTo>
                  <a:pt x="40" y="76"/>
                  <a:pt x="65" y="135"/>
                  <a:pt x="68" y="200"/>
                </a:cubicBezTo>
                <a:cubicBezTo>
                  <a:pt x="69" y="200"/>
                  <a:pt x="69" y="200"/>
                  <a:pt x="69" y="200"/>
                </a:cubicBezTo>
                <a:cubicBezTo>
                  <a:pt x="110" y="200"/>
                  <a:pt x="110" y="200"/>
                  <a:pt x="110" y="200"/>
                </a:cubicBezTo>
                <a:cubicBezTo>
                  <a:pt x="107" y="123"/>
                  <a:pt x="77" y="53"/>
                  <a:pt x="30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50" kern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192" name="Rettangolo 191"/>
          <p:cNvSpPr/>
          <p:nvPr/>
        </p:nvSpPr>
        <p:spPr>
          <a:xfrm>
            <a:off x="735614" y="2761654"/>
            <a:ext cx="2674137" cy="7850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13335" rIns="13335" bIns="1333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</a:pPr>
            <a:r>
              <a:rPr lang="it-IT" sz="2100" b="1" dirty="0">
                <a:solidFill>
                  <a:schemeClr val="tx1"/>
                </a:solidFill>
              </a:rPr>
              <a:t>Affidabilità 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</a:pPr>
            <a:r>
              <a:rPr lang="it-IT" sz="1200" dirty="0">
                <a:solidFill>
                  <a:schemeClr val="tx1"/>
                </a:solidFill>
              </a:rPr>
              <a:t>(sicurezza, adeguatezza e resilienza)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438057" y="1629818"/>
            <a:ext cx="2781393" cy="642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13335" rIns="13335" bIns="1333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100" b="1" dirty="0" err="1">
                <a:solidFill>
                  <a:schemeClr val="tx1"/>
                </a:solidFill>
              </a:rPr>
              <a:t>Decarbonizzazione</a:t>
            </a:r>
            <a:r>
              <a:rPr lang="it-IT" sz="2100" b="1" dirty="0">
                <a:solidFill>
                  <a:schemeClr val="tx1"/>
                </a:solidFill>
              </a:rPr>
              <a:t> e sviluppo Rinnovabili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334052" y="3789046"/>
            <a:ext cx="3112363" cy="917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13335" rIns="13335" bIns="1333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</a:pPr>
            <a:r>
              <a:rPr lang="it-IT" sz="2100" b="1" dirty="0">
                <a:solidFill>
                  <a:schemeClr val="tx1"/>
                </a:solidFill>
              </a:rPr>
              <a:t>Efficienza energetica </a:t>
            </a:r>
            <a:r>
              <a:rPr lang="it-IT" sz="1200" dirty="0">
                <a:solidFill>
                  <a:schemeClr val="tx1"/>
                </a:solidFill>
              </a:rPr>
              <a:t>(elettrificazione)</a:t>
            </a:r>
          </a:p>
        </p:txBody>
      </p:sp>
      <p:sp>
        <p:nvSpPr>
          <p:cNvPr id="194" name="Rectangle 61">
            <a:extLst>
              <a:ext uri="{FF2B5EF4-FFF2-40B4-BE49-F238E27FC236}">
                <a16:creationId xmlns:a16="http://schemas.microsoft.com/office/drawing/2014/main" id="{216D8992-35E6-4079-975A-434D9DA72FA1}"/>
              </a:ext>
            </a:extLst>
          </p:cNvPr>
          <p:cNvSpPr/>
          <p:nvPr/>
        </p:nvSpPr>
        <p:spPr>
          <a:xfrm>
            <a:off x="3728882" y="4405305"/>
            <a:ext cx="1487789" cy="70433"/>
          </a:xfrm>
          <a:prstGeom prst="rect">
            <a:avLst/>
          </a:prstGeom>
          <a:gradFill>
            <a:gsLst>
              <a:gs pos="35912">
                <a:srgbClr val="1B9B59"/>
              </a:gs>
              <a:gs pos="100000">
                <a:schemeClr val="accent6">
                  <a:lumMod val="60000"/>
                  <a:lumOff val="40000"/>
                </a:schemeClr>
              </a:gs>
              <a:gs pos="22000">
                <a:schemeClr val="accent5"/>
              </a:gs>
              <a:gs pos="69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5" name="Rectangle 62">
            <a:extLst>
              <a:ext uri="{FF2B5EF4-FFF2-40B4-BE49-F238E27FC236}">
                <a16:creationId xmlns:a16="http://schemas.microsoft.com/office/drawing/2014/main" id="{13687E77-7B5E-484F-BB9A-96B6E329AD9F}"/>
              </a:ext>
            </a:extLst>
          </p:cNvPr>
          <p:cNvSpPr/>
          <p:nvPr/>
        </p:nvSpPr>
        <p:spPr>
          <a:xfrm>
            <a:off x="5388342" y="4405305"/>
            <a:ext cx="1487789" cy="70433"/>
          </a:xfrm>
          <a:prstGeom prst="rect">
            <a:avLst/>
          </a:prstGeom>
          <a:gradFill>
            <a:gsLst>
              <a:gs pos="35912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  <a:gs pos="22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6" name="Rectangle 63">
            <a:extLst>
              <a:ext uri="{FF2B5EF4-FFF2-40B4-BE49-F238E27FC236}">
                <a16:creationId xmlns:a16="http://schemas.microsoft.com/office/drawing/2014/main" id="{1CDE6EFD-0157-445E-8A90-84DB022A58FC}"/>
              </a:ext>
            </a:extLst>
          </p:cNvPr>
          <p:cNvSpPr/>
          <p:nvPr/>
        </p:nvSpPr>
        <p:spPr>
          <a:xfrm>
            <a:off x="7047802" y="4405305"/>
            <a:ext cx="1487789" cy="70433"/>
          </a:xfrm>
          <a:prstGeom prst="rect">
            <a:avLst/>
          </a:prstGeom>
          <a:gradFill>
            <a:gsLst>
              <a:gs pos="47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  <a:gs pos="22000">
                <a:schemeClr val="accent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Footer Placeholder 2"/>
          <p:cNvSpPr txBox="1">
            <a:spLocks/>
          </p:cNvSpPr>
          <p:nvPr/>
        </p:nvSpPr>
        <p:spPr>
          <a:xfrm>
            <a:off x="695517" y="4808792"/>
            <a:ext cx="6284120" cy="3378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1. Rispetto allo scenario tendenziale definito nel </a:t>
            </a:r>
            <a:r>
              <a:rPr lang="it-IT" sz="7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Primes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EU Reference Scenario 2007 – Energy,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and GHG </a:t>
            </a:r>
            <a:r>
              <a:rPr lang="it-IT" sz="600" dirty="0" err="1">
                <a:solidFill>
                  <a:schemeClr val="bg1">
                    <a:lumMod val="50000"/>
                  </a:schemeClr>
                </a:solidFill>
              </a:rPr>
              <a:t>emissions</a:t>
            </a:r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 trends to 2030).   </a:t>
            </a:r>
          </a:p>
        </p:txBody>
      </p:sp>
      <p:sp>
        <p:nvSpPr>
          <p:cNvPr id="46" name="Segnaposto numero diapositiva 4">
            <a:extLst>
              <a:ext uri="{FF2B5EF4-FFF2-40B4-BE49-F238E27FC236}">
                <a16:creationId xmlns:a16="http://schemas.microsoft.com/office/drawing/2014/main" id="{376AFED8-04BC-479A-BCC1-C28DD2E5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232" y="4867278"/>
            <a:ext cx="571500" cy="115416"/>
          </a:xfrm>
        </p:spPr>
        <p:txBody>
          <a:bodyPr/>
          <a:lstStyle/>
          <a:p>
            <a:fld id="{1ED2235E-0982-3B42-A838-A74550CD444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02569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3" name="Diapositiva think-cell" r:id="rId5" imgW="344" imgH="344" progId="TCLayout.ActiveDocument.1">
                  <p:embed/>
                </p:oleObj>
              </mc:Choice>
              <mc:Fallback>
                <p:oleObj name="Diapositiva think-cell" r:id="rId5" imgW="344" imgH="344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ttangolo 93">
            <a:extLst>
              <a:ext uri="{FF2B5EF4-FFF2-40B4-BE49-F238E27FC236}">
                <a16:creationId xmlns:a16="http://schemas.microsoft.com/office/drawing/2014/main" id="{AEF404CC-CC82-41F0-9392-957A92605084}"/>
              </a:ext>
            </a:extLst>
          </p:cNvPr>
          <p:cNvSpPr/>
          <p:nvPr/>
        </p:nvSpPr>
        <p:spPr>
          <a:xfrm>
            <a:off x="1203960" y="4057490"/>
            <a:ext cx="6320790" cy="603829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it-IT" sz="1500" b="1" dirty="0" err="1"/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517072" y="480819"/>
            <a:ext cx="6931478" cy="315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/>
              <a:t>Le rinnovabili tra i principali target del PNIEC</a:t>
            </a:r>
          </a:p>
        </p:txBody>
      </p:sp>
      <p:sp>
        <p:nvSpPr>
          <p:cNvPr id="152" name="CasellaDiTesto 151"/>
          <p:cNvSpPr txBox="1"/>
          <p:nvPr/>
        </p:nvSpPr>
        <p:spPr>
          <a:xfrm>
            <a:off x="1242060" y="1223122"/>
            <a:ext cx="62323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/>
              <a:t>Sviluppo fonti rinnovabili 55% dei consumi elettrici vs attuale 34%</a:t>
            </a:r>
          </a:p>
        </p:txBody>
      </p:sp>
      <p:sp>
        <p:nvSpPr>
          <p:cNvPr id="156" name="Rettangolo 155"/>
          <p:cNvSpPr/>
          <p:nvPr/>
        </p:nvSpPr>
        <p:spPr>
          <a:xfrm>
            <a:off x="619920" y="4833035"/>
            <a:ext cx="1068340" cy="261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Stima Enel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33F7DDC-FC99-4964-B6F7-A911832E23EC}"/>
              </a:ext>
            </a:extLst>
          </p:cNvPr>
          <p:cNvGrpSpPr/>
          <p:nvPr/>
        </p:nvGrpSpPr>
        <p:grpSpPr>
          <a:xfrm>
            <a:off x="1834236" y="824183"/>
            <a:ext cx="5060237" cy="3247484"/>
            <a:chOff x="-156933" y="1059029"/>
            <a:chExt cx="5060237" cy="3247484"/>
          </a:xfrm>
        </p:grpSpPr>
        <p:graphicFrame>
          <p:nvGraphicFramePr>
            <p:cNvPr id="138" name="Grafico 137"/>
            <p:cNvGraphicFramePr/>
            <p:nvPr>
              <p:extLst>
                <p:ext uri="{D42A27DB-BD31-4B8C-83A1-F6EECF244321}">
                  <p14:modId xmlns:p14="http://schemas.microsoft.com/office/powerpoint/2010/main" val="342931755"/>
                </p:ext>
              </p:extLst>
            </p:nvPr>
          </p:nvGraphicFramePr>
          <p:xfrm>
            <a:off x="-156933" y="1059029"/>
            <a:ext cx="4617591" cy="3247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39" name="Freeform 282"/>
            <p:cNvSpPr>
              <a:spLocks noEditPoints="1"/>
            </p:cNvSpPr>
            <p:nvPr/>
          </p:nvSpPr>
          <p:spPr bwMode="auto">
            <a:xfrm>
              <a:off x="3607662" y="3399515"/>
              <a:ext cx="789218" cy="516845"/>
            </a:xfrm>
            <a:custGeom>
              <a:avLst/>
              <a:gdLst>
                <a:gd name="T0" fmla="*/ 476 w 1432"/>
                <a:gd name="T1" fmla="*/ 762 h 910"/>
                <a:gd name="T2" fmla="*/ 492 w 1432"/>
                <a:gd name="T3" fmla="*/ 752 h 910"/>
                <a:gd name="T4" fmla="*/ 632 w 1432"/>
                <a:gd name="T5" fmla="*/ 748 h 910"/>
                <a:gd name="T6" fmla="*/ 636 w 1432"/>
                <a:gd name="T7" fmla="*/ 618 h 910"/>
                <a:gd name="T8" fmla="*/ 612 w 1432"/>
                <a:gd name="T9" fmla="*/ 594 h 910"/>
                <a:gd name="T10" fmla="*/ 6 w 1432"/>
                <a:gd name="T11" fmla="*/ 592 h 910"/>
                <a:gd name="T12" fmla="*/ 6 w 1432"/>
                <a:gd name="T13" fmla="*/ 564 h 910"/>
                <a:gd name="T14" fmla="*/ 162 w 1432"/>
                <a:gd name="T15" fmla="*/ 18 h 910"/>
                <a:gd name="T16" fmla="*/ 188 w 1432"/>
                <a:gd name="T17" fmla="*/ 0 h 910"/>
                <a:gd name="T18" fmla="*/ 1252 w 1432"/>
                <a:gd name="T19" fmla="*/ 0 h 910"/>
                <a:gd name="T20" fmla="*/ 1388 w 1432"/>
                <a:gd name="T21" fmla="*/ 432 h 910"/>
                <a:gd name="T22" fmla="*/ 1432 w 1432"/>
                <a:gd name="T23" fmla="*/ 584 h 910"/>
                <a:gd name="T24" fmla="*/ 1412 w 1432"/>
                <a:gd name="T25" fmla="*/ 594 h 910"/>
                <a:gd name="T26" fmla="*/ 806 w 1432"/>
                <a:gd name="T27" fmla="*/ 594 h 910"/>
                <a:gd name="T28" fmla="*/ 796 w 1432"/>
                <a:gd name="T29" fmla="*/ 674 h 910"/>
                <a:gd name="T30" fmla="*/ 806 w 1432"/>
                <a:gd name="T31" fmla="*/ 750 h 910"/>
                <a:gd name="T32" fmla="*/ 936 w 1432"/>
                <a:gd name="T33" fmla="*/ 750 h 910"/>
                <a:gd name="T34" fmla="*/ 956 w 1432"/>
                <a:gd name="T35" fmla="*/ 770 h 910"/>
                <a:gd name="T36" fmla="*/ 948 w 1432"/>
                <a:gd name="T37" fmla="*/ 910 h 910"/>
                <a:gd name="T38" fmla="*/ 476 w 1432"/>
                <a:gd name="T39" fmla="*/ 908 h 910"/>
                <a:gd name="T40" fmla="*/ 1140 w 1432"/>
                <a:gd name="T41" fmla="*/ 514 h 910"/>
                <a:gd name="T42" fmla="*/ 1318 w 1432"/>
                <a:gd name="T43" fmla="*/ 504 h 910"/>
                <a:gd name="T44" fmla="*/ 1262 w 1432"/>
                <a:gd name="T45" fmla="*/ 286 h 910"/>
                <a:gd name="T46" fmla="*/ 962 w 1432"/>
                <a:gd name="T47" fmla="*/ 280 h 910"/>
                <a:gd name="T48" fmla="*/ 942 w 1432"/>
                <a:gd name="T49" fmla="*/ 292 h 910"/>
                <a:gd name="T50" fmla="*/ 962 w 1432"/>
                <a:gd name="T51" fmla="*/ 494 h 910"/>
                <a:gd name="T52" fmla="*/ 986 w 1432"/>
                <a:gd name="T53" fmla="*/ 514 h 910"/>
                <a:gd name="T54" fmla="*/ 708 w 1432"/>
                <a:gd name="T55" fmla="*/ 514 h 910"/>
                <a:gd name="T56" fmla="*/ 872 w 1432"/>
                <a:gd name="T57" fmla="*/ 510 h 910"/>
                <a:gd name="T58" fmla="*/ 862 w 1432"/>
                <a:gd name="T59" fmla="*/ 298 h 910"/>
                <a:gd name="T60" fmla="*/ 842 w 1432"/>
                <a:gd name="T61" fmla="*/ 280 h 910"/>
                <a:gd name="T62" fmla="*/ 554 w 1432"/>
                <a:gd name="T63" fmla="*/ 290 h 910"/>
                <a:gd name="T64" fmla="*/ 540 w 1432"/>
                <a:gd name="T65" fmla="*/ 504 h 910"/>
                <a:gd name="T66" fmla="*/ 708 w 1432"/>
                <a:gd name="T67" fmla="*/ 514 h 910"/>
                <a:gd name="T68" fmla="*/ 278 w 1432"/>
                <a:gd name="T69" fmla="*/ 514 h 910"/>
                <a:gd name="T70" fmla="*/ 444 w 1432"/>
                <a:gd name="T71" fmla="*/ 508 h 910"/>
                <a:gd name="T72" fmla="*/ 470 w 1432"/>
                <a:gd name="T73" fmla="*/ 298 h 910"/>
                <a:gd name="T74" fmla="*/ 456 w 1432"/>
                <a:gd name="T75" fmla="*/ 280 h 910"/>
                <a:gd name="T76" fmla="*/ 170 w 1432"/>
                <a:gd name="T77" fmla="*/ 284 h 910"/>
                <a:gd name="T78" fmla="*/ 114 w 1432"/>
                <a:gd name="T79" fmla="*/ 494 h 910"/>
                <a:gd name="T80" fmla="*/ 128 w 1432"/>
                <a:gd name="T81" fmla="*/ 514 h 910"/>
                <a:gd name="T82" fmla="*/ 1092 w 1432"/>
                <a:gd name="T83" fmla="*/ 220 h 910"/>
                <a:gd name="T84" fmla="*/ 1246 w 1432"/>
                <a:gd name="T85" fmla="*/ 212 h 910"/>
                <a:gd name="T86" fmla="*/ 1206 w 1432"/>
                <a:gd name="T87" fmla="*/ 56 h 910"/>
                <a:gd name="T88" fmla="*/ 934 w 1432"/>
                <a:gd name="T89" fmla="*/ 48 h 910"/>
                <a:gd name="T90" fmla="*/ 920 w 1432"/>
                <a:gd name="T91" fmla="*/ 64 h 910"/>
                <a:gd name="T92" fmla="*/ 940 w 1432"/>
                <a:gd name="T93" fmla="*/ 216 h 910"/>
                <a:gd name="T94" fmla="*/ 1092 w 1432"/>
                <a:gd name="T95" fmla="*/ 220 h 910"/>
                <a:gd name="T96" fmla="*/ 236 w 1432"/>
                <a:gd name="T97" fmla="*/ 48 h 910"/>
                <a:gd name="T98" fmla="*/ 222 w 1432"/>
                <a:gd name="T99" fmla="*/ 62 h 910"/>
                <a:gd name="T100" fmla="*/ 188 w 1432"/>
                <a:gd name="T101" fmla="*/ 216 h 910"/>
                <a:gd name="T102" fmla="*/ 460 w 1432"/>
                <a:gd name="T103" fmla="*/ 220 h 910"/>
                <a:gd name="T104" fmla="*/ 482 w 1432"/>
                <a:gd name="T105" fmla="*/ 202 h 910"/>
                <a:gd name="T106" fmla="*/ 572 w 1432"/>
                <a:gd name="T107" fmla="*/ 48 h 910"/>
                <a:gd name="T108" fmla="*/ 566 w 1432"/>
                <a:gd name="T109" fmla="*/ 218 h 910"/>
                <a:gd name="T110" fmla="*/ 838 w 1432"/>
                <a:gd name="T111" fmla="*/ 220 h 910"/>
                <a:gd name="T112" fmla="*/ 856 w 1432"/>
                <a:gd name="T113" fmla="*/ 204 h 910"/>
                <a:gd name="T114" fmla="*/ 836 w 1432"/>
                <a:gd name="T115" fmla="*/ 48 h 910"/>
                <a:gd name="T116" fmla="*/ 572 w 1432"/>
                <a:gd name="T117" fmla="*/ 48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2" h="910">
                  <a:moveTo>
                    <a:pt x="476" y="908"/>
                  </a:moveTo>
                  <a:lnTo>
                    <a:pt x="476" y="908"/>
                  </a:lnTo>
                  <a:lnTo>
                    <a:pt x="476" y="834"/>
                  </a:lnTo>
                  <a:lnTo>
                    <a:pt x="476" y="762"/>
                  </a:lnTo>
                  <a:lnTo>
                    <a:pt x="476" y="762"/>
                  </a:lnTo>
                  <a:lnTo>
                    <a:pt x="478" y="758"/>
                  </a:lnTo>
                  <a:lnTo>
                    <a:pt x="482" y="756"/>
                  </a:lnTo>
                  <a:lnTo>
                    <a:pt x="488" y="752"/>
                  </a:lnTo>
                  <a:lnTo>
                    <a:pt x="492" y="752"/>
                  </a:lnTo>
                  <a:lnTo>
                    <a:pt x="492" y="752"/>
                  </a:lnTo>
                  <a:lnTo>
                    <a:pt x="554" y="750"/>
                  </a:lnTo>
                  <a:lnTo>
                    <a:pt x="616" y="752"/>
                  </a:lnTo>
                  <a:lnTo>
                    <a:pt x="616" y="752"/>
                  </a:lnTo>
                  <a:lnTo>
                    <a:pt x="626" y="750"/>
                  </a:lnTo>
                  <a:lnTo>
                    <a:pt x="632" y="748"/>
                  </a:lnTo>
                  <a:lnTo>
                    <a:pt x="636" y="740"/>
                  </a:lnTo>
                  <a:lnTo>
                    <a:pt x="636" y="730"/>
                  </a:lnTo>
                  <a:lnTo>
                    <a:pt x="636" y="730"/>
                  </a:lnTo>
                  <a:lnTo>
                    <a:pt x="636" y="674"/>
                  </a:lnTo>
                  <a:lnTo>
                    <a:pt x="636" y="618"/>
                  </a:lnTo>
                  <a:lnTo>
                    <a:pt x="636" y="618"/>
                  </a:lnTo>
                  <a:lnTo>
                    <a:pt x="636" y="606"/>
                  </a:lnTo>
                  <a:lnTo>
                    <a:pt x="632" y="598"/>
                  </a:lnTo>
                  <a:lnTo>
                    <a:pt x="624" y="594"/>
                  </a:lnTo>
                  <a:lnTo>
                    <a:pt x="612" y="594"/>
                  </a:lnTo>
                  <a:lnTo>
                    <a:pt x="612" y="594"/>
                  </a:lnTo>
                  <a:lnTo>
                    <a:pt x="30" y="594"/>
                  </a:lnTo>
                  <a:lnTo>
                    <a:pt x="30" y="594"/>
                  </a:lnTo>
                  <a:lnTo>
                    <a:pt x="10" y="594"/>
                  </a:lnTo>
                  <a:lnTo>
                    <a:pt x="6" y="592"/>
                  </a:lnTo>
                  <a:lnTo>
                    <a:pt x="2" y="590"/>
                  </a:lnTo>
                  <a:lnTo>
                    <a:pt x="0" y="586"/>
                  </a:lnTo>
                  <a:lnTo>
                    <a:pt x="0" y="580"/>
                  </a:lnTo>
                  <a:lnTo>
                    <a:pt x="6" y="564"/>
                  </a:lnTo>
                  <a:lnTo>
                    <a:pt x="6" y="564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38" y="104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6" y="8"/>
                  </a:lnTo>
                  <a:lnTo>
                    <a:pt x="172" y="2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1242" y="0"/>
                  </a:lnTo>
                  <a:lnTo>
                    <a:pt x="1242" y="0"/>
                  </a:lnTo>
                  <a:lnTo>
                    <a:pt x="1252" y="0"/>
                  </a:lnTo>
                  <a:lnTo>
                    <a:pt x="1260" y="4"/>
                  </a:lnTo>
                  <a:lnTo>
                    <a:pt x="1266" y="10"/>
                  </a:lnTo>
                  <a:lnTo>
                    <a:pt x="1270" y="20"/>
                  </a:lnTo>
                  <a:lnTo>
                    <a:pt x="1270" y="20"/>
                  </a:lnTo>
                  <a:lnTo>
                    <a:pt x="1388" y="432"/>
                  </a:lnTo>
                  <a:lnTo>
                    <a:pt x="1388" y="432"/>
                  </a:lnTo>
                  <a:lnTo>
                    <a:pt x="1408" y="504"/>
                  </a:lnTo>
                  <a:lnTo>
                    <a:pt x="1430" y="574"/>
                  </a:lnTo>
                  <a:lnTo>
                    <a:pt x="1430" y="574"/>
                  </a:lnTo>
                  <a:lnTo>
                    <a:pt x="1432" y="584"/>
                  </a:lnTo>
                  <a:lnTo>
                    <a:pt x="1430" y="588"/>
                  </a:lnTo>
                  <a:lnTo>
                    <a:pt x="1428" y="590"/>
                  </a:lnTo>
                  <a:lnTo>
                    <a:pt x="1422" y="594"/>
                  </a:lnTo>
                  <a:lnTo>
                    <a:pt x="1412" y="594"/>
                  </a:lnTo>
                  <a:lnTo>
                    <a:pt x="1412" y="594"/>
                  </a:lnTo>
                  <a:lnTo>
                    <a:pt x="1038" y="594"/>
                  </a:lnTo>
                  <a:lnTo>
                    <a:pt x="1038" y="594"/>
                  </a:lnTo>
                  <a:lnTo>
                    <a:pt x="816" y="594"/>
                  </a:lnTo>
                  <a:lnTo>
                    <a:pt x="816" y="594"/>
                  </a:lnTo>
                  <a:lnTo>
                    <a:pt x="806" y="594"/>
                  </a:lnTo>
                  <a:lnTo>
                    <a:pt x="800" y="598"/>
                  </a:lnTo>
                  <a:lnTo>
                    <a:pt x="796" y="604"/>
                  </a:lnTo>
                  <a:lnTo>
                    <a:pt x="796" y="614"/>
                  </a:lnTo>
                  <a:lnTo>
                    <a:pt x="796" y="614"/>
                  </a:lnTo>
                  <a:lnTo>
                    <a:pt x="796" y="674"/>
                  </a:lnTo>
                  <a:lnTo>
                    <a:pt x="796" y="732"/>
                  </a:lnTo>
                  <a:lnTo>
                    <a:pt x="796" y="732"/>
                  </a:lnTo>
                  <a:lnTo>
                    <a:pt x="796" y="742"/>
                  </a:lnTo>
                  <a:lnTo>
                    <a:pt x="800" y="748"/>
                  </a:lnTo>
                  <a:lnTo>
                    <a:pt x="806" y="750"/>
                  </a:lnTo>
                  <a:lnTo>
                    <a:pt x="814" y="752"/>
                  </a:lnTo>
                  <a:lnTo>
                    <a:pt x="814" y="752"/>
                  </a:lnTo>
                  <a:lnTo>
                    <a:pt x="876" y="752"/>
                  </a:lnTo>
                  <a:lnTo>
                    <a:pt x="936" y="750"/>
                  </a:lnTo>
                  <a:lnTo>
                    <a:pt x="936" y="750"/>
                  </a:lnTo>
                  <a:lnTo>
                    <a:pt x="946" y="752"/>
                  </a:lnTo>
                  <a:lnTo>
                    <a:pt x="952" y="754"/>
                  </a:lnTo>
                  <a:lnTo>
                    <a:pt x="956" y="760"/>
                  </a:lnTo>
                  <a:lnTo>
                    <a:pt x="956" y="770"/>
                  </a:lnTo>
                  <a:lnTo>
                    <a:pt x="956" y="770"/>
                  </a:lnTo>
                  <a:lnTo>
                    <a:pt x="956" y="894"/>
                  </a:lnTo>
                  <a:lnTo>
                    <a:pt x="956" y="894"/>
                  </a:lnTo>
                  <a:lnTo>
                    <a:pt x="956" y="902"/>
                  </a:lnTo>
                  <a:lnTo>
                    <a:pt x="954" y="906"/>
                  </a:lnTo>
                  <a:lnTo>
                    <a:pt x="948" y="910"/>
                  </a:lnTo>
                  <a:lnTo>
                    <a:pt x="940" y="910"/>
                  </a:lnTo>
                  <a:lnTo>
                    <a:pt x="940" y="910"/>
                  </a:lnTo>
                  <a:lnTo>
                    <a:pt x="486" y="910"/>
                  </a:lnTo>
                  <a:lnTo>
                    <a:pt x="486" y="910"/>
                  </a:lnTo>
                  <a:lnTo>
                    <a:pt x="476" y="908"/>
                  </a:lnTo>
                  <a:lnTo>
                    <a:pt x="476" y="908"/>
                  </a:lnTo>
                  <a:close/>
                  <a:moveTo>
                    <a:pt x="1140" y="514"/>
                  </a:moveTo>
                  <a:lnTo>
                    <a:pt x="1140" y="514"/>
                  </a:lnTo>
                  <a:lnTo>
                    <a:pt x="1140" y="514"/>
                  </a:lnTo>
                  <a:lnTo>
                    <a:pt x="1140" y="514"/>
                  </a:lnTo>
                  <a:lnTo>
                    <a:pt x="1300" y="514"/>
                  </a:lnTo>
                  <a:lnTo>
                    <a:pt x="1300" y="514"/>
                  </a:lnTo>
                  <a:lnTo>
                    <a:pt x="1310" y="512"/>
                  </a:lnTo>
                  <a:lnTo>
                    <a:pt x="1316" y="510"/>
                  </a:lnTo>
                  <a:lnTo>
                    <a:pt x="1318" y="504"/>
                  </a:lnTo>
                  <a:lnTo>
                    <a:pt x="1316" y="494"/>
                  </a:lnTo>
                  <a:lnTo>
                    <a:pt x="1316" y="494"/>
                  </a:lnTo>
                  <a:lnTo>
                    <a:pt x="1266" y="294"/>
                  </a:lnTo>
                  <a:lnTo>
                    <a:pt x="1266" y="294"/>
                  </a:lnTo>
                  <a:lnTo>
                    <a:pt x="1262" y="286"/>
                  </a:lnTo>
                  <a:lnTo>
                    <a:pt x="1256" y="282"/>
                  </a:lnTo>
                  <a:lnTo>
                    <a:pt x="1250" y="280"/>
                  </a:lnTo>
                  <a:lnTo>
                    <a:pt x="1242" y="280"/>
                  </a:lnTo>
                  <a:lnTo>
                    <a:pt x="124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50" y="282"/>
                  </a:lnTo>
                  <a:lnTo>
                    <a:pt x="948" y="282"/>
                  </a:lnTo>
                  <a:lnTo>
                    <a:pt x="944" y="286"/>
                  </a:lnTo>
                  <a:lnTo>
                    <a:pt x="942" y="292"/>
                  </a:lnTo>
                  <a:lnTo>
                    <a:pt x="942" y="302"/>
                  </a:lnTo>
                  <a:lnTo>
                    <a:pt x="942" y="302"/>
                  </a:lnTo>
                  <a:lnTo>
                    <a:pt x="954" y="398"/>
                  </a:lnTo>
                  <a:lnTo>
                    <a:pt x="962" y="494"/>
                  </a:lnTo>
                  <a:lnTo>
                    <a:pt x="962" y="494"/>
                  </a:lnTo>
                  <a:lnTo>
                    <a:pt x="964" y="504"/>
                  </a:lnTo>
                  <a:lnTo>
                    <a:pt x="968" y="510"/>
                  </a:lnTo>
                  <a:lnTo>
                    <a:pt x="976" y="512"/>
                  </a:lnTo>
                  <a:lnTo>
                    <a:pt x="986" y="514"/>
                  </a:lnTo>
                  <a:lnTo>
                    <a:pt x="986" y="514"/>
                  </a:lnTo>
                  <a:lnTo>
                    <a:pt x="1140" y="514"/>
                  </a:lnTo>
                  <a:lnTo>
                    <a:pt x="1140" y="514"/>
                  </a:lnTo>
                  <a:close/>
                  <a:moveTo>
                    <a:pt x="708" y="514"/>
                  </a:moveTo>
                  <a:lnTo>
                    <a:pt x="708" y="514"/>
                  </a:lnTo>
                  <a:lnTo>
                    <a:pt x="708" y="514"/>
                  </a:lnTo>
                  <a:lnTo>
                    <a:pt x="708" y="514"/>
                  </a:lnTo>
                  <a:lnTo>
                    <a:pt x="858" y="514"/>
                  </a:lnTo>
                  <a:lnTo>
                    <a:pt x="858" y="514"/>
                  </a:lnTo>
                  <a:lnTo>
                    <a:pt x="866" y="512"/>
                  </a:lnTo>
                  <a:lnTo>
                    <a:pt x="872" y="510"/>
                  </a:lnTo>
                  <a:lnTo>
                    <a:pt x="874" y="506"/>
                  </a:lnTo>
                  <a:lnTo>
                    <a:pt x="874" y="496"/>
                  </a:lnTo>
                  <a:lnTo>
                    <a:pt x="874" y="496"/>
                  </a:lnTo>
                  <a:lnTo>
                    <a:pt x="862" y="298"/>
                  </a:lnTo>
                  <a:lnTo>
                    <a:pt x="862" y="298"/>
                  </a:lnTo>
                  <a:lnTo>
                    <a:pt x="860" y="290"/>
                  </a:lnTo>
                  <a:lnTo>
                    <a:pt x="858" y="284"/>
                  </a:lnTo>
                  <a:lnTo>
                    <a:pt x="852" y="282"/>
                  </a:lnTo>
                  <a:lnTo>
                    <a:pt x="842" y="280"/>
                  </a:lnTo>
                  <a:lnTo>
                    <a:pt x="842" y="280"/>
                  </a:lnTo>
                  <a:lnTo>
                    <a:pt x="574" y="280"/>
                  </a:lnTo>
                  <a:lnTo>
                    <a:pt x="574" y="280"/>
                  </a:lnTo>
                  <a:lnTo>
                    <a:pt x="566" y="282"/>
                  </a:lnTo>
                  <a:lnTo>
                    <a:pt x="558" y="284"/>
                  </a:lnTo>
                  <a:lnTo>
                    <a:pt x="554" y="290"/>
                  </a:lnTo>
                  <a:lnTo>
                    <a:pt x="554" y="300"/>
                  </a:lnTo>
                  <a:lnTo>
                    <a:pt x="554" y="300"/>
                  </a:lnTo>
                  <a:lnTo>
                    <a:pt x="538" y="494"/>
                  </a:lnTo>
                  <a:lnTo>
                    <a:pt x="538" y="494"/>
                  </a:lnTo>
                  <a:lnTo>
                    <a:pt x="540" y="504"/>
                  </a:lnTo>
                  <a:lnTo>
                    <a:pt x="542" y="510"/>
                  </a:lnTo>
                  <a:lnTo>
                    <a:pt x="548" y="512"/>
                  </a:lnTo>
                  <a:lnTo>
                    <a:pt x="558" y="514"/>
                  </a:lnTo>
                  <a:lnTo>
                    <a:pt x="558" y="514"/>
                  </a:lnTo>
                  <a:lnTo>
                    <a:pt x="708" y="514"/>
                  </a:lnTo>
                  <a:lnTo>
                    <a:pt x="708" y="514"/>
                  </a:lnTo>
                  <a:close/>
                  <a:moveTo>
                    <a:pt x="278" y="514"/>
                  </a:moveTo>
                  <a:lnTo>
                    <a:pt x="278" y="514"/>
                  </a:lnTo>
                  <a:lnTo>
                    <a:pt x="278" y="514"/>
                  </a:lnTo>
                  <a:lnTo>
                    <a:pt x="278" y="514"/>
                  </a:lnTo>
                  <a:lnTo>
                    <a:pt x="352" y="514"/>
                  </a:lnTo>
                  <a:lnTo>
                    <a:pt x="424" y="514"/>
                  </a:lnTo>
                  <a:lnTo>
                    <a:pt x="424" y="514"/>
                  </a:lnTo>
                  <a:lnTo>
                    <a:pt x="436" y="512"/>
                  </a:lnTo>
                  <a:lnTo>
                    <a:pt x="444" y="508"/>
                  </a:lnTo>
                  <a:lnTo>
                    <a:pt x="448" y="502"/>
                  </a:lnTo>
                  <a:lnTo>
                    <a:pt x="450" y="490"/>
                  </a:lnTo>
                  <a:lnTo>
                    <a:pt x="450" y="490"/>
                  </a:lnTo>
                  <a:lnTo>
                    <a:pt x="460" y="394"/>
                  </a:lnTo>
                  <a:lnTo>
                    <a:pt x="470" y="298"/>
                  </a:lnTo>
                  <a:lnTo>
                    <a:pt x="470" y="298"/>
                  </a:lnTo>
                  <a:lnTo>
                    <a:pt x="470" y="290"/>
                  </a:lnTo>
                  <a:lnTo>
                    <a:pt x="468" y="284"/>
                  </a:lnTo>
                  <a:lnTo>
                    <a:pt x="464" y="282"/>
                  </a:lnTo>
                  <a:lnTo>
                    <a:pt x="456" y="280"/>
                  </a:lnTo>
                  <a:lnTo>
                    <a:pt x="456" y="280"/>
                  </a:lnTo>
                  <a:lnTo>
                    <a:pt x="184" y="280"/>
                  </a:lnTo>
                  <a:lnTo>
                    <a:pt x="184" y="280"/>
                  </a:lnTo>
                  <a:lnTo>
                    <a:pt x="176" y="282"/>
                  </a:lnTo>
                  <a:lnTo>
                    <a:pt x="170" y="284"/>
                  </a:lnTo>
                  <a:lnTo>
                    <a:pt x="166" y="290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40" y="396"/>
                  </a:lnTo>
                  <a:lnTo>
                    <a:pt x="114" y="494"/>
                  </a:lnTo>
                  <a:lnTo>
                    <a:pt x="114" y="494"/>
                  </a:lnTo>
                  <a:lnTo>
                    <a:pt x="112" y="504"/>
                  </a:lnTo>
                  <a:lnTo>
                    <a:pt x="114" y="510"/>
                  </a:lnTo>
                  <a:lnTo>
                    <a:pt x="118" y="512"/>
                  </a:lnTo>
                  <a:lnTo>
                    <a:pt x="128" y="514"/>
                  </a:lnTo>
                  <a:lnTo>
                    <a:pt x="128" y="514"/>
                  </a:lnTo>
                  <a:lnTo>
                    <a:pt x="278" y="514"/>
                  </a:lnTo>
                  <a:lnTo>
                    <a:pt x="278" y="514"/>
                  </a:lnTo>
                  <a:close/>
                  <a:moveTo>
                    <a:pt x="1092" y="220"/>
                  </a:moveTo>
                  <a:lnTo>
                    <a:pt x="1092" y="220"/>
                  </a:lnTo>
                  <a:lnTo>
                    <a:pt x="1230" y="220"/>
                  </a:lnTo>
                  <a:lnTo>
                    <a:pt x="1230" y="220"/>
                  </a:lnTo>
                  <a:lnTo>
                    <a:pt x="1238" y="220"/>
                  </a:lnTo>
                  <a:lnTo>
                    <a:pt x="1244" y="216"/>
                  </a:lnTo>
                  <a:lnTo>
                    <a:pt x="1246" y="212"/>
                  </a:lnTo>
                  <a:lnTo>
                    <a:pt x="1244" y="202"/>
                  </a:lnTo>
                  <a:lnTo>
                    <a:pt x="1244" y="202"/>
                  </a:lnTo>
                  <a:lnTo>
                    <a:pt x="1210" y="62"/>
                  </a:lnTo>
                  <a:lnTo>
                    <a:pt x="1210" y="62"/>
                  </a:lnTo>
                  <a:lnTo>
                    <a:pt x="1206" y="56"/>
                  </a:lnTo>
                  <a:lnTo>
                    <a:pt x="1202" y="52"/>
                  </a:lnTo>
                  <a:lnTo>
                    <a:pt x="1198" y="50"/>
                  </a:lnTo>
                  <a:lnTo>
                    <a:pt x="1194" y="48"/>
                  </a:lnTo>
                  <a:lnTo>
                    <a:pt x="1194" y="48"/>
                  </a:lnTo>
                  <a:lnTo>
                    <a:pt x="934" y="48"/>
                  </a:lnTo>
                  <a:lnTo>
                    <a:pt x="934" y="48"/>
                  </a:lnTo>
                  <a:lnTo>
                    <a:pt x="926" y="48"/>
                  </a:lnTo>
                  <a:lnTo>
                    <a:pt x="922" y="52"/>
                  </a:lnTo>
                  <a:lnTo>
                    <a:pt x="920" y="56"/>
                  </a:lnTo>
                  <a:lnTo>
                    <a:pt x="920" y="64"/>
                  </a:lnTo>
                  <a:lnTo>
                    <a:pt x="920" y="64"/>
                  </a:lnTo>
                  <a:lnTo>
                    <a:pt x="934" y="200"/>
                  </a:lnTo>
                  <a:lnTo>
                    <a:pt x="934" y="200"/>
                  </a:lnTo>
                  <a:lnTo>
                    <a:pt x="936" y="210"/>
                  </a:lnTo>
                  <a:lnTo>
                    <a:pt x="940" y="216"/>
                  </a:lnTo>
                  <a:lnTo>
                    <a:pt x="946" y="220"/>
                  </a:lnTo>
                  <a:lnTo>
                    <a:pt x="956" y="220"/>
                  </a:lnTo>
                  <a:lnTo>
                    <a:pt x="956" y="220"/>
                  </a:lnTo>
                  <a:lnTo>
                    <a:pt x="1092" y="220"/>
                  </a:lnTo>
                  <a:lnTo>
                    <a:pt x="1092" y="220"/>
                  </a:lnTo>
                  <a:close/>
                  <a:moveTo>
                    <a:pt x="500" y="52"/>
                  </a:moveTo>
                  <a:lnTo>
                    <a:pt x="500" y="52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2" y="50"/>
                  </a:lnTo>
                  <a:lnTo>
                    <a:pt x="228" y="54"/>
                  </a:lnTo>
                  <a:lnTo>
                    <a:pt x="224" y="58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188" y="200"/>
                  </a:lnTo>
                  <a:lnTo>
                    <a:pt x="188" y="200"/>
                  </a:lnTo>
                  <a:lnTo>
                    <a:pt x="186" y="210"/>
                  </a:lnTo>
                  <a:lnTo>
                    <a:pt x="188" y="216"/>
                  </a:lnTo>
                  <a:lnTo>
                    <a:pt x="194" y="220"/>
                  </a:lnTo>
                  <a:lnTo>
                    <a:pt x="204" y="220"/>
                  </a:lnTo>
                  <a:lnTo>
                    <a:pt x="204" y="220"/>
                  </a:lnTo>
                  <a:lnTo>
                    <a:pt x="460" y="220"/>
                  </a:lnTo>
                  <a:lnTo>
                    <a:pt x="460" y="220"/>
                  </a:lnTo>
                  <a:lnTo>
                    <a:pt x="470" y="220"/>
                  </a:lnTo>
                  <a:lnTo>
                    <a:pt x="476" y="216"/>
                  </a:lnTo>
                  <a:lnTo>
                    <a:pt x="480" y="210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92" y="118"/>
                  </a:lnTo>
                  <a:lnTo>
                    <a:pt x="492" y="118"/>
                  </a:lnTo>
                  <a:lnTo>
                    <a:pt x="500" y="52"/>
                  </a:lnTo>
                  <a:lnTo>
                    <a:pt x="500" y="52"/>
                  </a:lnTo>
                  <a:close/>
                  <a:moveTo>
                    <a:pt x="572" y="48"/>
                  </a:moveTo>
                  <a:lnTo>
                    <a:pt x="572" y="48"/>
                  </a:lnTo>
                  <a:lnTo>
                    <a:pt x="560" y="208"/>
                  </a:lnTo>
                  <a:lnTo>
                    <a:pt x="560" y="208"/>
                  </a:lnTo>
                  <a:lnTo>
                    <a:pt x="562" y="214"/>
                  </a:lnTo>
                  <a:lnTo>
                    <a:pt x="566" y="218"/>
                  </a:lnTo>
                  <a:lnTo>
                    <a:pt x="570" y="220"/>
                  </a:lnTo>
                  <a:lnTo>
                    <a:pt x="578" y="220"/>
                  </a:lnTo>
                  <a:lnTo>
                    <a:pt x="578" y="220"/>
                  </a:lnTo>
                  <a:lnTo>
                    <a:pt x="838" y="220"/>
                  </a:lnTo>
                  <a:lnTo>
                    <a:pt x="838" y="220"/>
                  </a:lnTo>
                  <a:lnTo>
                    <a:pt x="846" y="220"/>
                  </a:lnTo>
                  <a:lnTo>
                    <a:pt x="852" y="216"/>
                  </a:lnTo>
                  <a:lnTo>
                    <a:pt x="854" y="212"/>
                  </a:lnTo>
                  <a:lnTo>
                    <a:pt x="856" y="204"/>
                  </a:lnTo>
                  <a:lnTo>
                    <a:pt x="856" y="204"/>
                  </a:lnTo>
                  <a:lnTo>
                    <a:pt x="846" y="64"/>
                  </a:lnTo>
                  <a:lnTo>
                    <a:pt x="846" y="64"/>
                  </a:lnTo>
                  <a:lnTo>
                    <a:pt x="844" y="56"/>
                  </a:lnTo>
                  <a:lnTo>
                    <a:pt x="842" y="50"/>
                  </a:lnTo>
                  <a:lnTo>
                    <a:pt x="836" y="48"/>
                  </a:lnTo>
                  <a:lnTo>
                    <a:pt x="828" y="48"/>
                  </a:lnTo>
                  <a:lnTo>
                    <a:pt x="828" y="48"/>
                  </a:lnTo>
                  <a:lnTo>
                    <a:pt x="714" y="48"/>
                  </a:lnTo>
                  <a:lnTo>
                    <a:pt x="714" y="48"/>
                  </a:lnTo>
                  <a:lnTo>
                    <a:pt x="572" y="48"/>
                  </a:lnTo>
                  <a:lnTo>
                    <a:pt x="572" y="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40" name="CasellaDiTesto 139"/>
            <p:cNvSpPr txBox="1"/>
            <p:nvPr/>
          </p:nvSpPr>
          <p:spPr>
            <a:xfrm>
              <a:off x="3666126" y="3146238"/>
              <a:ext cx="123717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050" b="1" dirty="0">
                  <a:solidFill>
                    <a:schemeClr val="accent5"/>
                  </a:solidFill>
                </a:rPr>
                <a:t>+32 GW</a:t>
              </a:r>
            </a:p>
          </p:txBody>
        </p:sp>
        <p:cxnSp>
          <p:nvCxnSpPr>
            <p:cNvPr id="141" name="Connettore 1 9"/>
            <p:cNvCxnSpPr/>
            <p:nvPr/>
          </p:nvCxnSpPr>
          <p:spPr>
            <a:xfrm flipV="1">
              <a:off x="1744611" y="2547690"/>
              <a:ext cx="822716" cy="86712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66"/>
            <p:cNvGrpSpPr/>
            <p:nvPr/>
          </p:nvGrpSpPr>
          <p:grpSpPr bwMode="gray">
            <a:xfrm>
              <a:off x="3784907" y="2280614"/>
              <a:ext cx="460976" cy="514064"/>
              <a:chOff x="11056636" y="1438275"/>
              <a:chExt cx="3488039" cy="4041774"/>
            </a:xfrm>
            <a:solidFill>
              <a:srgbClr val="028C59"/>
            </a:solidFill>
          </p:grpSpPr>
          <p:sp>
            <p:nvSpPr>
              <p:cNvPr id="143" name="Freeform 223"/>
              <p:cNvSpPr>
                <a:spLocks/>
              </p:cNvSpPr>
              <p:nvPr/>
            </p:nvSpPr>
            <p:spPr bwMode="gray">
              <a:xfrm>
                <a:off x="11506202" y="1438275"/>
                <a:ext cx="1009645" cy="1727194"/>
              </a:xfrm>
              <a:custGeom>
                <a:avLst/>
                <a:gdLst>
                  <a:gd name="T0" fmla="*/ 636 w 636"/>
                  <a:gd name="T1" fmla="*/ 948 h 1088"/>
                  <a:gd name="T2" fmla="*/ 588 w 636"/>
                  <a:gd name="T3" fmla="*/ 942 h 1088"/>
                  <a:gd name="T4" fmla="*/ 542 w 636"/>
                  <a:gd name="T5" fmla="*/ 942 h 1088"/>
                  <a:gd name="T6" fmla="*/ 498 w 636"/>
                  <a:gd name="T7" fmla="*/ 950 h 1088"/>
                  <a:gd name="T8" fmla="*/ 454 w 636"/>
                  <a:gd name="T9" fmla="*/ 966 h 1088"/>
                  <a:gd name="T10" fmla="*/ 434 w 636"/>
                  <a:gd name="T11" fmla="*/ 976 h 1088"/>
                  <a:gd name="T12" fmla="*/ 396 w 636"/>
                  <a:gd name="T13" fmla="*/ 1000 h 1088"/>
                  <a:gd name="T14" fmla="*/ 362 w 636"/>
                  <a:gd name="T15" fmla="*/ 1032 h 1088"/>
                  <a:gd name="T16" fmla="*/ 332 w 636"/>
                  <a:gd name="T17" fmla="*/ 1068 h 1088"/>
                  <a:gd name="T18" fmla="*/ 318 w 636"/>
                  <a:gd name="T19" fmla="*/ 1088 h 1088"/>
                  <a:gd name="T20" fmla="*/ 302 w 636"/>
                  <a:gd name="T21" fmla="*/ 1060 h 1088"/>
                  <a:gd name="T22" fmla="*/ 248 w 636"/>
                  <a:gd name="T23" fmla="*/ 952 h 1088"/>
                  <a:gd name="T24" fmla="*/ 202 w 636"/>
                  <a:gd name="T25" fmla="*/ 842 h 1088"/>
                  <a:gd name="T26" fmla="*/ 158 w 636"/>
                  <a:gd name="T27" fmla="*/ 728 h 1088"/>
                  <a:gd name="T28" fmla="*/ 122 w 636"/>
                  <a:gd name="T29" fmla="*/ 614 h 1088"/>
                  <a:gd name="T30" fmla="*/ 68 w 636"/>
                  <a:gd name="T31" fmla="*/ 432 h 1088"/>
                  <a:gd name="T32" fmla="*/ 22 w 636"/>
                  <a:gd name="T33" fmla="*/ 250 h 1088"/>
                  <a:gd name="T34" fmla="*/ 14 w 636"/>
                  <a:gd name="T35" fmla="*/ 206 h 1088"/>
                  <a:gd name="T36" fmla="*/ 0 w 636"/>
                  <a:gd name="T37" fmla="*/ 74 h 1088"/>
                  <a:gd name="T38" fmla="*/ 0 w 636"/>
                  <a:gd name="T39" fmla="*/ 62 h 1088"/>
                  <a:gd name="T40" fmla="*/ 6 w 636"/>
                  <a:gd name="T41" fmla="*/ 26 h 1088"/>
                  <a:gd name="T42" fmla="*/ 10 w 636"/>
                  <a:gd name="T43" fmla="*/ 18 h 1088"/>
                  <a:gd name="T44" fmla="*/ 18 w 636"/>
                  <a:gd name="T45" fmla="*/ 6 h 1088"/>
                  <a:gd name="T46" fmla="*/ 30 w 636"/>
                  <a:gd name="T47" fmla="*/ 0 h 1088"/>
                  <a:gd name="T48" fmla="*/ 44 w 636"/>
                  <a:gd name="T49" fmla="*/ 0 h 1088"/>
                  <a:gd name="T50" fmla="*/ 52 w 636"/>
                  <a:gd name="T51" fmla="*/ 4 h 1088"/>
                  <a:gd name="T52" fmla="*/ 96 w 636"/>
                  <a:gd name="T53" fmla="*/ 34 h 1088"/>
                  <a:gd name="T54" fmla="*/ 134 w 636"/>
                  <a:gd name="T55" fmla="*/ 70 h 1088"/>
                  <a:gd name="T56" fmla="*/ 170 w 636"/>
                  <a:gd name="T57" fmla="*/ 116 h 1088"/>
                  <a:gd name="T58" fmla="*/ 244 w 636"/>
                  <a:gd name="T59" fmla="*/ 210 h 1088"/>
                  <a:gd name="T60" fmla="*/ 278 w 636"/>
                  <a:gd name="T61" fmla="*/ 260 h 1088"/>
                  <a:gd name="T62" fmla="*/ 366 w 636"/>
                  <a:gd name="T63" fmla="*/ 400 h 1088"/>
                  <a:gd name="T64" fmla="*/ 450 w 636"/>
                  <a:gd name="T65" fmla="*/ 544 h 1088"/>
                  <a:gd name="T66" fmla="*/ 526 w 636"/>
                  <a:gd name="T67" fmla="*/ 690 h 1088"/>
                  <a:gd name="T68" fmla="*/ 596 w 636"/>
                  <a:gd name="T69" fmla="*/ 842 h 1088"/>
                  <a:gd name="T70" fmla="*/ 616 w 636"/>
                  <a:gd name="T71" fmla="*/ 892 h 1088"/>
                  <a:gd name="T72" fmla="*/ 636 w 636"/>
                  <a:gd name="T73" fmla="*/ 94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6" h="1088">
                    <a:moveTo>
                      <a:pt x="636" y="948"/>
                    </a:moveTo>
                    <a:lnTo>
                      <a:pt x="636" y="948"/>
                    </a:lnTo>
                    <a:lnTo>
                      <a:pt x="612" y="944"/>
                    </a:lnTo>
                    <a:lnTo>
                      <a:pt x="588" y="942"/>
                    </a:lnTo>
                    <a:lnTo>
                      <a:pt x="564" y="942"/>
                    </a:lnTo>
                    <a:lnTo>
                      <a:pt x="542" y="942"/>
                    </a:lnTo>
                    <a:lnTo>
                      <a:pt x="520" y="946"/>
                    </a:lnTo>
                    <a:lnTo>
                      <a:pt x="498" y="950"/>
                    </a:lnTo>
                    <a:lnTo>
                      <a:pt x="476" y="958"/>
                    </a:lnTo>
                    <a:lnTo>
                      <a:pt x="454" y="966"/>
                    </a:lnTo>
                    <a:lnTo>
                      <a:pt x="454" y="966"/>
                    </a:lnTo>
                    <a:lnTo>
                      <a:pt x="434" y="976"/>
                    </a:lnTo>
                    <a:lnTo>
                      <a:pt x="414" y="988"/>
                    </a:lnTo>
                    <a:lnTo>
                      <a:pt x="396" y="1000"/>
                    </a:lnTo>
                    <a:lnTo>
                      <a:pt x="378" y="1016"/>
                    </a:lnTo>
                    <a:lnTo>
                      <a:pt x="362" y="1032"/>
                    </a:lnTo>
                    <a:lnTo>
                      <a:pt x="346" y="1048"/>
                    </a:lnTo>
                    <a:lnTo>
                      <a:pt x="332" y="1068"/>
                    </a:lnTo>
                    <a:lnTo>
                      <a:pt x="318" y="1088"/>
                    </a:lnTo>
                    <a:lnTo>
                      <a:pt x="318" y="1088"/>
                    </a:lnTo>
                    <a:lnTo>
                      <a:pt x="302" y="1060"/>
                    </a:lnTo>
                    <a:lnTo>
                      <a:pt x="302" y="1060"/>
                    </a:lnTo>
                    <a:lnTo>
                      <a:pt x="274" y="1006"/>
                    </a:lnTo>
                    <a:lnTo>
                      <a:pt x="248" y="952"/>
                    </a:lnTo>
                    <a:lnTo>
                      <a:pt x="224" y="896"/>
                    </a:lnTo>
                    <a:lnTo>
                      <a:pt x="202" y="842"/>
                    </a:lnTo>
                    <a:lnTo>
                      <a:pt x="180" y="784"/>
                    </a:lnTo>
                    <a:lnTo>
                      <a:pt x="158" y="728"/>
                    </a:lnTo>
                    <a:lnTo>
                      <a:pt x="122" y="614"/>
                    </a:lnTo>
                    <a:lnTo>
                      <a:pt x="122" y="614"/>
                    </a:lnTo>
                    <a:lnTo>
                      <a:pt x="94" y="522"/>
                    </a:lnTo>
                    <a:lnTo>
                      <a:pt x="68" y="432"/>
                    </a:lnTo>
                    <a:lnTo>
                      <a:pt x="44" y="340"/>
                    </a:lnTo>
                    <a:lnTo>
                      <a:pt x="22" y="250"/>
                    </a:lnTo>
                    <a:lnTo>
                      <a:pt x="22" y="250"/>
                    </a:lnTo>
                    <a:lnTo>
                      <a:pt x="14" y="206"/>
                    </a:lnTo>
                    <a:lnTo>
                      <a:pt x="8" y="16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74" y="20"/>
                    </a:lnTo>
                    <a:lnTo>
                      <a:pt x="96" y="34"/>
                    </a:lnTo>
                    <a:lnTo>
                      <a:pt x="116" y="52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70" y="116"/>
                    </a:lnTo>
                    <a:lnTo>
                      <a:pt x="208" y="162"/>
                    </a:lnTo>
                    <a:lnTo>
                      <a:pt x="244" y="210"/>
                    </a:lnTo>
                    <a:lnTo>
                      <a:pt x="278" y="260"/>
                    </a:lnTo>
                    <a:lnTo>
                      <a:pt x="278" y="260"/>
                    </a:lnTo>
                    <a:lnTo>
                      <a:pt x="322" y="330"/>
                    </a:lnTo>
                    <a:lnTo>
                      <a:pt x="366" y="400"/>
                    </a:lnTo>
                    <a:lnTo>
                      <a:pt x="410" y="472"/>
                    </a:lnTo>
                    <a:lnTo>
                      <a:pt x="450" y="544"/>
                    </a:lnTo>
                    <a:lnTo>
                      <a:pt x="490" y="616"/>
                    </a:lnTo>
                    <a:lnTo>
                      <a:pt x="526" y="690"/>
                    </a:lnTo>
                    <a:lnTo>
                      <a:pt x="562" y="766"/>
                    </a:lnTo>
                    <a:lnTo>
                      <a:pt x="596" y="842"/>
                    </a:lnTo>
                    <a:lnTo>
                      <a:pt x="596" y="842"/>
                    </a:lnTo>
                    <a:lnTo>
                      <a:pt x="616" y="892"/>
                    </a:lnTo>
                    <a:lnTo>
                      <a:pt x="636" y="948"/>
                    </a:lnTo>
                    <a:lnTo>
                      <a:pt x="636" y="9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144" name="Freeform 224"/>
              <p:cNvSpPr>
                <a:spLocks/>
              </p:cNvSpPr>
              <p:nvPr/>
            </p:nvSpPr>
            <p:spPr bwMode="gray">
              <a:xfrm>
                <a:off x="11056636" y="3494971"/>
                <a:ext cx="1282686" cy="1590660"/>
              </a:xfrm>
              <a:custGeom>
                <a:avLst/>
                <a:gdLst>
                  <a:gd name="T0" fmla="*/ 522 w 808"/>
                  <a:gd name="T1" fmla="*/ 0 h 1002"/>
                  <a:gd name="T2" fmla="*/ 544 w 808"/>
                  <a:gd name="T3" fmla="*/ 46 h 1002"/>
                  <a:gd name="T4" fmla="*/ 570 w 808"/>
                  <a:gd name="T5" fmla="*/ 84 h 1002"/>
                  <a:gd name="T6" fmla="*/ 600 w 808"/>
                  <a:gd name="T7" fmla="*/ 118 h 1002"/>
                  <a:gd name="T8" fmla="*/ 634 w 808"/>
                  <a:gd name="T9" fmla="*/ 146 h 1002"/>
                  <a:gd name="T10" fmla="*/ 672 w 808"/>
                  <a:gd name="T11" fmla="*/ 168 h 1002"/>
                  <a:gd name="T12" fmla="*/ 712 w 808"/>
                  <a:gd name="T13" fmla="*/ 184 h 1002"/>
                  <a:gd name="T14" fmla="*/ 758 w 808"/>
                  <a:gd name="T15" fmla="*/ 196 h 1002"/>
                  <a:gd name="T16" fmla="*/ 808 w 808"/>
                  <a:gd name="T17" fmla="*/ 202 h 1002"/>
                  <a:gd name="T18" fmla="*/ 796 w 808"/>
                  <a:gd name="T19" fmla="*/ 220 h 1002"/>
                  <a:gd name="T20" fmla="*/ 768 w 808"/>
                  <a:gd name="T21" fmla="*/ 264 h 1002"/>
                  <a:gd name="T22" fmla="*/ 710 w 808"/>
                  <a:gd name="T23" fmla="*/ 348 h 1002"/>
                  <a:gd name="T24" fmla="*/ 614 w 808"/>
                  <a:gd name="T25" fmla="*/ 470 h 1002"/>
                  <a:gd name="T26" fmla="*/ 548 w 808"/>
                  <a:gd name="T27" fmla="*/ 548 h 1002"/>
                  <a:gd name="T28" fmla="*/ 384 w 808"/>
                  <a:gd name="T29" fmla="*/ 728 h 1002"/>
                  <a:gd name="T30" fmla="*/ 298 w 808"/>
                  <a:gd name="T31" fmla="*/ 814 h 1002"/>
                  <a:gd name="T32" fmla="*/ 208 w 808"/>
                  <a:gd name="T33" fmla="*/ 896 h 1002"/>
                  <a:gd name="T34" fmla="*/ 178 w 808"/>
                  <a:gd name="T35" fmla="*/ 918 h 1002"/>
                  <a:gd name="T36" fmla="*/ 84 w 808"/>
                  <a:gd name="T37" fmla="*/ 984 h 1002"/>
                  <a:gd name="T38" fmla="*/ 74 w 808"/>
                  <a:gd name="T39" fmla="*/ 990 h 1002"/>
                  <a:gd name="T40" fmla="*/ 42 w 808"/>
                  <a:gd name="T41" fmla="*/ 1000 h 1002"/>
                  <a:gd name="T42" fmla="*/ 34 w 808"/>
                  <a:gd name="T43" fmla="*/ 1002 h 1002"/>
                  <a:gd name="T44" fmla="*/ 20 w 808"/>
                  <a:gd name="T45" fmla="*/ 1000 h 1002"/>
                  <a:gd name="T46" fmla="*/ 8 w 808"/>
                  <a:gd name="T47" fmla="*/ 992 h 1002"/>
                  <a:gd name="T48" fmla="*/ 2 w 808"/>
                  <a:gd name="T49" fmla="*/ 980 h 1002"/>
                  <a:gd name="T50" fmla="*/ 0 w 808"/>
                  <a:gd name="T51" fmla="*/ 972 h 1002"/>
                  <a:gd name="T52" fmla="*/ 0 w 808"/>
                  <a:gd name="T53" fmla="*/ 940 h 1002"/>
                  <a:gd name="T54" fmla="*/ 14 w 808"/>
                  <a:gd name="T55" fmla="*/ 880 h 1002"/>
                  <a:gd name="T56" fmla="*/ 24 w 808"/>
                  <a:gd name="T57" fmla="*/ 850 h 1002"/>
                  <a:gd name="T58" fmla="*/ 64 w 808"/>
                  <a:gd name="T59" fmla="*/ 746 h 1002"/>
                  <a:gd name="T60" fmla="*/ 112 w 808"/>
                  <a:gd name="T61" fmla="*/ 646 h 1002"/>
                  <a:gd name="T62" fmla="*/ 216 w 808"/>
                  <a:gd name="T63" fmla="*/ 450 h 1002"/>
                  <a:gd name="T64" fmla="*/ 278 w 808"/>
                  <a:gd name="T65" fmla="*/ 346 h 1002"/>
                  <a:gd name="T66" fmla="*/ 374 w 808"/>
                  <a:gd name="T67" fmla="*/ 196 h 1002"/>
                  <a:gd name="T68" fmla="*/ 442 w 808"/>
                  <a:gd name="T69" fmla="*/ 100 h 1002"/>
                  <a:gd name="T70" fmla="*/ 478 w 808"/>
                  <a:gd name="T71" fmla="*/ 52 h 1002"/>
                  <a:gd name="T72" fmla="*/ 522 w 808"/>
                  <a:gd name="T73" fmla="*/ 0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8" h="1002">
                    <a:moveTo>
                      <a:pt x="522" y="0"/>
                    </a:moveTo>
                    <a:lnTo>
                      <a:pt x="522" y="0"/>
                    </a:lnTo>
                    <a:lnTo>
                      <a:pt x="534" y="24"/>
                    </a:lnTo>
                    <a:lnTo>
                      <a:pt x="544" y="46"/>
                    </a:lnTo>
                    <a:lnTo>
                      <a:pt x="558" y="66"/>
                    </a:lnTo>
                    <a:lnTo>
                      <a:pt x="570" y="84"/>
                    </a:lnTo>
                    <a:lnTo>
                      <a:pt x="584" y="102"/>
                    </a:lnTo>
                    <a:lnTo>
                      <a:pt x="600" y="118"/>
                    </a:lnTo>
                    <a:lnTo>
                      <a:pt x="616" y="132"/>
                    </a:lnTo>
                    <a:lnTo>
                      <a:pt x="634" y="146"/>
                    </a:lnTo>
                    <a:lnTo>
                      <a:pt x="652" y="158"/>
                    </a:lnTo>
                    <a:lnTo>
                      <a:pt x="672" y="168"/>
                    </a:lnTo>
                    <a:lnTo>
                      <a:pt x="692" y="176"/>
                    </a:lnTo>
                    <a:lnTo>
                      <a:pt x="712" y="184"/>
                    </a:lnTo>
                    <a:lnTo>
                      <a:pt x="734" y="190"/>
                    </a:lnTo>
                    <a:lnTo>
                      <a:pt x="758" y="196"/>
                    </a:lnTo>
                    <a:lnTo>
                      <a:pt x="782" y="200"/>
                    </a:lnTo>
                    <a:lnTo>
                      <a:pt x="808" y="202"/>
                    </a:lnTo>
                    <a:lnTo>
                      <a:pt x="808" y="202"/>
                    </a:lnTo>
                    <a:lnTo>
                      <a:pt x="796" y="220"/>
                    </a:lnTo>
                    <a:lnTo>
                      <a:pt x="796" y="220"/>
                    </a:lnTo>
                    <a:lnTo>
                      <a:pt x="768" y="264"/>
                    </a:lnTo>
                    <a:lnTo>
                      <a:pt x="740" y="306"/>
                    </a:lnTo>
                    <a:lnTo>
                      <a:pt x="710" y="348"/>
                    </a:lnTo>
                    <a:lnTo>
                      <a:pt x="678" y="390"/>
                    </a:lnTo>
                    <a:lnTo>
                      <a:pt x="614" y="470"/>
                    </a:lnTo>
                    <a:lnTo>
                      <a:pt x="548" y="548"/>
                    </a:lnTo>
                    <a:lnTo>
                      <a:pt x="548" y="548"/>
                    </a:lnTo>
                    <a:lnTo>
                      <a:pt x="468" y="640"/>
                    </a:lnTo>
                    <a:lnTo>
                      <a:pt x="384" y="728"/>
                    </a:lnTo>
                    <a:lnTo>
                      <a:pt x="342" y="772"/>
                    </a:lnTo>
                    <a:lnTo>
                      <a:pt x="298" y="814"/>
                    </a:lnTo>
                    <a:lnTo>
                      <a:pt x="254" y="856"/>
                    </a:lnTo>
                    <a:lnTo>
                      <a:pt x="208" y="896"/>
                    </a:lnTo>
                    <a:lnTo>
                      <a:pt x="208" y="896"/>
                    </a:lnTo>
                    <a:lnTo>
                      <a:pt x="178" y="918"/>
                    </a:lnTo>
                    <a:lnTo>
                      <a:pt x="148" y="942"/>
                    </a:lnTo>
                    <a:lnTo>
                      <a:pt x="84" y="984"/>
                    </a:lnTo>
                    <a:lnTo>
                      <a:pt x="84" y="984"/>
                    </a:lnTo>
                    <a:lnTo>
                      <a:pt x="74" y="990"/>
                    </a:lnTo>
                    <a:lnTo>
                      <a:pt x="64" y="994"/>
                    </a:lnTo>
                    <a:lnTo>
                      <a:pt x="42" y="1000"/>
                    </a:lnTo>
                    <a:lnTo>
                      <a:pt x="42" y="1000"/>
                    </a:lnTo>
                    <a:lnTo>
                      <a:pt x="34" y="1002"/>
                    </a:lnTo>
                    <a:lnTo>
                      <a:pt x="26" y="1002"/>
                    </a:lnTo>
                    <a:lnTo>
                      <a:pt x="20" y="1000"/>
                    </a:lnTo>
                    <a:lnTo>
                      <a:pt x="14" y="998"/>
                    </a:lnTo>
                    <a:lnTo>
                      <a:pt x="8" y="992"/>
                    </a:lnTo>
                    <a:lnTo>
                      <a:pt x="6" y="986"/>
                    </a:lnTo>
                    <a:lnTo>
                      <a:pt x="2" y="980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56"/>
                    </a:lnTo>
                    <a:lnTo>
                      <a:pt x="0" y="940"/>
                    </a:lnTo>
                    <a:lnTo>
                      <a:pt x="6" y="910"/>
                    </a:lnTo>
                    <a:lnTo>
                      <a:pt x="14" y="880"/>
                    </a:lnTo>
                    <a:lnTo>
                      <a:pt x="24" y="850"/>
                    </a:lnTo>
                    <a:lnTo>
                      <a:pt x="24" y="850"/>
                    </a:lnTo>
                    <a:lnTo>
                      <a:pt x="42" y="798"/>
                    </a:lnTo>
                    <a:lnTo>
                      <a:pt x="64" y="746"/>
                    </a:lnTo>
                    <a:lnTo>
                      <a:pt x="88" y="696"/>
                    </a:lnTo>
                    <a:lnTo>
                      <a:pt x="112" y="646"/>
                    </a:lnTo>
                    <a:lnTo>
                      <a:pt x="162" y="546"/>
                    </a:lnTo>
                    <a:lnTo>
                      <a:pt x="216" y="450"/>
                    </a:lnTo>
                    <a:lnTo>
                      <a:pt x="216" y="450"/>
                    </a:lnTo>
                    <a:lnTo>
                      <a:pt x="278" y="346"/>
                    </a:lnTo>
                    <a:lnTo>
                      <a:pt x="340" y="246"/>
                    </a:lnTo>
                    <a:lnTo>
                      <a:pt x="374" y="196"/>
                    </a:lnTo>
                    <a:lnTo>
                      <a:pt x="408" y="148"/>
                    </a:lnTo>
                    <a:lnTo>
                      <a:pt x="442" y="100"/>
                    </a:lnTo>
                    <a:lnTo>
                      <a:pt x="478" y="52"/>
                    </a:lnTo>
                    <a:lnTo>
                      <a:pt x="478" y="52"/>
                    </a:lnTo>
                    <a:lnTo>
                      <a:pt x="522" y="0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145" name="Freeform 225"/>
              <p:cNvSpPr>
                <a:spLocks/>
              </p:cNvSpPr>
              <p:nvPr/>
            </p:nvSpPr>
            <p:spPr bwMode="gray">
              <a:xfrm>
                <a:off x="12760334" y="3175008"/>
                <a:ext cx="1784341" cy="609598"/>
              </a:xfrm>
              <a:custGeom>
                <a:avLst/>
                <a:gdLst>
                  <a:gd name="T0" fmla="*/ 42 w 1124"/>
                  <a:gd name="T1" fmla="*/ 0 h 384"/>
                  <a:gd name="T2" fmla="*/ 118 w 1124"/>
                  <a:gd name="T3" fmla="*/ 0 h 384"/>
                  <a:gd name="T4" fmla="*/ 178 w 1124"/>
                  <a:gd name="T5" fmla="*/ 6 h 384"/>
                  <a:gd name="T6" fmla="*/ 298 w 1124"/>
                  <a:gd name="T7" fmla="*/ 20 h 384"/>
                  <a:gd name="T8" fmla="*/ 476 w 1124"/>
                  <a:gd name="T9" fmla="*/ 50 h 384"/>
                  <a:gd name="T10" fmla="*/ 594 w 1124"/>
                  <a:gd name="T11" fmla="*/ 74 h 384"/>
                  <a:gd name="T12" fmla="*/ 794 w 1124"/>
                  <a:gd name="T13" fmla="*/ 124 h 384"/>
                  <a:gd name="T14" fmla="*/ 894 w 1124"/>
                  <a:gd name="T15" fmla="*/ 154 h 384"/>
                  <a:gd name="T16" fmla="*/ 992 w 1124"/>
                  <a:gd name="T17" fmla="*/ 190 h 384"/>
                  <a:gd name="T18" fmla="*/ 1028 w 1124"/>
                  <a:gd name="T19" fmla="*/ 206 h 384"/>
                  <a:gd name="T20" fmla="*/ 1064 w 1124"/>
                  <a:gd name="T21" fmla="*/ 224 h 384"/>
                  <a:gd name="T22" fmla="*/ 1102 w 1124"/>
                  <a:gd name="T23" fmla="*/ 250 h 384"/>
                  <a:gd name="T24" fmla="*/ 1112 w 1124"/>
                  <a:gd name="T25" fmla="*/ 260 h 384"/>
                  <a:gd name="T26" fmla="*/ 1124 w 1124"/>
                  <a:gd name="T27" fmla="*/ 278 h 384"/>
                  <a:gd name="T28" fmla="*/ 1122 w 1124"/>
                  <a:gd name="T29" fmla="*/ 298 h 384"/>
                  <a:gd name="T30" fmla="*/ 1106 w 1124"/>
                  <a:gd name="T31" fmla="*/ 312 h 384"/>
                  <a:gd name="T32" fmla="*/ 1094 w 1124"/>
                  <a:gd name="T33" fmla="*/ 318 h 384"/>
                  <a:gd name="T34" fmla="*/ 1030 w 1124"/>
                  <a:gd name="T35" fmla="*/ 340 h 384"/>
                  <a:gd name="T36" fmla="*/ 962 w 1124"/>
                  <a:gd name="T37" fmla="*/ 356 h 384"/>
                  <a:gd name="T38" fmla="*/ 894 w 1124"/>
                  <a:gd name="T39" fmla="*/ 366 h 384"/>
                  <a:gd name="T40" fmla="*/ 758 w 1124"/>
                  <a:gd name="T41" fmla="*/ 378 h 384"/>
                  <a:gd name="T42" fmla="*/ 620 w 1124"/>
                  <a:gd name="T43" fmla="*/ 384 h 384"/>
                  <a:gd name="T44" fmla="*/ 484 w 1124"/>
                  <a:gd name="T45" fmla="*/ 384 h 384"/>
                  <a:gd name="T46" fmla="*/ 414 w 1124"/>
                  <a:gd name="T47" fmla="*/ 382 h 384"/>
                  <a:gd name="T48" fmla="*/ 246 w 1124"/>
                  <a:gd name="T49" fmla="*/ 370 h 384"/>
                  <a:gd name="T50" fmla="*/ 78 w 1124"/>
                  <a:gd name="T51" fmla="*/ 356 h 384"/>
                  <a:gd name="T52" fmla="*/ 0 w 1124"/>
                  <a:gd name="T53" fmla="*/ 344 h 384"/>
                  <a:gd name="T54" fmla="*/ 14 w 1124"/>
                  <a:gd name="T55" fmla="*/ 324 h 384"/>
                  <a:gd name="T56" fmla="*/ 40 w 1124"/>
                  <a:gd name="T57" fmla="*/ 282 h 384"/>
                  <a:gd name="T58" fmla="*/ 60 w 1124"/>
                  <a:gd name="T59" fmla="*/ 242 h 384"/>
                  <a:gd name="T60" fmla="*/ 72 w 1124"/>
                  <a:gd name="T61" fmla="*/ 198 h 384"/>
                  <a:gd name="T62" fmla="*/ 78 w 1124"/>
                  <a:gd name="T63" fmla="*/ 156 h 384"/>
                  <a:gd name="T64" fmla="*/ 76 w 1124"/>
                  <a:gd name="T65" fmla="*/ 112 h 384"/>
                  <a:gd name="T66" fmla="*/ 68 w 1124"/>
                  <a:gd name="T67" fmla="*/ 68 h 384"/>
                  <a:gd name="T68" fmla="*/ 54 w 1124"/>
                  <a:gd name="T69" fmla="*/ 22 h 384"/>
                  <a:gd name="T70" fmla="*/ 42 w 1124"/>
                  <a:gd name="T7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24" h="384">
                    <a:moveTo>
                      <a:pt x="42" y="0"/>
                    </a:moveTo>
                    <a:lnTo>
                      <a:pt x="42" y="0"/>
                    </a:lnTo>
                    <a:lnTo>
                      <a:pt x="82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78" y="6"/>
                    </a:lnTo>
                    <a:lnTo>
                      <a:pt x="238" y="12"/>
                    </a:lnTo>
                    <a:lnTo>
                      <a:pt x="298" y="20"/>
                    </a:lnTo>
                    <a:lnTo>
                      <a:pt x="358" y="28"/>
                    </a:lnTo>
                    <a:lnTo>
                      <a:pt x="476" y="50"/>
                    </a:lnTo>
                    <a:lnTo>
                      <a:pt x="594" y="74"/>
                    </a:lnTo>
                    <a:lnTo>
                      <a:pt x="594" y="74"/>
                    </a:lnTo>
                    <a:lnTo>
                      <a:pt x="694" y="98"/>
                    </a:lnTo>
                    <a:lnTo>
                      <a:pt x="794" y="124"/>
                    </a:lnTo>
                    <a:lnTo>
                      <a:pt x="844" y="138"/>
                    </a:lnTo>
                    <a:lnTo>
                      <a:pt x="894" y="154"/>
                    </a:lnTo>
                    <a:lnTo>
                      <a:pt x="942" y="170"/>
                    </a:lnTo>
                    <a:lnTo>
                      <a:pt x="992" y="190"/>
                    </a:lnTo>
                    <a:lnTo>
                      <a:pt x="992" y="190"/>
                    </a:lnTo>
                    <a:lnTo>
                      <a:pt x="1028" y="206"/>
                    </a:lnTo>
                    <a:lnTo>
                      <a:pt x="1064" y="224"/>
                    </a:lnTo>
                    <a:lnTo>
                      <a:pt x="1064" y="224"/>
                    </a:lnTo>
                    <a:lnTo>
                      <a:pt x="1084" y="236"/>
                    </a:lnTo>
                    <a:lnTo>
                      <a:pt x="1102" y="250"/>
                    </a:lnTo>
                    <a:lnTo>
                      <a:pt x="1102" y="250"/>
                    </a:lnTo>
                    <a:lnTo>
                      <a:pt x="1112" y="260"/>
                    </a:lnTo>
                    <a:lnTo>
                      <a:pt x="1120" y="270"/>
                    </a:lnTo>
                    <a:lnTo>
                      <a:pt x="1124" y="278"/>
                    </a:lnTo>
                    <a:lnTo>
                      <a:pt x="1124" y="288"/>
                    </a:lnTo>
                    <a:lnTo>
                      <a:pt x="1122" y="298"/>
                    </a:lnTo>
                    <a:lnTo>
                      <a:pt x="1116" y="306"/>
                    </a:lnTo>
                    <a:lnTo>
                      <a:pt x="1106" y="312"/>
                    </a:lnTo>
                    <a:lnTo>
                      <a:pt x="1094" y="318"/>
                    </a:lnTo>
                    <a:lnTo>
                      <a:pt x="1094" y="318"/>
                    </a:lnTo>
                    <a:lnTo>
                      <a:pt x="1062" y="330"/>
                    </a:lnTo>
                    <a:lnTo>
                      <a:pt x="1030" y="340"/>
                    </a:lnTo>
                    <a:lnTo>
                      <a:pt x="996" y="350"/>
                    </a:lnTo>
                    <a:lnTo>
                      <a:pt x="962" y="356"/>
                    </a:lnTo>
                    <a:lnTo>
                      <a:pt x="962" y="356"/>
                    </a:lnTo>
                    <a:lnTo>
                      <a:pt x="894" y="366"/>
                    </a:lnTo>
                    <a:lnTo>
                      <a:pt x="826" y="374"/>
                    </a:lnTo>
                    <a:lnTo>
                      <a:pt x="758" y="378"/>
                    </a:lnTo>
                    <a:lnTo>
                      <a:pt x="690" y="382"/>
                    </a:lnTo>
                    <a:lnTo>
                      <a:pt x="620" y="384"/>
                    </a:lnTo>
                    <a:lnTo>
                      <a:pt x="552" y="384"/>
                    </a:lnTo>
                    <a:lnTo>
                      <a:pt x="484" y="384"/>
                    </a:lnTo>
                    <a:lnTo>
                      <a:pt x="414" y="382"/>
                    </a:lnTo>
                    <a:lnTo>
                      <a:pt x="414" y="382"/>
                    </a:lnTo>
                    <a:lnTo>
                      <a:pt x="330" y="378"/>
                    </a:lnTo>
                    <a:lnTo>
                      <a:pt x="246" y="370"/>
                    </a:lnTo>
                    <a:lnTo>
                      <a:pt x="78" y="356"/>
                    </a:lnTo>
                    <a:lnTo>
                      <a:pt x="78" y="356"/>
                    </a:lnTo>
                    <a:lnTo>
                      <a:pt x="40" y="350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4" y="324"/>
                    </a:lnTo>
                    <a:lnTo>
                      <a:pt x="28" y="302"/>
                    </a:lnTo>
                    <a:lnTo>
                      <a:pt x="40" y="282"/>
                    </a:lnTo>
                    <a:lnTo>
                      <a:pt x="52" y="262"/>
                    </a:lnTo>
                    <a:lnTo>
                      <a:pt x="60" y="242"/>
                    </a:lnTo>
                    <a:lnTo>
                      <a:pt x="66" y="220"/>
                    </a:lnTo>
                    <a:lnTo>
                      <a:pt x="72" y="198"/>
                    </a:lnTo>
                    <a:lnTo>
                      <a:pt x="76" y="178"/>
                    </a:lnTo>
                    <a:lnTo>
                      <a:pt x="78" y="156"/>
                    </a:lnTo>
                    <a:lnTo>
                      <a:pt x="78" y="134"/>
                    </a:lnTo>
                    <a:lnTo>
                      <a:pt x="76" y="112"/>
                    </a:lnTo>
                    <a:lnTo>
                      <a:pt x="72" y="90"/>
                    </a:lnTo>
                    <a:lnTo>
                      <a:pt x="68" y="68"/>
                    </a:lnTo>
                    <a:lnTo>
                      <a:pt x="62" y="46"/>
                    </a:lnTo>
                    <a:lnTo>
                      <a:pt x="54" y="2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146" name="Freeform 226"/>
              <p:cNvSpPr>
                <a:spLocks/>
              </p:cNvSpPr>
              <p:nvPr/>
            </p:nvSpPr>
            <p:spPr bwMode="gray">
              <a:xfrm>
                <a:off x="12087219" y="3895725"/>
                <a:ext cx="685808" cy="1584324"/>
              </a:xfrm>
              <a:custGeom>
                <a:avLst/>
                <a:gdLst>
                  <a:gd name="T0" fmla="*/ 320 w 432"/>
                  <a:gd name="T1" fmla="*/ 2 h 998"/>
                  <a:gd name="T2" fmla="*/ 320 w 432"/>
                  <a:gd name="T3" fmla="*/ 2 h 998"/>
                  <a:gd name="T4" fmla="*/ 334 w 432"/>
                  <a:gd name="T5" fmla="*/ 130 h 998"/>
                  <a:gd name="T6" fmla="*/ 334 w 432"/>
                  <a:gd name="T7" fmla="*/ 130 h 998"/>
                  <a:gd name="T8" fmla="*/ 380 w 432"/>
                  <a:gd name="T9" fmla="*/ 526 h 998"/>
                  <a:gd name="T10" fmla="*/ 380 w 432"/>
                  <a:gd name="T11" fmla="*/ 526 h 998"/>
                  <a:gd name="T12" fmla="*/ 430 w 432"/>
                  <a:gd name="T13" fmla="*/ 966 h 998"/>
                  <a:gd name="T14" fmla="*/ 430 w 432"/>
                  <a:gd name="T15" fmla="*/ 966 h 998"/>
                  <a:gd name="T16" fmla="*/ 432 w 432"/>
                  <a:gd name="T17" fmla="*/ 980 h 998"/>
                  <a:gd name="T18" fmla="*/ 432 w 432"/>
                  <a:gd name="T19" fmla="*/ 980 h 998"/>
                  <a:gd name="T20" fmla="*/ 432 w 432"/>
                  <a:gd name="T21" fmla="*/ 988 h 998"/>
                  <a:gd name="T22" fmla="*/ 430 w 432"/>
                  <a:gd name="T23" fmla="*/ 994 h 998"/>
                  <a:gd name="T24" fmla="*/ 424 w 432"/>
                  <a:gd name="T25" fmla="*/ 998 h 998"/>
                  <a:gd name="T26" fmla="*/ 414 w 432"/>
                  <a:gd name="T27" fmla="*/ 998 h 998"/>
                  <a:gd name="T28" fmla="*/ 414 w 432"/>
                  <a:gd name="T29" fmla="*/ 998 h 998"/>
                  <a:gd name="T30" fmla="*/ 262 w 432"/>
                  <a:gd name="T31" fmla="*/ 998 h 998"/>
                  <a:gd name="T32" fmla="*/ 262 w 432"/>
                  <a:gd name="T33" fmla="*/ 998 h 998"/>
                  <a:gd name="T34" fmla="*/ 24 w 432"/>
                  <a:gd name="T35" fmla="*/ 998 h 998"/>
                  <a:gd name="T36" fmla="*/ 24 w 432"/>
                  <a:gd name="T37" fmla="*/ 998 h 998"/>
                  <a:gd name="T38" fmla="*/ 0 w 432"/>
                  <a:gd name="T39" fmla="*/ 996 h 998"/>
                  <a:gd name="T40" fmla="*/ 0 w 432"/>
                  <a:gd name="T41" fmla="*/ 996 h 998"/>
                  <a:gd name="T42" fmla="*/ 6 w 432"/>
                  <a:gd name="T43" fmla="*/ 930 h 998"/>
                  <a:gd name="T44" fmla="*/ 6 w 432"/>
                  <a:gd name="T45" fmla="*/ 930 h 998"/>
                  <a:gd name="T46" fmla="*/ 52 w 432"/>
                  <a:gd name="T47" fmla="*/ 532 h 998"/>
                  <a:gd name="T48" fmla="*/ 52 w 432"/>
                  <a:gd name="T49" fmla="*/ 532 h 998"/>
                  <a:gd name="T50" fmla="*/ 62 w 432"/>
                  <a:gd name="T51" fmla="*/ 446 h 998"/>
                  <a:gd name="T52" fmla="*/ 72 w 432"/>
                  <a:gd name="T53" fmla="*/ 358 h 998"/>
                  <a:gd name="T54" fmla="*/ 72 w 432"/>
                  <a:gd name="T55" fmla="*/ 358 h 998"/>
                  <a:gd name="T56" fmla="*/ 78 w 432"/>
                  <a:gd name="T57" fmla="*/ 340 h 998"/>
                  <a:gd name="T58" fmla="*/ 82 w 432"/>
                  <a:gd name="T59" fmla="*/ 332 h 998"/>
                  <a:gd name="T60" fmla="*/ 86 w 432"/>
                  <a:gd name="T61" fmla="*/ 324 h 998"/>
                  <a:gd name="T62" fmla="*/ 86 w 432"/>
                  <a:gd name="T63" fmla="*/ 324 h 998"/>
                  <a:gd name="T64" fmla="*/ 142 w 432"/>
                  <a:gd name="T65" fmla="*/ 256 h 998"/>
                  <a:gd name="T66" fmla="*/ 194 w 432"/>
                  <a:gd name="T67" fmla="*/ 186 h 998"/>
                  <a:gd name="T68" fmla="*/ 246 w 432"/>
                  <a:gd name="T69" fmla="*/ 114 h 998"/>
                  <a:gd name="T70" fmla="*/ 270 w 432"/>
                  <a:gd name="T71" fmla="*/ 78 h 998"/>
                  <a:gd name="T72" fmla="*/ 292 w 432"/>
                  <a:gd name="T73" fmla="*/ 40 h 998"/>
                  <a:gd name="T74" fmla="*/ 292 w 432"/>
                  <a:gd name="T75" fmla="*/ 40 h 998"/>
                  <a:gd name="T76" fmla="*/ 314 w 432"/>
                  <a:gd name="T77" fmla="*/ 0 h 998"/>
                  <a:gd name="T78" fmla="*/ 314 w 432"/>
                  <a:gd name="T79" fmla="*/ 0 h 998"/>
                  <a:gd name="T80" fmla="*/ 320 w 432"/>
                  <a:gd name="T81" fmla="*/ 2 h 998"/>
                  <a:gd name="T82" fmla="*/ 320 w 432"/>
                  <a:gd name="T83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2" h="998">
                    <a:moveTo>
                      <a:pt x="320" y="2"/>
                    </a:moveTo>
                    <a:lnTo>
                      <a:pt x="320" y="2"/>
                    </a:lnTo>
                    <a:lnTo>
                      <a:pt x="334" y="130"/>
                    </a:lnTo>
                    <a:lnTo>
                      <a:pt x="334" y="130"/>
                    </a:lnTo>
                    <a:lnTo>
                      <a:pt x="380" y="526"/>
                    </a:lnTo>
                    <a:lnTo>
                      <a:pt x="380" y="526"/>
                    </a:lnTo>
                    <a:lnTo>
                      <a:pt x="430" y="966"/>
                    </a:lnTo>
                    <a:lnTo>
                      <a:pt x="430" y="966"/>
                    </a:lnTo>
                    <a:lnTo>
                      <a:pt x="432" y="980"/>
                    </a:lnTo>
                    <a:lnTo>
                      <a:pt x="432" y="980"/>
                    </a:lnTo>
                    <a:lnTo>
                      <a:pt x="432" y="988"/>
                    </a:lnTo>
                    <a:lnTo>
                      <a:pt x="430" y="994"/>
                    </a:lnTo>
                    <a:lnTo>
                      <a:pt x="424" y="998"/>
                    </a:lnTo>
                    <a:lnTo>
                      <a:pt x="414" y="998"/>
                    </a:lnTo>
                    <a:lnTo>
                      <a:pt x="414" y="998"/>
                    </a:lnTo>
                    <a:lnTo>
                      <a:pt x="262" y="998"/>
                    </a:lnTo>
                    <a:lnTo>
                      <a:pt x="262" y="998"/>
                    </a:lnTo>
                    <a:lnTo>
                      <a:pt x="24" y="998"/>
                    </a:lnTo>
                    <a:lnTo>
                      <a:pt x="24" y="998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6" y="930"/>
                    </a:lnTo>
                    <a:lnTo>
                      <a:pt x="6" y="930"/>
                    </a:lnTo>
                    <a:lnTo>
                      <a:pt x="52" y="532"/>
                    </a:lnTo>
                    <a:lnTo>
                      <a:pt x="52" y="532"/>
                    </a:lnTo>
                    <a:lnTo>
                      <a:pt x="62" y="446"/>
                    </a:lnTo>
                    <a:lnTo>
                      <a:pt x="72" y="358"/>
                    </a:lnTo>
                    <a:lnTo>
                      <a:pt x="72" y="358"/>
                    </a:lnTo>
                    <a:lnTo>
                      <a:pt x="78" y="340"/>
                    </a:lnTo>
                    <a:lnTo>
                      <a:pt x="82" y="332"/>
                    </a:lnTo>
                    <a:lnTo>
                      <a:pt x="86" y="324"/>
                    </a:lnTo>
                    <a:lnTo>
                      <a:pt x="86" y="324"/>
                    </a:lnTo>
                    <a:lnTo>
                      <a:pt x="142" y="256"/>
                    </a:lnTo>
                    <a:lnTo>
                      <a:pt x="194" y="186"/>
                    </a:lnTo>
                    <a:lnTo>
                      <a:pt x="246" y="114"/>
                    </a:lnTo>
                    <a:lnTo>
                      <a:pt x="270" y="78"/>
                    </a:lnTo>
                    <a:lnTo>
                      <a:pt x="292" y="40"/>
                    </a:lnTo>
                    <a:lnTo>
                      <a:pt x="292" y="4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0" y="2"/>
                    </a:lnTo>
                    <a:lnTo>
                      <a:pt x="320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  <p:sp>
            <p:nvSpPr>
              <p:cNvPr id="147" name="Freeform 227"/>
              <p:cNvSpPr>
                <a:spLocks/>
              </p:cNvSpPr>
              <p:nvPr/>
            </p:nvSpPr>
            <p:spPr bwMode="gray">
              <a:xfrm>
                <a:off x="12090392" y="3073408"/>
                <a:ext cx="654057" cy="650869"/>
              </a:xfrm>
              <a:custGeom>
                <a:avLst/>
                <a:gdLst>
                  <a:gd name="T0" fmla="*/ 204 w 412"/>
                  <a:gd name="T1" fmla="*/ 0 h 410"/>
                  <a:gd name="T2" fmla="*/ 246 w 412"/>
                  <a:gd name="T3" fmla="*/ 4 h 410"/>
                  <a:gd name="T4" fmla="*/ 284 w 412"/>
                  <a:gd name="T5" fmla="*/ 16 h 410"/>
                  <a:gd name="T6" fmla="*/ 320 w 412"/>
                  <a:gd name="T7" fmla="*/ 34 h 410"/>
                  <a:gd name="T8" fmla="*/ 350 w 412"/>
                  <a:gd name="T9" fmla="*/ 58 h 410"/>
                  <a:gd name="T10" fmla="*/ 376 w 412"/>
                  <a:gd name="T11" fmla="*/ 90 h 410"/>
                  <a:gd name="T12" fmla="*/ 394 w 412"/>
                  <a:gd name="T13" fmla="*/ 124 h 410"/>
                  <a:gd name="T14" fmla="*/ 406 w 412"/>
                  <a:gd name="T15" fmla="*/ 162 h 410"/>
                  <a:gd name="T16" fmla="*/ 412 w 412"/>
                  <a:gd name="T17" fmla="*/ 204 h 410"/>
                  <a:gd name="T18" fmla="*/ 410 w 412"/>
                  <a:gd name="T19" fmla="*/ 224 h 410"/>
                  <a:gd name="T20" fmla="*/ 402 w 412"/>
                  <a:gd name="T21" fmla="*/ 264 h 410"/>
                  <a:gd name="T22" fmla="*/ 388 w 412"/>
                  <a:gd name="T23" fmla="*/ 302 h 410"/>
                  <a:gd name="T24" fmla="*/ 366 w 412"/>
                  <a:gd name="T25" fmla="*/ 334 h 410"/>
                  <a:gd name="T26" fmla="*/ 338 w 412"/>
                  <a:gd name="T27" fmla="*/ 362 h 410"/>
                  <a:gd name="T28" fmla="*/ 306 w 412"/>
                  <a:gd name="T29" fmla="*/ 384 h 410"/>
                  <a:gd name="T30" fmla="*/ 268 w 412"/>
                  <a:gd name="T31" fmla="*/ 400 h 410"/>
                  <a:gd name="T32" fmla="*/ 228 w 412"/>
                  <a:gd name="T33" fmla="*/ 410 h 410"/>
                  <a:gd name="T34" fmla="*/ 208 w 412"/>
                  <a:gd name="T35" fmla="*/ 410 h 410"/>
                  <a:gd name="T36" fmla="*/ 166 w 412"/>
                  <a:gd name="T37" fmla="*/ 406 h 410"/>
                  <a:gd name="T38" fmla="*/ 128 w 412"/>
                  <a:gd name="T39" fmla="*/ 396 h 410"/>
                  <a:gd name="T40" fmla="*/ 92 w 412"/>
                  <a:gd name="T41" fmla="*/ 376 h 410"/>
                  <a:gd name="T42" fmla="*/ 62 w 412"/>
                  <a:gd name="T43" fmla="*/ 352 h 410"/>
                  <a:gd name="T44" fmla="*/ 36 w 412"/>
                  <a:gd name="T45" fmla="*/ 322 h 410"/>
                  <a:gd name="T46" fmla="*/ 16 w 412"/>
                  <a:gd name="T47" fmla="*/ 288 h 410"/>
                  <a:gd name="T48" fmla="*/ 4 w 412"/>
                  <a:gd name="T49" fmla="*/ 250 h 410"/>
                  <a:gd name="T50" fmla="*/ 0 w 412"/>
                  <a:gd name="T51" fmla="*/ 208 h 410"/>
                  <a:gd name="T52" fmla="*/ 0 w 412"/>
                  <a:gd name="T53" fmla="*/ 188 h 410"/>
                  <a:gd name="T54" fmla="*/ 8 w 412"/>
                  <a:gd name="T55" fmla="*/ 146 h 410"/>
                  <a:gd name="T56" fmla="*/ 24 w 412"/>
                  <a:gd name="T57" fmla="*/ 110 h 410"/>
                  <a:gd name="T58" fmla="*/ 44 w 412"/>
                  <a:gd name="T59" fmla="*/ 76 h 410"/>
                  <a:gd name="T60" fmla="*/ 72 w 412"/>
                  <a:gd name="T61" fmla="*/ 48 h 410"/>
                  <a:gd name="T62" fmla="*/ 106 w 412"/>
                  <a:gd name="T63" fmla="*/ 26 h 410"/>
                  <a:gd name="T64" fmla="*/ 142 w 412"/>
                  <a:gd name="T65" fmla="*/ 10 h 410"/>
                  <a:gd name="T66" fmla="*/ 184 w 412"/>
                  <a:gd name="T67" fmla="*/ 2 h 410"/>
                  <a:gd name="T68" fmla="*/ 204 w 412"/>
                  <a:gd name="T69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2" h="410">
                    <a:moveTo>
                      <a:pt x="204" y="0"/>
                    </a:moveTo>
                    <a:lnTo>
                      <a:pt x="204" y="0"/>
                    </a:lnTo>
                    <a:lnTo>
                      <a:pt x="226" y="0"/>
                    </a:lnTo>
                    <a:lnTo>
                      <a:pt x="246" y="4"/>
                    </a:lnTo>
                    <a:lnTo>
                      <a:pt x="266" y="8"/>
                    </a:lnTo>
                    <a:lnTo>
                      <a:pt x="284" y="16"/>
                    </a:lnTo>
                    <a:lnTo>
                      <a:pt x="302" y="24"/>
                    </a:lnTo>
                    <a:lnTo>
                      <a:pt x="320" y="34"/>
                    </a:lnTo>
                    <a:lnTo>
                      <a:pt x="336" y="46"/>
                    </a:lnTo>
                    <a:lnTo>
                      <a:pt x="350" y="58"/>
                    </a:lnTo>
                    <a:lnTo>
                      <a:pt x="364" y="74"/>
                    </a:lnTo>
                    <a:lnTo>
                      <a:pt x="376" y="90"/>
                    </a:lnTo>
                    <a:lnTo>
                      <a:pt x="386" y="106"/>
                    </a:lnTo>
                    <a:lnTo>
                      <a:pt x="394" y="124"/>
                    </a:lnTo>
                    <a:lnTo>
                      <a:pt x="402" y="142"/>
                    </a:lnTo>
                    <a:lnTo>
                      <a:pt x="406" y="162"/>
                    </a:lnTo>
                    <a:lnTo>
                      <a:pt x="410" y="182"/>
                    </a:lnTo>
                    <a:lnTo>
                      <a:pt x="412" y="204"/>
                    </a:lnTo>
                    <a:lnTo>
                      <a:pt x="412" y="204"/>
                    </a:lnTo>
                    <a:lnTo>
                      <a:pt x="410" y="224"/>
                    </a:lnTo>
                    <a:lnTo>
                      <a:pt x="408" y="244"/>
                    </a:lnTo>
                    <a:lnTo>
                      <a:pt x="402" y="264"/>
                    </a:lnTo>
                    <a:lnTo>
                      <a:pt x="396" y="284"/>
                    </a:lnTo>
                    <a:lnTo>
                      <a:pt x="388" y="302"/>
                    </a:lnTo>
                    <a:lnTo>
                      <a:pt x="378" y="318"/>
                    </a:lnTo>
                    <a:lnTo>
                      <a:pt x="366" y="334"/>
                    </a:lnTo>
                    <a:lnTo>
                      <a:pt x="352" y="348"/>
                    </a:lnTo>
                    <a:lnTo>
                      <a:pt x="338" y="362"/>
                    </a:lnTo>
                    <a:lnTo>
                      <a:pt x="322" y="374"/>
                    </a:lnTo>
                    <a:lnTo>
                      <a:pt x="306" y="384"/>
                    </a:lnTo>
                    <a:lnTo>
                      <a:pt x="288" y="394"/>
                    </a:lnTo>
                    <a:lnTo>
                      <a:pt x="268" y="400"/>
                    </a:lnTo>
                    <a:lnTo>
                      <a:pt x="250" y="406"/>
                    </a:lnTo>
                    <a:lnTo>
                      <a:pt x="228" y="410"/>
                    </a:lnTo>
                    <a:lnTo>
                      <a:pt x="208" y="410"/>
                    </a:lnTo>
                    <a:lnTo>
                      <a:pt x="208" y="410"/>
                    </a:lnTo>
                    <a:lnTo>
                      <a:pt x="186" y="410"/>
                    </a:lnTo>
                    <a:lnTo>
                      <a:pt x="166" y="406"/>
                    </a:lnTo>
                    <a:lnTo>
                      <a:pt x="146" y="402"/>
                    </a:lnTo>
                    <a:lnTo>
                      <a:pt x="128" y="396"/>
                    </a:lnTo>
                    <a:lnTo>
                      <a:pt x="110" y="386"/>
                    </a:lnTo>
                    <a:lnTo>
                      <a:pt x="92" y="376"/>
                    </a:lnTo>
                    <a:lnTo>
                      <a:pt x="76" y="364"/>
                    </a:lnTo>
                    <a:lnTo>
                      <a:pt x="62" y="352"/>
                    </a:lnTo>
                    <a:lnTo>
                      <a:pt x="48" y="338"/>
                    </a:lnTo>
                    <a:lnTo>
                      <a:pt x="36" y="322"/>
                    </a:lnTo>
                    <a:lnTo>
                      <a:pt x="24" y="306"/>
                    </a:lnTo>
                    <a:lnTo>
                      <a:pt x="16" y="288"/>
                    </a:lnTo>
                    <a:lnTo>
                      <a:pt x="8" y="268"/>
                    </a:lnTo>
                    <a:lnTo>
                      <a:pt x="4" y="250"/>
                    </a:lnTo>
                    <a:lnTo>
                      <a:pt x="0" y="23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188"/>
                    </a:lnTo>
                    <a:lnTo>
                      <a:pt x="4" y="166"/>
                    </a:lnTo>
                    <a:lnTo>
                      <a:pt x="8" y="146"/>
                    </a:lnTo>
                    <a:lnTo>
                      <a:pt x="14" y="128"/>
                    </a:lnTo>
                    <a:lnTo>
                      <a:pt x="24" y="110"/>
                    </a:lnTo>
                    <a:lnTo>
                      <a:pt x="34" y="92"/>
                    </a:lnTo>
                    <a:lnTo>
                      <a:pt x="44" y="76"/>
                    </a:lnTo>
                    <a:lnTo>
                      <a:pt x="58" y="62"/>
                    </a:lnTo>
                    <a:lnTo>
                      <a:pt x="72" y="48"/>
                    </a:lnTo>
                    <a:lnTo>
                      <a:pt x="88" y="36"/>
                    </a:lnTo>
                    <a:lnTo>
                      <a:pt x="106" y="26"/>
                    </a:lnTo>
                    <a:lnTo>
                      <a:pt x="124" y="16"/>
                    </a:lnTo>
                    <a:lnTo>
                      <a:pt x="142" y="10"/>
                    </a:lnTo>
                    <a:lnTo>
                      <a:pt x="162" y="4"/>
                    </a:lnTo>
                    <a:lnTo>
                      <a:pt x="184" y="2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/>
              </a:p>
            </p:txBody>
          </p:sp>
        </p:grpSp>
        <p:sp>
          <p:nvSpPr>
            <p:cNvPr id="148" name="CasellaDiTesto 147"/>
            <p:cNvSpPr txBox="1"/>
            <p:nvPr/>
          </p:nvSpPr>
          <p:spPr>
            <a:xfrm>
              <a:off x="3666126" y="2027335"/>
              <a:ext cx="123717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050" b="1" dirty="0">
                  <a:solidFill>
                    <a:schemeClr val="accent5"/>
                  </a:solidFill>
                </a:rPr>
                <a:t>+10 GW</a:t>
              </a:r>
            </a:p>
          </p:txBody>
        </p:sp>
        <p:cxnSp>
          <p:nvCxnSpPr>
            <p:cNvPr id="149" name="Connettore 1 17"/>
            <p:cNvCxnSpPr>
              <a:cxnSpLocks/>
            </p:cNvCxnSpPr>
            <p:nvPr/>
          </p:nvCxnSpPr>
          <p:spPr>
            <a:xfrm flipV="1">
              <a:off x="1739564" y="2024908"/>
              <a:ext cx="854163" cy="112983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CasellaDiTesto 153"/>
            <p:cNvSpPr txBox="1"/>
            <p:nvPr/>
          </p:nvSpPr>
          <p:spPr>
            <a:xfrm>
              <a:off x="2740577" y="1799056"/>
              <a:ext cx="123717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accent5"/>
                  </a:solidFill>
                </a:defRPr>
              </a:lvl1pPr>
            </a:lstStyle>
            <a:p>
              <a:r>
                <a:rPr lang="it-IT" sz="1200" dirty="0"/>
                <a:t>71 GW</a:t>
              </a:r>
            </a:p>
          </p:txBody>
        </p:sp>
        <p:sp>
          <p:nvSpPr>
            <p:cNvPr id="155" name="CasellaDiTesto 154"/>
            <p:cNvSpPr txBox="1"/>
            <p:nvPr/>
          </p:nvSpPr>
          <p:spPr>
            <a:xfrm>
              <a:off x="872668" y="2916108"/>
              <a:ext cx="123717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200" b="1" dirty="0">
                  <a:solidFill>
                    <a:schemeClr val="accent5"/>
                  </a:solidFill>
                </a:rPr>
                <a:t>29 GW</a:t>
              </a:r>
            </a:p>
          </p:txBody>
        </p:sp>
        <p:sp>
          <p:nvSpPr>
            <p:cNvPr id="209" name="CasellaDiTesto 208"/>
            <p:cNvSpPr txBox="1"/>
            <p:nvPr/>
          </p:nvSpPr>
          <p:spPr>
            <a:xfrm>
              <a:off x="1276216" y="2412511"/>
              <a:ext cx="80026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050" b="1" dirty="0">
                  <a:solidFill>
                    <a:schemeClr val="accent5"/>
                  </a:solidFill>
                </a:rPr>
                <a:t>+42 GW</a:t>
              </a:r>
            </a:p>
          </p:txBody>
        </p:sp>
      </p:grpSp>
      <p:sp>
        <p:nvSpPr>
          <p:cNvPr id="92" name="Rettangolo arrotondato 152">
            <a:extLst>
              <a:ext uri="{FF2B5EF4-FFF2-40B4-BE49-F238E27FC236}">
                <a16:creationId xmlns:a16="http://schemas.microsoft.com/office/drawing/2014/main" id="{D7390837-F095-444E-A83A-4CA04E04BF55}"/>
              </a:ext>
            </a:extLst>
          </p:cNvPr>
          <p:cNvSpPr/>
          <p:nvPr/>
        </p:nvSpPr>
        <p:spPr>
          <a:xfrm>
            <a:off x="201337" y="4125042"/>
            <a:ext cx="8166753" cy="47082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887369" eaLnBrk="0" hangingPunct="0">
              <a:buClr>
                <a:srgbClr val="000066"/>
              </a:buClr>
              <a:buSzPct val="100000"/>
            </a:pPr>
            <a:r>
              <a:rPr lang="it-IT" sz="1100" b="1" dirty="0">
                <a:solidFill>
                  <a:schemeClr val="tx1"/>
                </a:solidFill>
              </a:rPr>
              <a:t>Necessarie azioni mirate per il raggiungimento degli obiettivi di decarbonizzazione e </a:t>
            </a:r>
            <a:br>
              <a:rPr lang="it-IT" sz="1100" b="1" dirty="0">
                <a:solidFill>
                  <a:schemeClr val="tx1"/>
                </a:solidFill>
              </a:rPr>
            </a:br>
            <a:r>
              <a:rPr lang="it-IT" sz="1100" b="1" dirty="0">
                <a:solidFill>
                  <a:schemeClr val="tx1"/>
                </a:solidFill>
              </a:rPr>
              <a:t>per garantire l’affidabilità del sistema elettrico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61E6B5D6-9DBF-4186-A8D5-5386C4EEB249}"/>
              </a:ext>
            </a:extLst>
          </p:cNvPr>
          <p:cNvSpPr/>
          <p:nvPr/>
        </p:nvSpPr>
        <p:spPr>
          <a:xfrm>
            <a:off x="1019629" y="4051139"/>
            <a:ext cx="184331" cy="622800"/>
          </a:xfrm>
          <a:prstGeom prst="rect">
            <a:avLst/>
          </a:prstGeom>
          <a:gradFill>
            <a:gsLst>
              <a:gs pos="14000">
                <a:schemeClr val="accent6">
                  <a:alpha val="58000"/>
                </a:schemeClr>
              </a:gs>
              <a:gs pos="10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Rectangle 8">
            <a:extLst>
              <a:ext uri="{FF2B5EF4-FFF2-40B4-BE49-F238E27FC236}">
                <a16:creationId xmlns:a16="http://schemas.microsoft.com/office/drawing/2014/main" id="{A58031FA-BCD3-43DC-B8E3-C6AED66DD7E1}"/>
              </a:ext>
            </a:extLst>
          </p:cNvPr>
          <p:cNvSpPr/>
          <p:nvPr/>
        </p:nvSpPr>
        <p:spPr>
          <a:xfrm>
            <a:off x="7524750" y="4051139"/>
            <a:ext cx="184331" cy="622800"/>
          </a:xfrm>
          <a:prstGeom prst="rect">
            <a:avLst/>
          </a:prstGeom>
          <a:gradFill>
            <a:gsLst>
              <a:gs pos="14000">
                <a:schemeClr val="accent6">
                  <a:alpha val="58000"/>
                </a:schemeClr>
              </a:gs>
              <a:gs pos="10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0D33AA83-93C3-4319-ABB0-DA9F612979F9}"/>
              </a:ext>
            </a:extLst>
          </p:cNvPr>
          <p:cNvSpPr txBox="1">
            <a:spLocks/>
          </p:cNvSpPr>
          <p:nvPr/>
        </p:nvSpPr>
        <p:spPr>
          <a:xfrm>
            <a:off x="8148232" y="4867278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0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6553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73" name="Diapositiva think-cell" r:id="rId5" imgW="470" imgH="469" progId="TCLayout.ActiveDocument.1">
                  <p:embed/>
                </p:oleObj>
              </mc:Choice>
              <mc:Fallback>
                <p:oleObj name="Diapositiva think-cell" r:id="rId5" imgW="470" imgH="469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it-IT" sz="21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direttrici di Enel in Italia</a:t>
            </a:r>
            <a:endParaRPr lang="en-GB" dirty="0"/>
          </a:p>
        </p:txBody>
      </p:sp>
      <p:sp>
        <p:nvSpPr>
          <p:cNvPr id="110" name="Rectangle 8">
            <a:extLst>
              <a:ext uri="{FF2B5EF4-FFF2-40B4-BE49-F238E27FC236}">
                <a16:creationId xmlns:a16="http://schemas.microsoft.com/office/drawing/2014/main" id="{2F73E8E8-CFE8-45BB-8555-67715757699E}"/>
              </a:ext>
            </a:extLst>
          </p:cNvPr>
          <p:cNvSpPr/>
          <p:nvPr/>
        </p:nvSpPr>
        <p:spPr>
          <a:xfrm>
            <a:off x="390629" y="1682483"/>
            <a:ext cx="2471376" cy="1917608"/>
          </a:xfrm>
          <a:prstGeom prst="rect">
            <a:avLst/>
          </a:prstGeom>
          <a:gradFill>
            <a:gsLst>
              <a:gs pos="14000">
                <a:schemeClr val="accent6">
                  <a:alpha val="58000"/>
                </a:schemeClr>
              </a:gs>
              <a:gs pos="10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ADA13-20B0-4951-A8A0-F52C3933DE88}"/>
              </a:ext>
            </a:extLst>
          </p:cNvPr>
          <p:cNvSpPr/>
          <p:nvPr/>
        </p:nvSpPr>
        <p:spPr>
          <a:xfrm>
            <a:off x="532689" y="1808495"/>
            <a:ext cx="2520000" cy="2063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117" name="TextBox 23">
            <a:extLst>
              <a:ext uri="{FF2B5EF4-FFF2-40B4-BE49-F238E27FC236}">
                <a16:creationId xmlns:a16="http://schemas.microsoft.com/office/drawing/2014/main" id="{30ACEDD7-427D-469E-8E12-0D907DAA97E2}"/>
              </a:ext>
            </a:extLst>
          </p:cNvPr>
          <p:cNvSpPr txBox="1"/>
          <p:nvPr/>
        </p:nvSpPr>
        <p:spPr>
          <a:xfrm>
            <a:off x="698665" y="1884244"/>
            <a:ext cx="23182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2000" b="1" dirty="0" err="1">
                <a:solidFill>
                  <a:schemeClr val="accent6"/>
                </a:solidFill>
                <a:cs typeface="Calibri" panose="020F0502020204030204" pitchFamily="34" charset="0"/>
              </a:rPr>
              <a:t>Decarbonizzazione</a:t>
            </a:r>
            <a:endParaRPr lang="en-US" sz="2000" b="1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119" name="TextBox 74">
            <a:extLst>
              <a:ext uri="{FF2B5EF4-FFF2-40B4-BE49-F238E27FC236}">
                <a16:creationId xmlns:a16="http://schemas.microsoft.com/office/drawing/2014/main" id="{EDD8B6C4-6410-4EFA-A4C2-5D067958D2BF}"/>
              </a:ext>
            </a:extLst>
          </p:cNvPr>
          <p:cNvSpPr txBox="1"/>
          <p:nvPr/>
        </p:nvSpPr>
        <p:spPr>
          <a:xfrm>
            <a:off x="578697" y="2441862"/>
            <a:ext cx="2423578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it-IT" sz="1400" dirty="0"/>
              <a:t>Piano</a:t>
            </a:r>
            <a:r>
              <a:rPr lang="it-IT" sz="1400" b="1" dirty="0"/>
              <a:t> </a:t>
            </a:r>
            <a:r>
              <a:rPr lang="it-IT" sz="1400" dirty="0"/>
              <a:t>di graduale </a:t>
            </a:r>
            <a:r>
              <a:rPr lang="it-IT" sz="1400" b="1" dirty="0"/>
              <a:t>dismissione </a:t>
            </a:r>
            <a:r>
              <a:rPr lang="it-IT" sz="1400" dirty="0"/>
              <a:t>degli </a:t>
            </a:r>
            <a:r>
              <a:rPr lang="it-IT" sz="1400" b="1" dirty="0"/>
              <a:t>impianti a carbone</a:t>
            </a:r>
            <a:r>
              <a:rPr lang="it-IT" sz="1400" dirty="0"/>
              <a:t> e progressiva sostituzione con nuova </a:t>
            </a:r>
            <a:r>
              <a:rPr lang="it-IT" sz="1400" b="1" dirty="0"/>
              <a:t>capacità a gas e rinnovabile </a:t>
            </a:r>
            <a:r>
              <a:rPr lang="it-IT" sz="1400" dirty="0"/>
              <a:t>in linea con il PNIEC</a:t>
            </a:r>
          </a:p>
        </p:txBody>
      </p:sp>
      <p:sp>
        <p:nvSpPr>
          <p:cNvPr id="46" name="Segnaposto numero diapositiva 4">
            <a:extLst>
              <a:ext uri="{FF2B5EF4-FFF2-40B4-BE49-F238E27FC236}">
                <a16:creationId xmlns:a16="http://schemas.microsoft.com/office/drawing/2014/main" id="{B8680D24-C00F-4031-AFBC-222F11675215}"/>
              </a:ext>
            </a:extLst>
          </p:cNvPr>
          <p:cNvSpPr txBox="1">
            <a:spLocks/>
          </p:cNvSpPr>
          <p:nvPr/>
        </p:nvSpPr>
        <p:spPr>
          <a:xfrm>
            <a:off x="8148232" y="4867278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4B87AA7B-FAB1-4DAE-B1E1-4C196AF6F66E}"/>
              </a:ext>
            </a:extLst>
          </p:cNvPr>
          <p:cNvSpPr/>
          <p:nvPr/>
        </p:nvSpPr>
        <p:spPr>
          <a:xfrm>
            <a:off x="3240375" y="1682483"/>
            <a:ext cx="2471376" cy="1917608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FD705EF0-34EC-432C-A2C0-F1423340A6C5}"/>
              </a:ext>
            </a:extLst>
          </p:cNvPr>
          <p:cNvSpPr/>
          <p:nvPr/>
        </p:nvSpPr>
        <p:spPr>
          <a:xfrm>
            <a:off x="3382435" y="1808495"/>
            <a:ext cx="2520000" cy="2063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CA1681BB-C1A4-4F7B-BEB4-E1BC02FAC4BB}"/>
              </a:ext>
            </a:extLst>
          </p:cNvPr>
          <p:cNvSpPr txBox="1"/>
          <p:nvPr/>
        </p:nvSpPr>
        <p:spPr>
          <a:xfrm>
            <a:off x="3279310" y="1884244"/>
            <a:ext cx="260457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2000" b="1" dirty="0" err="1">
                <a:solidFill>
                  <a:schemeClr val="accent1"/>
                </a:solidFill>
                <a:cs typeface="Calibri" panose="020F0502020204030204" pitchFamily="34" charset="0"/>
              </a:rPr>
              <a:t>Reti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 di </a:t>
            </a:r>
            <a:r>
              <a:rPr lang="en-US" sz="2000" b="1" dirty="0" err="1">
                <a:solidFill>
                  <a:schemeClr val="accent1"/>
                </a:solidFill>
                <a:cs typeface="Calibri" panose="020F0502020204030204" pitchFamily="34" charset="0"/>
              </a:rPr>
              <a:t>distribuzione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56" name="TextBox 74">
            <a:extLst>
              <a:ext uri="{FF2B5EF4-FFF2-40B4-BE49-F238E27FC236}">
                <a16:creationId xmlns:a16="http://schemas.microsoft.com/office/drawing/2014/main" id="{8CF0418A-4952-4D1F-BE1B-F579C0F923F6}"/>
              </a:ext>
            </a:extLst>
          </p:cNvPr>
          <p:cNvSpPr txBox="1"/>
          <p:nvPr/>
        </p:nvSpPr>
        <p:spPr>
          <a:xfrm>
            <a:off x="3428443" y="2441862"/>
            <a:ext cx="2423578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it-IT" sz="1400" dirty="0"/>
              <a:t>Favorire lo sviluppo e l’</a:t>
            </a:r>
            <a:r>
              <a:rPr lang="it-IT" sz="1400" b="1" dirty="0"/>
              <a:t>adeguamento tecnologico </a:t>
            </a:r>
            <a:r>
              <a:rPr lang="it-IT" sz="1400" dirty="0"/>
              <a:t>delle reti di distribuzione       per incrementare l’</a:t>
            </a:r>
            <a:r>
              <a:rPr lang="it-IT" sz="1400" b="1" dirty="0"/>
              <a:t>efficienza,       </a:t>
            </a:r>
            <a:r>
              <a:rPr lang="it-IT" sz="1400" dirty="0"/>
              <a:t>la </a:t>
            </a:r>
            <a:r>
              <a:rPr lang="it-IT" sz="1400" b="1" dirty="0"/>
              <a:t>flessibilità</a:t>
            </a:r>
            <a:r>
              <a:rPr lang="it-IT" sz="1400" dirty="0"/>
              <a:t> e la      </a:t>
            </a:r>
            <a:r>
              <a:rPr lang="it-IT" sz="1400" b="1" dirty="0"/>
              <a:t>resilienza</a:t>
            </a:r>
            <a:r>
              <a:rPr lang="it-IT" sz="1400" dirty="0"/>
              <a:t> del sistema</a:t>
            </a: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32BEAB0D-3E3F-4FE3-82B6-E3D4D32830E9}"/>
              </a:ext>
            </a:extLst>
          </p:cNvPr>
          <p:cNvSpPr/>
          <p:nvPr/>
        </p:nvSpPr>
        <p:spPr>
          <a:xfrm>
            <a:off x="6068309" y="1682483"/>
            <a:ext cx="2471376" cy="1917608"/>
          </a:xfrm>
          <a:prstGeom prst="rect">
            <a:avLst/>
          </a:prstGeom>
          <a:gradFill>
            <a:gsLst>
              <a:gs pos="14000">
                <a:srgbClr val="7030A0"/>
              </a:gs>
              <a:gs pos="100000">
                <a:srgbClr val="A076D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44D90299-E4B0-4352-B55F-1971C3BF5892}"/>
              </a:ext>
            </a:extLst>
          </p:cNvPr>
          <p:cNvSpPr/>
          <p:nvPr/>
        </p:nvSpPr>
        <p:spPr>
          <a:xfrm>
            <a:off x="6233373" y="1808495"/>
            <a:ext cx="2471376" cy="20634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/>
          </a:p>
        </p:txBody>
      </p:sp>
      <p:sp>
        <p:nvSpPr>
          <p:cNvPr id="59" name="TextBox 23">
            <a:extLst>
              <a:ext uri="{FF2B5EF4-FFF2-40B4-BE49-F238E27FC236}">
                <a16:creationId xmlns:a16="http://schemas.microsoft.com/office/drawing/2014/main" id="{9799FBA8-E30A-4557-B3F1-00AE20627125}"/>
              </a:ext>
            </a:extLst>
          </p:cNvPr>
          <p:cNvSpPr txBox="1"/>
          <p:nvPr/>
        </p:nvSpPr>
        <p:spPr>
          <a:xfrm>
            <a:off x="6353341" y="1884244"/>
            <a:ext cx="23182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it-IT" sz="2000" b="1" dirty="0">
                <a:solidFill>
                  <a:srgbClr val="7030A0"/>
                </a:solidFill>
                <a:cs typeface="Calibri" panose="020F0502020204030204" pitchFamily="34" charset="0"/>
              </a:rPr>
              <a:t>Elettrificazione</a:t>
            </a:r>
          </a:p>
        </p:txBody>
      </p:sp>
      <p:sp>
        <p:nvSpPr>
          <p:cNvPr id="60" name="TextBox 74">
            <a:extLst>
              <a:ext uri="{FF2B5EF4-FFF2-40B4-BE49-F238E27FC236}">
                <a16:creationId xmlns:a16="http://schemas.microsoft.com/office/drawing/2014/main" id="{58D1B90F-8BD8-4AFD-BE27-9069EC0655D9}"/>
              </a:ext>
            </a:extLst>
          </p:cNvPr>
          <p:cNvSpPr txBox="1"/>
          <p:nvPr/>
        </p:nvSpPr>
        <p:spPr>
          <a:xfrm>
            <a:off x="6233373" y="2441862"/>
            <a:ext cx="2423578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it-IT" sz="1400" dirty="0"/>
              <a:t>Facilitare l’</a:t>
            </a:r>
            <a:r>
              <a:rPr lang="it-IT" sz="1400" b="1" dirty="0"/>
              <a:t>elettrificazione  dei consumi</a:t>
            </a:r>
            <a:r>
              <a:rPr lang="it-IT" sz="1400" dirty="0"/>
              <a:t> finali e l’</a:t>
            </a:r>
            <a:r>
              <a:rPr lang="it-IT" sz="1400" b="1" dirty="0"/>
              <a:t>efficienza energetica </a:t>
            </a:r>
            <a:r>
              <a:rPr lang="it-IT" sz="1400" dirty="0"/>
              <a:t>attraverso</a:t>
            </a:r>
            <a:r>
              <a:rPr lang="it-IT" sz="1400" b="1" dirty="0"/>
              <a:t> città </a:t>
            </a:r>
            <a:r>
              <a:rPr lang="it-IT" sz="1400" dirty="0"/>
              <a:t>sempre più </a:t>
            </a:r>
            <a:r>
              <a:rPr lang="it-IT" sz="1400" b="1" dirty="0"/>
              <a:t>sostenibili</a:t>
            </a:r>
            <a:r>
              <a:rPr lang="it-IT" sz="1400" dirty="0"/>
              <a:t>. La </a:t>
            </a:r>
            <a:r>
              <a:rPr lang="it-IT" sz="1400" b="1" dirty="0"/>
              <a:t>mobilità elettrica </a:t>
            </a:r>
            <a:r>
              <a:rPr lang="it-IT" sz="1400" dirty="0"/>
              <a:t>tra i fattori abilitanti</a:t>
            </a:r>
          </a:p>
        </p:txBody>
      </p:sp>
    </p:spTree>
    <p:extLst>
      <p:ext uri="{BB962C8B-B14F-4D97-AF65-F5344CB8AC3E}">
        <p14:creationId xmlns:p14="http://schemas.microsoft.com/office/powerpoint/2010/main" val="213775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7802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4" name="Diapositiva think-cell" r:id="rId5" imgW="470" imgH="469" progId="TCLayout.ActiveDocument.1">
                  <p:embed/>
                </p:oleObj>
              </mc:Choice>
              <mc:Fallback>
                <p:oleObj name="Diapositiva think-cell" r:id="rId5" imgW="470" imgH="469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1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75707F4-BA58-426A-9F76-618855A18373}"/>
              </a:ext>
            </a:extLst>
          </p:cNvPr>
          <p:cNvGrpSpPr/>
          <p:nvPr/>
        </p:nvGrpSpPr>
        <p:grpSpPr>
          <a:xfrm>
            <a:off x="704461" y="1058174"/>
            <a:ext cx="3703052" cy="3853132"/>
            <a:chOff x="432490" y="638628"/>
            <a:chExt cx="10833532" cy="812667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04B508E-06E6-4F43-A546-89DA52584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304" t="10435" r="12579" b="15423"/>
            <a:stretch/>
          </p:blipFill>
          <p:spPr>
            <a:xfrm>
              <a:off x="435429" y="638628"/>
              <a:ext cx="10827657" cy="8124372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A038A22B-230A-47AC-8F4C-C3BAB8B08E71}"/>
                </a:ext>
              </a:extLst>
            </p:cNvPr>
            <p:cNvSpPr/>
            <p:nvPr/>
          </p:nvSpPr>
          <p:spPr>
            <a:xfrm>
              <a:off x="432490" y="638628"/>
              <a:ext cx="10833532" cy="8126672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7000" rIns="54000" bIns="27000" rtlCol="0" anchor="ctr"/>
            <a:lstStyle/>
            <a:p>
              <a:pPr algn="ctr"/>
              <a:endParaRPr lang="it-IT" sz="1500" b="1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vista </a:t>
            </a:r>
            <a:r>
              <a:rPr lang="en-GB" dirty="0" err="1"/>
              <a:t>dell’Enel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Recovery Fund</a:t>
            </a:r>
          </a:p>
        </p:txBody>
      </p:sp>
      <p:sp>
        <p:nvSpPr>
          <p:cNvPr id="13" name="CasellaDiTesto 61">
            <a:extLst>
              <a:ext uri="{FF2B5EF4-FFF2-40B4-BE49-F238E27FC236}">
                <a16:creationId xmlns:a16="http://schemas.microsoft.com/office/drawing/2014/main" id="{FCADE5B0-CAC3-4CE2-9F0B-036E8B63030C}"/>
              </a:ext>
            </a:extLst>
          </p:cNvPr>
          <p:cNvSpPr txBox="1"/>
          <p:nvPr/>
        </p:nvSpPr>
        <p:spPr>
          <a:xfrm>
            <a:off x="1637080" y="2789745"/>
            <a:ext cx="2769430" cy="1969354"/>
          </a:xfrm>
          <a:prstGeom prst="rect">
            <a:avLst/>
          </a:prstGeom>
          <a:solidFill>
            <a:srgbClr val="FFFFFF">
              <a:alpha val="52157"/>
            </a:srgb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0"/>
              </a:spcAft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Investimenti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una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ripresa sostenibile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insistono sui principali assi di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trasformazione energetica 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green economy</a:t>
            </a:r>
          </a:p>
        </p:txBody>
      </p:sp>
      <p:grpSp>
        <p:nvGrpSpPr>
          <p:cNvPr id="61" name="Group 4">
            <a:extLst>
              <a:ext uri="{FF2B5EF4-FFF2-40B4-BE49-F238E27FC236}">
                <a16:creationId xmlns:a16="http://schemas.microsoft.com/office/drawing/2014/main" id="{3F402679-E7CD-4D94-B3F2-2AB084E6ABDF}"/>
              </a:ext>
            </a:extLst>
          </p:cNvPr>
          <p:cNvGrpSpPr>
            <a:grpSpLocks/>
          </p:cNvGrpSpPr>
          <p:nvPr/>
        </p:nvGrpSpPr>
        <p:grpSpPr bwMode="auto">
          <a:xfrm>
            <a:off x="831973" y="1188454"/>
            <a:ext cx="832990" cy="1033154"/>
            <a:chOff x="1669" y="1024"/>
            <a:chExt cx="2374" cy="2850"/>
          </a:xfr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22B0472A-6389-4469-B0F6-12497E5CFD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1" y="1320"/>
              <a:ext cx="201" cy="133"/>
            </a:xfrm>
            <a:custGeom>
              <a:avLst/>
              <a:gdLst>
                <a:gd name="T0" fmla="*/ 180 w 190"/>
                <a:gd name="T1" fmla="*/ 21 h 126"/>
                <a:gd name="T2" fmla="*/ 95 w 190"/>
                <a:gd name="T3" fmla="*/ 0 h 126"/>
                <a:gd name="T4" fmla="*/ 0 w 190"/>
                <a:gd name="T5" fmla="*/ 21 h 126"/>
                <a:gd name="T6" fmla="*/ 32 w 190"/>
                <a:gd name="T7" fmla="*/ 124 h 126"/>
                <a:gd name="T8" fmla="*/ 63 w 190"/>
                <a:gd name="T9" fmla="*/ 126 h 126"/>
                <a:gd name="T10" fmla="*/ 77 w 190"/>
                <a:gd name="T11" fmla="*/ 110 h 126"/>
                <a:gd name="T12" fmla="*/ 158 w 190"/>
                <a:gd name="T13" fmla="*/ 110 h 126"/>
                <a:gd name="T14" fmla="*/ 190 w 190"/>
                <a:gd name="T15" fmla="*/ 85 h 126"/>
                <a:gd name="T16" fmla="*/ 180 w 190"/>
                <a:gd name="T17" fmla="*/ 21 h 126"/>
                <a:gd name="T18" fmla="*/ 180 w 190"/>
                <a:gd name="T19" fmla="*/ 21 h 126"/>
                <a:gd name="T20" fmla="*/ 180 w 190"/>
                <a:gd name="T21" fmla="*/ 21 h 126"/>
                <a:gd name="T22" fmla="*/ 180 w 190"/>
                <a:gd name="T23" fmla="*/ 21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126"/>
                <a:gd name="T38" fmla="*/ 190 w 190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126">
                  <a:moveTo>
                    <a:pt x="180" y="21"/>
                  </a:moveTo>
                  <a:lnTo>
                    <a:pt x="95" y="0"/>
                  </a:lnTo>
                  <a:lnTo>
                    <a:pt x="0" y="21"/>
                  </a:lnTo>
                  <a:lnTo>
                    <a:pt x="32" y="124"/>
                  </a:lnTo>
                  <a:lnTo>
                    <a:pt x="63" y="126"/>
                  </a:lnTo>
                  <a:lnTo>
                    <a:pt x="77" y="110"/>
                  </a:lnTo>
                  <a:lnTo>
                    <a:pt x="158" y="110"/>
                  </a:lnTo>
                  <a:lnTo>
                    <a:pt x="190" y="85"/>
                  </a:lnTo>
                  <a:lnTo>
                    <a:pt x="180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F49524AD-6548-4A9C-8E9B-320CAFF6B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5" y="2014"/>
              <a:ext cx="278" cy="330"/>
            </a:xfrm>
            <a:custGeom>
              <a:avLst/>
              <a:gdLst>
                <a:gd name="T0" fmla="*/ 70 w 262"/>
                <a:gd name="T1" fmla="*/ 0 h 312"/>
                <a:gd name="T2" fmla="*/ 43 w 262"/>
                <a:gd name="T3" fmla="*/ 12 h 312"/>
                <a:gd name="T4" fmla="*/ 38 w 262"/>
                <a:gd name="T5" fmla="*/ 43 h 312"/>
                <a:gd name="T6" fmla="*/ 70 w 262"/>
                <a:gd name="T7" fmla="*/ 77 h 312"/>
                <a:gd name="T8" fmla="*/ 37 w 262"/>
                <a:gd name="T9" fmla="*/ 88 h 312"/>
                <a:gd name="T10" fmla="*/ 13 w 262"/>
                <a:gd name="T11" fmla="*/ 118 h 312"/>
                <a:gd name="T12" fmla="*/ 17 w 262"/>
                <a:gd name="T13" fmla="*/ 150 h 312"/>
                <a:gd name="T14" fmla="*/ 0 w 262"/>
                <a:gd name="T15" fmla="*/ 195 h 312"/>
                <a:gd name="T16" fmla="*/ 14 w 262"/>
                <a:gd name="T17" fmla="*/ 199 h 312"/>
                <a:gd name="T18" fmla="*/ 20 w 262"/>
                <a:gd name="T19" fmla="*/ 221 h 312"/>
                <a:gd name="T20" fmla="*/ 14 w 262"/>
                <a:gd name="T21" fmla="*/ 232 h 312"/>
                <a:gd name="T22" fmla="*/ 34 w 262"/>
                <a:gd name="T23" fmla="*/ 253 h 312"/>
                <a:gd name="T24" fmla="*/ 58 w 262"/>
                <a:gd name="T25" fmla="*/ 249 h 312"/>
                <a:gd name="T26" fmla="*/ 94 w 262"/>
                <a:gd name="T27" fmla="*/ 295 h 312"/>
                <a:gd name="T28" fmla="*/ 107 w 262"/>
                <a:gd name="T29" fmla="*/ 293 h 312"/>
                <a:gd name="T30" fmla="*/ 121 w 262"/>
                <a:gd name="T31" fmla="*/ 312 h 312"/>
                <a:gd name="T32" fmla="*/ 136 w 262"/>
                <a:gd name="T33" fmla="*/ 312 h 312"/>
                <a:gd name="T34" fmla="*/ 144 w 262"/>
                <a:gd name="T35" fmla="*/ 295 h 312"/>
                <a:gd name="T36" fmla="*/ 164 w 262"/>
                <a:gd name="T37" fmla="*/ 295 h 312"/>
                <a:gd name="T38" fmla="*/ 197 w 262"/>
                <a:gd name="T39" fmla="*/ 261 h 312"/>
                <a:gd name="T40" fmla="*/ 244 w 262"/>
                <a:gd name="T41" fmla="*/ 249 h 312"/>
                <a:gd name="T42" fmla="*/ 255 w 262"/>
                <a:gd name="T43" fmla="*/ 227 h 312"/>
                <a:gd name="T44" fmla="*/ 247 w 262"/>
                <a:gd name="T45" fmla="*/ 218 h 312"/>
                <a:gd name="T46" fmla="*/ 262 w 262"/>
                <a:gd name="T47" fmla="*/ 199 h 312"/>
                <a:gd name="T48" fmla="*/ 218 w 262"/>
                <a:gd name="T49" fmla="*/ 176 h 312"/>
                <a:gd name="T50" fmla="*/ 208 w 262"/>
                <a:gd name="T51" fmla="*/ 186 h 312"/>
                <a:gd name="T52" fmla="*/ 197 w 262"/>
                <a:gd name="T53" fmla="*/ 133 h 312"/>
                <a:gd name="T54" fmla="*/ 178 w 262"/>
                <a:gd name="T55" fmla="*/ 65 h 312"/>
                <a:gd name="T56" fmla="*/ 178 w 262"/>
                <a:gd name="T57" fmla="*/ 42 h 312"/>
                <a:gd name="T58" fmla="*/ 146 w 262"/>
                <a:gd name="T59" fmla="*/ 42 h 312"/>
                <a:gd name="T60" fmla="*/ 112 w 262"/>
                <a:gd name="T61" fmla="*/ 14 h 312"/>
                <a:gd name="T62" fmla="*/ 94 w 262"/>
                <a:gd name="T63" fmla="*/ 15 h 312"/>
                <a:gd name="T64" fmla="*/ 101 w 262"/>
                <a:gd name="T65" fmla="*/ 0 h 312"/>
                <a:gd name="T66" fmla="*/ 70 w 262"/>
                <a:gd name="T67" fmla="*/ 0 h 312"/>
                <a:gd name="T68" fmla="*/ 70 w 262"/>
                <a:gd name="T69" fmla="*/ 0 h 312"/>
                <a:gd name="T70" fmla="*/ 70 w 262"/>
                <a:gd name="T71" fmla="*/ 0 h 3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312"/>
                <a:gd name="T110" fmla="*/ 262 w 262"/>
                <a:gd name="T111" fmla="*/ 312 h 3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312">
                  <a:moveTo>
                    <a:pt x="70" y="0"/>
                  </a:moveTo>
                  <a:lnTo>
                    <a:pt x="43" y="12"/>
                  </a:lnTo>
                  <a:lnTo>
                    <a:pt x="38" y="43"/>
                  </a:lnTo>
                  <a:lnTo>
                    <a:pt x="70" y="77"/>
                  </a:lnTo>
                  <a:lnTo>
                    <a:pt x="37" y="88"/>
                  </a:lnTo>
                  <a:lnTo>
                    <a:pt x="13" y="118"/>
                  </a:lnTo>
                  <a:lnTo>
                    <a:pt x="17" y="150"/>
                  </a:lnTo>
                  <a:lnTo>
                    <a:pt x="0" y="195"/>
                  </a:lnTo>
                  <a:lnTo>
                    <a:pt x="14" y="199"/>
                  </a:lnTo>
                  <a:lnTo>
                    <a:pt x="20" y="221"/>
                  </a:lnTo>
                  <a:lnTo>
                    <a:pt x="14" y="232"/>
                  </a:lnTo>
                  <a:lnTo>
                    <a:pt x="34" y="253"/>
                  </a:lnTo>
                  <a:lnTo>
                    <a:pt x="58" y="249"/>
                  </a:lnTo>
                  <a:lnTo>
                    <a:pt x="94" y="295"/>
                  </a:lnTo>
                  <a:lnTo>
                    <a:pt x="107" y="293"/>
                  </a:lnTo>
                  <a:lnTo>
                    <a:pt x="121" y="312"/>
                  </a:lnTo>
                  <a:lnTo>
                    <a:pt x="136" y="312"/>
                  </a:lnTo>
                  <a:lnTo>
                    <a:pt x="144" y="295"/>
                  </a:lnTo>
                  <a:lnTo>
                    <a:pt x="164" y="295"/>
                  </a:lnTo>
                  <a:lnTo>
                    <a:pt x="197" y="261"/>
                  </a:lnTo>
                  <a:lnTo>
                    <a:pt x="244" y="249"/>
                  </a:lnTo>
                  <a:lnTo>
                    <a:pt x="255" y="227"/>
                  </a:lnTo>
                  <a:lnTo>
                    <a:pt x="247" y="218"/>
                  </a:lnTo>
                  <a:lnTo>
                    <a:pt x="262" y="199"/>
                  </a:lnTo>
                  <a:lnTo>
                    <a:pt x="218" y="176"/>
                  </a:lnTo>
                  <a:lnTo>
                    <a:pt x="208" y="186"/>
                  </a:lnTo>
                  <a:lnTo>
                    <a:pt x="197" y="133"/>
                  </a:lnTo>
                  <a:lnTo>
                    <a:pt x="178" y="65"/>
                  </a:lnTo>
                  <a:lnTo>
                    <a:pt x="178" y="42"/>
                  </a:lnTo>
                  <a:lnTo>
                    <a:pt x="146" y="42"/>
                  </a:lnTo>
                  <a:lnTo>
                    <a:pt x="112" y="14"/>
                  </a:lnTo>
                  <a:lnTo>
                    <a:pt x="94" y="15"/>
                  </a:lnTo>
                  <a:lnTo>
                    <a:pt x="101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C8A7155-EFD5-42D7-B3D8-C244AB9480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3" y="2416"/>
              <a:ext cx="245" cy="213"/>
            </a:xfrm>
            <a:custGeom>
              <a:avLst/>
              <a:gdLst>
                <a:gd name="T0" fmla="*/ 167 w 231"/>
                <a:gd name="T1" fmla="*/ 0 h 201"/>
                <a:gd name="T2" fmla="*/ 110 w 231"/>
                <a:gd name="T3" fmla="*/ 84 h 201"/>
                <a:gd name="T4" fmla="*/ 98 w 231"/>
                <a:gd name="T5" fmla="*/ 93 h 201"/>
                <a:gd name="T6" fmla="*/ 87 w 231"/>
                <a:gd name="T7" fmla="*/ 66 h 201"/>
                <a:gd name="T8" fmla="*/ 60 w 231"/>
                <a:gd name="T9" fmla="*/ 66 h 201"/>
                <a:gd name="T10" fmla="*/ 37 w 231"/>
                <a:gd name="T11" fmla="*/ 88 h 201"/>
                <a:gd name="T12" fmla="*/ 42 w 231"/>
                <a:gd name="T13" fmla="*/ 94 h 201"/>
                <a:gd name="T14" fmla="*/ 13 w 231"/>
                <a:gd name="T15" fmla="*/ 117 h 201"/>
                <a:gd name="T16" fmla="*/ 0 w 231"/>
                <a:gd name="T17" fmla="*/ 117 h 201"/>
                <a:gd name="T18" fmla="*/ 12 w 231"/>
                <a:gd name="T19" fmla="*/ 149 h 201"/>
                <a:gd name="T20" fmla="*/ 6 w 231"/>
                <a:gd name="T21" fmla="*/ 176 h 201"/>
                <a:gd name="T22" fmla="*/ 19 w 231"/>
                <a:gd name="T23" fmla="*/ 192 h 201"/>
                <a:gd name="T24" fmla="*/ 27 w 231"/>
                <a:gd name="T25" fmla="*/ 192 h 201"/>
                <a:gd name="T26" fmla="*/ 27 w 231"/>
                <a:gd name="T27" fmla="*/ 176 h 201"/>
                <a:gd name="T28" fmla="*/ 34 w 231"/>
                <a:gd name="T29" fmla="*/ 169 h 201"/>
                <a:gd name="T30" fmla="*/ 129 w 231"/>
                <a:gd name="T31" fmla="*/ 201 h 201"/>
                <a:gd name="T32" fmla="*/ 163 w 231"/>
                <a:gd name="T33" fmla="*/ 180 h 201"/>
                <a:gd name="T34" fmla="*/ 171 w 231"/>
                <a:gd name="T35" fmla="*/ 182 h 201"/>
                <a:gd name="T36" fmla="*/ 201 w 231"/>
                <a:gd name="T37" fmla="*/ 169 h 201"/>
                <a:gd name="T38" fmla="*/ 183 w 231"/>
                <a:gd name="T39" fmla="*/ 130 h 201"/>
                <a:gd name="T40" fmla="*/ 202 w 231"/>
                <a:gd name="T41" fmla="*/ 130 h 201"/>
                <a:gd name="T42" fmla="*/ 225 w 231"/>
                <a:gd name="T43" fmla="*/ 115 h 201"/>
                <a:gd name="T44" fmla="*/ 227 w 231"/>
                <a:gd name="T45" fmla="*/ 106 h 201"/>
                <a:gd name="T46" fmla="*/ 216 w 231"/>
                <a:gd name="T47" fmla="*/ 92 h 201"/>
                <a:gd name="T48" fmla="*/ 231 w 231"/>
                <a:gd name="T49" fmla="*/ 49 h 201"/>
                <a:gd name="T50" fmla="*/ 167 w 231"/>
                <a:gd name="T51" fmla="*/ 0 h 201"/>
                <a:gd name="T52" fmla="*/ 167 w 231"/>
                <a:gd name="T53" fmla="*/ 0 h 201"/>
                <a:gd name="T54" fmla="*/ 167 w 23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1"/>
                <a:gd name="T85" fmla="*/ 0 h 201"/>
                <a:gd name="T86" fmla="*/ 231 w 23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1" h="201">
                  <a:moveTo>
                    <a:pt x="167" y="0"/>
                  </a:moveTo>
                  <a:lnTo>
                    <a:pt x="110" y="84"/>
                  </a:lnTo>
                  <a:lnTo>
                    <a:pt x="98" y="93"/>
                  </a:lnTo>
                  <a:lnTo>
                    <a:pt x="87" y="66"/>
                  </a:lnTo>
                  <a:lnTo>
                    <a:pt x="60" y="66"/>
                  </a:lnTo>
                  <a:lnTo>
                    <a:pt x="37" y="88"/>
                  </a:lnTo>
                  <a:lnTo>
                    <a:pt x="42" y="94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12" y="149"/>
                  </a:lnTo>
                  <a:lnTo>
                    <a:pt x="6" y="176"/>
                  </a:lnTo>
                  <a:lnTo>
                    <a:pt x="19" y="192"/>
                  </a:lnTo>
                  <a:lnTo>
                    <a:pt x="27" y="192"/>
                  </a:lnTo>
                  <a:lnTo>
                    <a:pt x="27" y="176"/>
                  </a:lnTo>
                  <a:lnTo>
                    <a:pt x="34" y="169"/>
                  </a:lnTo>
                  <a:lnTo>
                    <a:pt x="129" y="201"/>
                  </a:lnTo>
                  <a:lnTo>
                    <a:pt x="163" y="180"/>
                  </a:lnTo>
                  <a:lnTo>
                    <a:pt x="171" y="182"/>
                  </a:lnTo>
                  <a:lnTo>
                    <a:pt x="201" y="169"/>
                  </a:lnTo>
                  <a:lnTo>
                    <a:pt x="183" y="130"/>
                  </a:lnTo>
                  <a:lnTo>
                    <a:pt x="202" y="130"/>
                  </a:lnTo>
                  <a:lnTo>
                    <a:pt x="225" y="115"/>
                  </a:lnTo>
                  <a:lnTo>
                    <a:pt x="227" y="106"/>
                  </a:lnTo>
                  <a:lnTo>
                    <a:pt x="216" y="92"/>
                  </a:lnTo>
                  <a:lnTo>
                    <a:pt x="231" y="4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3C3DA7F5-3202-4F76-94B9-1CA402320F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5" y="3426"/>
              <a:ext cx="711" cy="448"/>
            </a:xfrm>
            <a:custGeom>
              <a:avLst/>
              <a:gdLst>
                <a:gd name="T0" fmla="*/ 671 w 671"/>
                <a:gd name="T1" fmla="*/ 0 h 423"/>
                <a:gd name="T2" fmla="*/ 570 w 671"/>
                <a:gd name="T3" fmla="*/ 222 h 423"/>
                <a:gd name="T4" fmla="*/ 624 w 671"/>
                <a:gd name="T5" fmla="*/ 322 h 423"/>
                <a:gd name="T6" fmla="*/ 576 w 671"/>
                <a:gd name="T7" fmla="*/ 423 h 423"/>
                <a:gd name="T8" fmla="*/ 453 w 671"/>
                <a:gd name="T9" fmla="*/ 383 h 423"/>
                <a:gd name="T10" fmla="*/ 383 w 671"/>
                <a:gd name="T11" fmla="*/ 303 h 423"/>
                <a:gd name="T12" fmla="*/ 313 w 671"/>
                <a:gd name="T13" fmla="*/ 303 h 423"/>
                <a:gd name="T14" fmla="*/ 126 w 671"/>
                <a:gd name="T15" fmla="*/ 182 h 423"/>
                <a:gd name="T16" fmla="*/ 55 w 671"/>
                <a:gd name="T17" fmla="*/ 182 h 423"/>
                <a:gd name="T18" fmla="*/ 0 w 671"/>
                <a:gd name="T19" fmla="*/ 131 h 423"/>
                <a:gd name="T20" fmla="*/ 71 w 671"/>
                <a:gd name="T21" fmla="*/ 9 h 423"/>
                <a:gd name="T22" fmla="*/ 109 w 671"/>
                <a:gd name="T23" fmla="*/ 70 h 423"/>
                <a:gd name="T24" fmla="*/ 204 w 671"/>
                <a:gd name="T25" fmla="*/ 20 h 423"/>
                <a:gd name="T26" fmla="*/ 290 w 671"/>
                <a:gd name="T27" fmla="*/ 80 h 423"/>
                <a:gd name="T28" fmla="*/ 468 w 671"/>
                <a:gd name="T29" fmla="*/ 50 h 423"/>
                <a:gd name="T30" fmla="*/ 624 w 671"/>
                <a:gd name="T31" fmla="*/ 0 h 423"/>
                <a:gd name="T32" fmla="*/ 671 w 671"/>
                <a:gd name="T33" fmla="*/ 0 h 423"/>
                <a:gd name="T34" fmla="*/ 671 w 671"/>
                <a:gd name="T35" fmla="*/ 0 h 423"/>
                <a:gd name="T36" fmla="*/ 671 w 671"/>
                <a:gd name="T37" fmla="*/ 0 h 4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1"/>
                <a:gd name="T58" fmla="*/ 0 h 423"/>
                <a:gd name="T59" fmla="*/ 671 w 671"/>
                <a:gd name="T60" fmla="*/ 423 h 4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1" h="423">
                  <a:moveTo>
                    <a:pt x="671" y="0"/>
                  </a:moveTo>
                  <a:lnTo>
                    <a:pt x="570" y="222"/>
                  </a:lnTo>
                  <a:lnTo>
                    <a:pt x="624" y="322"/>
                  </a:lnTo>
                  <a:lnTo>
                    <a:pt x="576" y="423"/>
                  </a:lnTo>
                  <a:lnTo>
                    <a:pt x="453" y="383"/>
                  </a:lnTo>
                  <a:lnTo>
                    <a:pt x="383" y="303"/>
                  </a:lnTo>
                  <a:lnTo>
                    <a:pt x="313" y="303"/>
                  </a:lnTo>
                  <a:lnTo>
                    <a:pt x="126" y="182"/>
                  </a:lnTo>
                  <a:lnTo>
                    <a:pt x="55" y="182"/>
                  </a:lnTo>
                  <a:lnTo>
                    <a:pt x="0" y="131"/>
                  </a:lnTo>
                  <a:lnTo>
                    <a:pt x="71" y="9"/>
                  </a:lnTo>
                  <a:lnTo>
                    <a:pt x="109" y="70"/>
                  </a:lnTo>
                  <a:lnTo>
                    <a:pt x="204" y="20"/>
                  </a:lnTo>
                  <a:lnTo>
                    <a:pt x="290" y="80"/>
                  </a:lnTo>
                  <a:lnTo>
                    <a:pt x="468" y="50"/>
                  </a:lnTo>
                  <a:lnTo>
                    <a:pt x="624" y="0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46572EF1-02C7-45B7-8D3B-23CD1E6942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71" y="2603"/>
              <a:ext cx="355" cy="631"/>
            </a:xfrm>
            <a:custGeom>
              <a:avLst/>
              <a:gdLst>
                <a:gd name="T0" fmla="*/ 218 w 335"/>
                <a:gd name="T1" fmla="*/ 0 h 596"/>
                <a:gd name="T2" fmla="*/ 304 w 335"/>
                <a:gd name="T3" fmla="*/ 62 h 596"/>
                <a:gd name="T4" fmla="*/ 335 w 335"/>
                <a:gd name="T5" fmla="*/ 213 h 596"/>
                <a:gd name="T6" fmla="*/ 288 w 335"/>
                <a:gd name="T7" fmla="*/ 284 h 596"/>
                <a:gd name="T8" fmla="*/ 265 w 335"/>
                <a:gd name="T9" fmla="*/ 555 h 596"/>
                <a:gd name="T10" fmla="*/ 188 w 335"/>
                <a:gd name="T11" fmla="*/ 515 h 596"/>
                <a:gd name="T12" fmla="*/ 101 w 335"/>
                <a:gd name="T13" fmla="*/ 596 h 596"/>
                <a:gd name="T14" fmla="*/ 15 w 335"/>
                <a:gd name="T15" fmla="*/ 535 h 596"/>
                <a:gd name="T16" fmla="*/ 55 w 335"/>
                <a:gd name="T17" fmla="*/ 233 h 596"/>
                <a:gd name="T18" fmla="*/ 0 w 335"/>
                <a:gd name="T19" fmla="*/ 142 h 596"/>
                <a:gd name="T20" fmla="*/ 7 w 335"/>
                <a:gd name="T21" fmla="*/ 42 h 596"/>
                <a:gd name="T22" fmla="*/ 125 w 335"/>
                <a:gd name="T23" fmla="*/ 72 h 596"/>
                <a:gd name="T24" fmla="*/ 218 w 335"/>
                <a:gd name="T25" fmla="*/ 0 h 596"/>
                <a:gd name="T26" fmla="*/ 218 w 335"/>
                <a:gd name="T27" fmla="*/ 0 h 596"/>
                <a:gd name="T28" fmla="*/ 218 w 335"/>
                <a:gd name="T29" fmla="*/ 0 h 5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5"/>
                <a:gd name="T46" fmla="*/ 0 h 596"/>
                <a:gd name="T47" fmla="*/ 335 w 335"/>
                <a:gd name="T48" fmla="*/ 596 h 5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5" h="596">
                  <a:moveTo>
                    <a:pt x="218" y="0"/>
                  </a:moveTo>
                  <a:lnTo>
                    <a:pt x="304" y="62"/>
                  </a:lnTo>
                  <a:lnTo>
                    <a:pt x="335" y="213"/>
                  </a:lnTo>
                  <a:lnTo>
                    <a:pt x="288" y="284"/>
                  </a:lnTo>
                  <a:lnTo>
                    <a:pt x="265" y="555"/>
                  </a:lnTo>
                  <a:lnTo>
                    <a:pt x="188" y="515"/>
                  </a:lnTo>
                  <a:lnTo>
                    <a:pt x="101" y="596"/>
                  </a:lnTo>
                  <a:lnTo>
                    <a:pt x="15" y="535"/>
                  </a:lnTo>
                  <a:lnTo>
                    <a:pt x="55" y="233"/>
                  </a:lnTo>
                  <a:lnTo>
                    <a:pt x="0" y="142"/>
                  </a:lnTo>
                  <a:lnTo>
                    <a:pt x="7" y="42"/>
                  </a:lnTo>
                  <a:lnTo>
                    <a:pt x="125" y="72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AC4D4515-3414-4B84-8559-540D377ED0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22" y="1271"/>
              <a:ext cx="199" cy="134"/>
            </a:xfrm>
            <a:custGeom>
              <a:avLst/>
              <a:gdLst>
                <a:gd name="T0" fmla="*/ 179 w 188"/>
                <a:gd name="T1" fmla="*/ 21 h 126"/>
                <a:gd name="T2" fmla="*/ 94 w 188"/>
                <a:gd name="T3" fmla="*/ 0 h 126"/>
                <a:gd name="T4" fmla="*/ 0 w 188"/>
                <a:gd name="T5" fmla="*/ 21 h 126"/>
                <a:gd name="T6" fmla="*/ 32 w 188"/>
                <a:gd name="T7" fmla="*/ 124 h 126"/>
                <a:gd name="T8" fmla="*/ 61 w 188"/>
                <a:gd name="T9" fmla="*/ 126 h 126"/>
                <a:gd name="T10" fmla="*/ 76 w 188"/>
                <a:gd name="T11" fmla="*/ 109 h 126"/>
                <a:gd name="T12" fmla="*/ 158 w 188"/>
                <a:gd name="T13" fmla="*/ 109 h 126"/>
                <a:gd name="T14" fmla="*/ 188 w 188"/>
                <a:gd name="T15" fmla="*/ 85 h 126"/>
                <a:gd name="T16" fmla="*/ 179 w 188"/>
                <a:gd name="T17" fmla="*/ 21 h 126"/>
                <a:gd name="T18" fmla="*/ 179 w 188"/>
                <a:gd name="T19" fmla="*/ 21 h 126"/>
                <a:gd name="T20" fmla="*/ 179 w 188"/>
                <a:gd name="T21" fmla="*/ 21 h 126"/>
                <a:gd name="T22" fmla="*/ 179 w 188"/>
                <a:gd name="T23" fmla="*/ 21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26"/>
                <a:gd name="T38" fmla="*/ 188 w 188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26">
                  <a:moveTo>
                    <a:pt x="179" y="21"/>
                  </a:moveTo>
                  <a:lnTo>
                    <a:pt x="94" y="0"/>
                  </a:lnTo>
                  <a:lnTo>
                    <a:pt x="0" y="21"/>
                  </a:lnTo>
                  <a:lnTo>
                    <a:pt x="32" y="124"/>
                  </a:lnTo>
                  <a:lnTo>
                    <a:pt x="61" y="126"/>
                  </a:lnTo>
                  <a:lnTo>
                    <a:pt x="76" y="109"/>
                  </a:lnTo>
                  <a:lnTo>
                    <a:pt x="158" y="109"/>
                  </a:lnTo>
                  <a:lnTo>
                    <a:pt x="188" y="85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B639FDAD-FDBA-4618-BBD3-F1C77033E2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69" y="1163"/>
              <a:ext cx="487" cy="626"/>
            </a:xfrm>
            <a:custGeom>
              <a:avLst/>
              <a:gdLst>
                <a:gd name="T0" fmla="*/ 341 w 460"/>
                <a:gd name="T1" fmla="*/ 0 h 591"/>
                <a:gd name="T2" fmla="*/ 282 w 460"/>
                <a:gd name="T3" fmla="*/ 31 h 591"/>
                <a:gd name="T4" fmla="*/ 229 w 460"/>
                <a:gd name="T5" fmla="*/ 123 h 591"/>
                <a:gd name="T6" fmla="*/ 238 w 460"/>
                <a:gd name="T7" fmla="*/ 187 h 591"/>
                <a:gd name="T8" fmla="*/ 208 w 460"/>
                <a:gd name="T9" fmla="*/ 211 h 591"/>
                <a:gd name="T10" fmla="*/ 126 w 460"/>
                <a:gd name="T11" fmla="*/ 211 h 591"/>
                <a:gd name="T12" fmla="*/ 111 w 460"/>
                <a:gd name="T13" fmla="*/ 228 h 591"/>
                <a:gd name="T14" fmla="*/ 83 w 460"/>
                <a:gd name="T15" fmla="*/ 226 h 591"/>
                <a:gd name="T16" fmla="*/ 94 w 460"/>
                <a:gd name="T17" fmla="*/ 251 h 591"/>
                <a:gd name="T18" fmla="*/ 0 w 460"/>
                <a:gd name="T19" fmla="*/ 324 h 591"/>
                <a:gd name="T20" fmla="*/ 19 w 460"/>
                <a:gd name="T21" fmla="*/ 385 h 591"/>
                <a:gd name="T22" fmla="*/ 57 w 460"/>
                <a:gd name="T23" fmla="*/ 411 h 591"/>
                <a:gd name="T24" fmla="*/ 57 w 460"/>
                <a:gd name="T25" fmla="*/ 420 h 591"/>
                <a:gd name="T26" fmla="*/ 21 w 460"/>
                <a:gd name="T27" fmla="*/ 482 h 591"/>
                <a:gd name="T28" fmla="*/ 73 w 460"/>
                <a:gd name="T29" fmla="*/ 585 h 591"/>
                <a:gd name="T30" fmla="*/ 175 w 460"/>
                <a:gd name="T31" fmla="*/ 585 h 591"/>
                <a:gd name="T32" fmla="*/ 219 w 460"/>
                <a:gd name="T33" fmla="*/ 591 h 591"/>
                <a:gd name="T34" fmla="*/ 253 w 460"/>
                <a:gd name="T35" fmla="*/ 530 h 591"/>
                <a:gd name="T36" fmla="*/ 272 w 460"/>
                <a:gd name="T37" fmla="*/ 491 h 591"/>
                <a:gd name="T38" fmla="*/ 281 w 460"/>
                <a:gd name="T39" fmla="*/ 491 h 591"/>
                <a:gd name="T40" fmla="*/ 303 w 460"/>
                <a:gd name="T41" fmla="*/ 505 h 591"/>
                <a:gd name="T42" fmla="*/ 348 w 460"/>
                <a:gd name="T43" fmla="*/ 485 h 591"/>
                <a:gd name="T44" fmla="*/ 362 w 460"/>
                <a:gd name="T45" fmla="*/ 485 h 591"/>
                <a:gd name="T46" fmla="*/ 374 w 460"/>
                <a:gd name="T47" fmla="*/ 503 h 591"/>
                <a:gd name="T48" fmla="*/ 399 w 460"/>
                <a:gd name="T49" fmla="*/ 480 h 591"/>
                <a:gd name="T50" fmla="*/ 399 w 460"/>
                <a:gd name="T51" fmla="*/ 460 h 591"/>
                <a:gd name="T52" fmla="*/ 417 w 460"/>
                <a:gd name="T53" fmla="*/ 459 h 591"/>
                <a:gd name="T54" fmla="*/ 440 w 460"/>
                <a:gd name="T55" fmla="*/ 487 h 591"/>
                <a:gd name="T56" fmla="*/ 460 w 460"/>
                <a:gd name="T57" fmla="*/ 481 h 591"/>
                <a:gd name="T58" fmla="*/ 460 w 460"/>
                <a:gd name="T59" fmla="*/ 447 h 591"/>
                <a:gd name="T60" fmla="*/ 433 w 460"/>
                <a:gd name="T61" fmla="*/ 420 h 591"/>
                <a:gd name="T62" fmla="*/ 404 w 460"/>
                <a:gd name="T63" fmla="*/ 363 h 591"/>
                <a:gd name="T64" fmla="*/ 382 w 460"/>
                <a:gd name="T65" fmla="*/ 363 h 591"/>
                <a:gd name="T66" fmla="*/ 376 w 460"/>
                <a:gd name="T67" fmla="*/ 372 h 591"/>
                <a:gd name="T68" fmla="*/ 342 w 460"/>
                <a:gd name="T69" fmla="*/ 324 h 591"/>
                <a:gd name="T70" fmla="*/ 342 w 460"/>
                <a:gd name="T71" fmla="*/ 284 h 591"/>
                <a:gd name="T72" fmla="*/ 376 w 460"/>
                <a:gd name="T73" fmla="*/ 286 h 591"/>
                <a:gd name="T74" fmla="*/ 396 w 460"/>
                <a:gd name="T75" fmla="*/ 272 h 591"/>
                <a:gd name="T76" fmla="*/ 365 w 460"/>
                <a:gd name="T77" fmla="*/ 182 h 591"/>
                <a:gd name="T78" fmla="*/ 350 w 460"/>
                <a:gd name="T79" fmla="*/ 167 h 591"/>
                <a:gd name="T80" fmla="*/ 350 w 460"/>
                <a:gd name="T81" fmla="*/ 149 h 591"/>
                <a:gd name="T82" fmla="*/ 396 w 460"/>
                <a:gd name="T83" fmla="*/ 78 h 591"/>
                <a:gd name="T84" fmla="*/ 341 w 460"/>
                <a:gd name="T85" fmla="*/ 0 h 591"/>
                <a:gd name="T86" fmla="*/ 341 w 460"/>
                <a:gd name="T87" fmla="*/ 0 h 591"/>
                <a:gd name="T88" fmla="*/ 341 w 460"/>
                <a:gd name="T89" fmla="*/ 0 h 5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0"/>
                <a:gd name="T136" fmla="*/ 0 h 591"/>
                <a:gd name="T137" fmla="*/ 460 w 460"/>
                <a:gd name="T138" fmla="*/ 591 h 5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0" h="591">
                  <a:moveTo>
                    <a:pt x="341" y="0"/>
                  </a:moveTo>
                  <a:lnTo>
                    <a:pt x="282" y="31"/>
                  </a:lnTo>
                  <a:lnTo>
                    <a:pt x="229" y="123"/>
                  </a:lnTo>
                  <a:lnTo>
                    <a:pt x="238" y="187"/>
                  </a:lnTo>
                  <a:lnTo>
                    <a:pt x="208" y="211"/>
                  </a:lnTo>
                  <a:lnTo>
                    <a:pt x="126" y="211"/>
                  </a:lnTo>
                  <a:lnTo>
                    <a:pt x="111" y="228"/>
                  </a:lnTo>
                  <a:lnTo>
                    <a:pt x="83" y="226"/>
                  </a:lnTo>
                  <a:lnTo>
                    <a:pt x="94" y="251"/>
                  </a:lnTo>
                  <a:lnTo>
                    <a:pt x="0" y="324"/>
                  </a:lnTo>
                  <a:lnTo>
                    <a:pt x="19" y="385"/>
                  </a:lnTo>
                  <a:lnTo>
                    <a:pt x="57" y="411"/>
                  </a:lnTo>
                  <a:lnTo>
                    <a:pt x="57" y="420"/>
                  </a:lnTo>
                  <a:lnTo>
                    <a:pt x="21" y="482"/>
                  </a:lnTo>
                  <a:lnTo>
                    <a:pt x="73" y="585"/>
                  </a:lnTo>
                  <a:lnTo>
                    <a:pt x="175" y="585"/>
                  </a:lnTo>
                  <a:lnTo>
                    <a:pt x="219" y="591"/>
                  </a:lnTo>
                  <a:lnTo>
                    <a:pt x="253" y="530"/>
                  </a:lnTo>
                  <a:lnTo>
                    <a:pt x="272" y="491"/>
                  </a:lnTo>
                  <a:lnTo>
                    <a:pt x="281" y="491"/>
                  </a:lnTo>
                  <a:lnTo>
                    <a:pt x="303" y="505"/>
                  </a:lnTo>
                  <a:lnTo>
                    <a:pt x="348" y="485"/>
                  </a:lnTo>
                  <a:lnTo>
                    <a:pt x="362" y="485"/>
                  </a:lnTo>
                  <a:lnTo>
                    <a:pt x="374" y="503"/>
                  </a:lnTo>
                  <a:lnTo>
                    <a:pt x="399" y="480"/>
                  </a:lnTo>
                  <a:lnTo>
                    <a:pt x="399" y="460"/>
                  </a:lnTo>
                  <a:lnTo>
                    <a:pt x="417" y="459"/>
                  </a:lnTo>
                  <a:lnTo>
                    <a:pt x="440" y="487"/>
                  </a:lnTo>
                  <a:lnTo>
                    <a:pt x="460" y="481"/>
                  </a:lnTo>
                  <a:lnTo>
                    <a:pt x="460" y="447"/>
                  </a:lnTo>
                  <a:lnTo>
                    <a:pt x="433" y="420"/>
                  </a:lnTo>
                  <a:lnTo>
                    <a:pt x="404" y="363"/>
                  </a:lnTo>
                  <a:lnTo>
                    <a:pt x="382" y="363"/>
                  </a:lnTo>
                  <a:lnTo>
                    <a:pt x="376" y="372"/>
                  </a:lnTo>
                  <a:lnTo>
                    <a:pt x="342" y="324"/>
                  </a:lnTo>
                  <a:lnTo>
                    <a:pt x="342" y="284"/>
                  </a:lnTo>
                  <a:lnTo>
                    <a:pt x="376" y="286"/>
                  </a:lnTo>
                  <a:lnTo>
                    <a:pt x="396" y="272"/>
                  </a:lnTo>
                  <a:lnTo>
                    <a:pt x="365" y="182"/>
                  </a:lnTo>
                  <a:lnTo>
                    <a:pt x="350" y="167"/>
                  </a:lnTo>
                  <a:lnTo>
                    <a:pt x="350" y="149"/>
                  </a:lnTo>
                  <a:lnTo>
                    <a:pt x="396" y="78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B3919D24-D759-4330-9F1E-5EA82A5E5B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1" y="1122"/>
              <a:ext cx="554" cy="522"/>
            </a:xfrm>
            <a:custGeom>
              <a:avLst/>
              <a:gdLst>
                <a:gd name="T0" fmla="*/ 153 w 523"/>
                <a:gd name="T1" fmla="*/ 29 h 493"/>
                <a:gd name="T2" fmla="*/ 98 w 523"/>
                <a:gd name="T3" fmla="*/ 181 h 493"/>
                <a:gd name="T4" fmla="*/ 52 w 523"/>
                <a:gd name="T5" fmla="*/ 114 h 493"/>
                <a:gd name="T6" fmla="*/ 8 w 523"/>
                <a:gd name="T7" fmla="*/ 190 h 493"/>
                <a:gd name="T8" fmla="*/ 8 w 523"/>
                <a:gd name="T9" fmla="*/ 209 h 493"/>
                <a:gd name="T10" fmla="*/ 23 w 523"/>
                <a:gd name="T11" fmla="*/ 221 h 493"/>
                <a:gd name="T12" fmla="*/ 54 w 523"/>
                <a:gd name="T13" fmla="*/ 311 h 493"/>
                <a:gd name="T14" fmla="*/ 34 w 523"/>
                <a:gd name="T15" fmla="*/ 325 h 493"/>
                <a:gd name="T16" fmla="*/ 0 w 523"/>
                <a:gd name="T17" fmla="*/ 324 h 493"/>
                <a:gd name="T18" fmla="*/ 0 w 523"/>
                <a:gd name="T19" fmla="*/ 363 h 493"/>
                <a:gd name="T20" fmla="*/ 34 w 523"/>
                <a:gd name="T21" fmla="*/ 411 h 493"/>
                <a:gd name="T22" fmla="*/ 40 w 523"/>
                <a:gd name="T23" fmla="*/ 402 h 493"/>
                <a:gd name="T24" fmla="*/ 62 w 523"/>
                <a:gd name="T25" fmla="*/ 402 h 493"/>
                <a:gd name="T26" fmla="*/ 92 w 523"/>
                <a:gd name="T27" fmla="*/ 461 h 493"/>
                <a:gd name="T28" fmla="*/ 118 w 523"/>
                <a:gd name="T29" fmla="*/ 486 h 493"/>
                <a:gd name="T30" fmla="*/ 118 w 523"/>
                <a:gd name="T31" fmla="*/ 493 h 493"/>
                <a:gd name="T32" fmla="*/ 134 w 523"/>
                <a:gd name="T33" fmla="*/ 487 h 493"/>
                <a:gd name="T34" fmla="*/ 143 w 523"/>
                <a:gd name="T35" fmla="*/ 442 h 493"/>
                <a:gd name="T36" fmla="*/ 135 w 523"/>
                <a:gd name="T37" fmla="*/ 438 h 493"/>
                <a:gd name="T38" fmla="*/ 153 w 523"/>
                <a:gd name="T39" fmla="*/ 402 h 493"/>
                <a:gd name="T40" fmla="*/ 190 w 523"/>
                <a:gd name="T41" fmla="*/ 392 h 493"/>
                <a:gd name="T42" fmla="*/ 242 w 523"/>
                <a:gd name="T43" fmla="*/ 402 h 493"/>
                <a:gd name="T44" fmla="*/ 265 w 523"/>
                <a:gd name="T45" fmla="*/ 387 h 493"/>
                <a:gd name="T46" fmla="*/ 284 w 523"/>
                <a:gd name="T47" fmla="*/ 417 h 493"/>
                <a:gd name="T48" fmla="*/ 344 w 523"/>
                <a:gd name="T49" fmla="*/ 430 h 493"/>
                <a:gd name="T50" fmla="*/ 371 w 523"/>
                <a:gd name="T51" fmla="*/ 447 h 493"/>
                <a:gd name="T52" fmla="*/ 385 w 523"/>
                <a:gd name="T53" fmla="*/ 434 h 493"/>
                <a:gd name="T54" fmla="*/ 405 w 523"/>
                <a:gd name="T55" fmla="*/ 434 h 493"/>
                <a:gd name="T56" fmla="*/ 430 w 523"/>
                <a:gd name="T57" fmla="*/ 447 h 493"/>
                <a:gd name="T58" fmla="*/ 451 w 523"/>
                <a:gd name="T59" fmla="*/ 440 h 493"/>
                <a:gd name="T60" fmla="*/ 523 w 523"/>
                <a:gd name="T61" fmla="*/ 442 h 493"/>
                <a:gd name="T62" fmla="*/ 403 w 523"/>
                <a:gd name="T63" fmla="*/ 338 h 493"/>
                <a:gd name="T64" fmla="*/ 386 w 523"/>
                <a:gd name="T65" fmla="*/ 307 h 493"/>
                <a:gd name="T66" fmla="*/ 386 w 523"/>
                <a:gd name="T67" fmla="*/ 272 h 493"/>
                <a:gd name="T68" fmla="*/ 419 w 523"/>
                <a:gd name="T69" fmla="*/ 206 h 493"/>
                <a:gd name="T70" fmla="*/ 390 w 523"/>
                <a:gd name="T71" fmla="*/ 206 h 493"/>
                <a:gd name="T72" fmla="*/ 385 w 523"/>
                <a:gd name="T73" fmla="*/ 220 h 493"/>
                <a:gd name="T74" fmla="*/ 372 w 523"/>
                <a:gd name="T75" fmla="*/ 220 h 493"/>
                <a:gd name="T76" fmla="*/ 372 w 523"/>
                <a:gd name="T77" fmla="*/ 202 h 493"/>
                <a:gd name="T78" fmla="*/ 361 w 523"/>
                <a:gd name="T79" fmla="*/ 159 h 493"/>
                <a:gd name="T80" fmla="*/ 378 w 523"/>
                <a:gd name="T81" fmla="*/ 102 h 493"/>
                <a:gd name="T82" fmla="*/ 378 w 523"/>
                <a:gd name="T83" fmla="*/ 65 h 493"/>
                <a:gd name="T84" fmla="*/ 390 w 523"/>
                <a:gd name="T85" fmla="*/ 53 h 493"/>
                <a:gd name="T86" fmla="*/ 361 w 523"/>
                <a:gd name="T87" fmla="*/ 19 h 493"/>
                <a:gd name="T88" fmla="*/ 339 w 523"/>
                <a:gd name="T89" fmla="*/ 19 h 493"/>
                <a:gd name="T90" fmla="*/ 286 w 523"/>
                <a:gd name="T91" fmla="*/ 0 h 493"/>
                <a:gd name="T92" fmla="*/ 291 w 523"/>
                <a:gd name="T93" fmla="*/ 88 h 493"/>
                <a:gd name="T94" fmla="*/ 166 w 523"/>
                <a:gd name="T95" fmla="*/ 32 h 493"/>
                <a:gd name="T96" fmla="*/ 153 w 523"/>
                <a:gd name="T97" fmla="*/ 29 h 493"/>
                <a:gd name="T98" fmla="*/ 153 w 523"/>
                <a:gd name="T99" fmla="*/ 29 h 493"/>
                <a:gd name="T100" fmla="*/ 153 w 523"/>
                <a:gd name="T101" fmla="*/ 29 h 4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3"/>
                <a:gd name="T154" fmla="*/ 0 h 493"/>
                <a:gd name="T155" fmla="*/ 523 w 523"/>
                <a:gd name="T156" fmla="*/ 493 h 4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3" h="493">
                  <a:moveTo>
                    <a:pt x="153" y="29"/>
                  </a:moveTo>
                  <a:lnTo>
                    <a:pt x="98" y="181"/>
                  </a:lnTo>
                  <a:lnTo>
                    <a:pt x="52" y="114"/>
                  </a:lnTo>
                  <a:lnTo>
                    <a:pt x="8" y="190"/>
                  </a:lnTo>
                  <a:lnTo>
                    <a:pt x="8" y="209"/>
                  </a:lnTo>
                  <a:lnTo>
                    <a:pt x="23" y="221"/>
                  </a:lnTo>
                  <a:lnTo>
                    <a:pt x="54" y="311"/>
                  </a:lnTo>
                  <a:lnTo>
                    <a:pt x="34" y="325"/>
                  </a:lnTo>
                  <a:lnTo>
                    <a:pt x="0" y="324"/>
                  </a:lnTo>
                  <a:lnTo>
                    <a:pt x="0" y="363"/>
                  </a:lnTo>
                  <a:lnTo>
                    <a:pt x="34" y="411"/>
                  </a:lnTo>
                  <a:lnTo>
                    <a:pt x="40" y="402"/>
                  </a:lnTo>
                  <a:lnTo>
                    <a:pt x="62" y="402"/>
                  </a:lnTo>
                  <a:lnTo>
                    <a:pt x="92" y="461"/>
                  </a:lnTo>
                  <a:lnTo>
                    <a:pt x="118" y="486"/>
                  </a:lnTo>
                  <a:lnTo>
                    <a:pt x="118" y="493"/>
                  </a:lnTo>
                  <a:lnTo>
                    <a:pt x="134" y="487"/>
                  </a:lnTo>
                  <a:lnTo>
                    <a:pt x="143" y="442"/>
                  </a:lnTo>
                  <a:lnTo>
                    <a:pt x="135" y="438"/>
                  </a:lnTo>
                  <a:lnTo>
                    <a:pt x="153" y="402"/>
                  </a:lnTo>
                  <a:lnTo>
                    <a:pt x="190" y="392"/>
                  </a:lnTo>
                  <a:lnTo>
                    <a:pt x="242" y="402"/>
                  </a:lnTo>
                  <a:lnTo>
                    <a:pt x="265" y="387"/>
                  </a:lnTo>
                  <a:lnTo>
                    <a:pt x="284" y="417"/>
                  </a:lnTo>
                  <a:lnTo>
                    <a:pt x="344" y="430"/>
                  </a:lnTo>
                  <a:lnTo>
                    <a:pt x="371" y="447"/>
                  </a:lnTo>
                  <a:lnTo>
                    <a:pt x="385" y="434"/>
                  </a:lnTo>
                  <a:lnTo>
                    <a:pt x="405" y="434"/>
                  </a:lnTo>
                  <a:lnTo>
                    <a:pt x="430" y="447"/>
                  </a:lnTo>
                  <a:lnTo>
                    <a:pt x="451" y="440"/>
                  </a:lnTo>
                  <a:lnTo>
                    <a:pt x="523" y="442"/>
                  </a:lnTo>
                  <a:lnTo>
                    <a:pt x="403" y="338"/>
                  </a:lnTo>
                  <a:lnTo>
                    <a:pt x="386" y="307"/>
                  </a:lnTo>
                  <a:lnTo>
                    <a:pt x="386" y="272"/>
                  </a:lnTo>
                  <a:lnTo>
                    <a:pt x="419" y="206"/>
                  </a:lnTo>
                  <a:lnTo>
                    <a:pt x="390" y="206"/>
                  </a:lnTo>
                  <a:lnTo>
                    <a:pt x="385" y="220"/>
                  </a:lnTo>
                  <a:lnTo>
                    <a:pt x="372" y="220"/>
                  </a:lnTo>
                  <a:lnTo>
                    <a:pt x="372" y="202"/>
                  </a:lnTo>
                  <a:lnTo>
                    <a:pt x="361" y="159"/>
                  </a:lnTo>
                  <a:lnTo>
                    <a:pt x="378" y="102"/>
                  </a:lnTo>
                  <a:lnTo>
                    <a:pt x="378" y="65"/>
                  </a:lnTo>
                  <a:lnTo>
                    <a:pt x="390" y="53"/>
                  </a:lnTo>
                  <a:lnTo>
                    <a:pt x="361" y="19"/>
                  </a:lnTo>
                  <a:lnTo>
                    <a:pt x="339" y="19"/>
                  </a:lnTo>
                  <a:lnTo>
                    <a:pt x="286" y="0"/>
                  </a:lnTo>
                  <a:lnTo>
                    <a:pt x="291" y="88"/>
                  </a:lnTo>
                  <a:lnTo>
                    <a:pt x="166" y="32"/>
                  </a:lnTo>
                  <a:lnTo>
                    <a:pt x="153" y="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D645F4B4-F488-4CC6-A6A5-A6D0AEAF42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0" y="1024"/>
              <a:ext cx="406" cy="354"/>
            </a:xfrm>
            <a:custGeom>
              <a:avLst/>
              <a:gdLst>
                <a:gd name="T0" fmla="*/ 335 w 383"/>
                <a:gd name="T1" fmla="*/ 0 h 334"/>
                <a:gd name="T2" fmla="*/ 171 w 383"/>
                <a:gd name="T3" fmla="*/ 0 h 334"/>
                <a:gd name="T4" fmla="*/ 126 w 383"/>
                <a:gd name="T5" fmla="*/ 48 h 334"/>
                <a:gd name="T6" fmla="*/ 33 w 383"/>
                <a:gd name="T7" fmla="*/ 29 h 334"/>
                <a:gd name="T8" fmla="*/ 0 w 383"/>
                <a:gd name="T9" fmla="*/ 108 h 334"/>
                <a:gd name="T10" fmla="*/ 22 w 383"/>
                <a:gd name="T11" fmla="*/ 110 h 334"/>
                <a:gd name="T12" fmla="*/ 51 w 383"/>
                <a:gd name="T13" fmla="*/ 145 h 334"/>
                <a:gd name="T14" fmla="*/ 40 w 383"/>
                <a:gd name="T15" fmla="*/ 157 h 334"/>
                <a:gd name="T16" fmla="*/ 40 w 383"/>
                <a:gd name="T17" fmla="*/ 197 h 334"/>
                <a:gd name="T18" fmla="*/ 22 w 383"/>
                <a:gd name="T19" fmla="*/ 254 h 334"/>
                <a:gd name="T20" fmla="*/ 33 w 383"/>
                <a:gd name="T21" fmla="*/ 292 h 334"/>
                <a:gd name="T22" fmla="*/ 33 w 383"/>
                <a:gd name="T23" fmla="*/ 312 h 334"/>
                <a:gd name="T24" fmla="*/ 46 w 383"/>
                <a:gd name="T25" fmla="*/ 312 h 334"/>
                <a:gd name="T26" fmla="*/ 54 w 383"/>
                <a:gd name="T27" fmla="*/ 298 h 334"/>
                <a:gd name="T28" fmla="*/ 79 w 383"/>
                <a:gd name="T29" fmla="*/ 298 h 334"/>
                <a:gd name="T30" fmla="*/ 93 w 383"/>
                <a:gd name="T31" fmla="*/ 312 h 334"/>
                <a:gd name="T32" fmla="*/ 93 w 383"/>
                <a:gd name="T33" fmla="*/ 334 h 334"/>
                <a:gd name="T34" fmla="*/ 130 w 383"/>
                <a:gd name="T35" fmla="*/ 334 h 334"/>
                <a:gd name="T36" fmla="*/ 158 w 383"/>
                <a:gd name="T37" fmla="*/ 277 h 334"/>
                <a:gd name="T38" fmla="*/ 177 w 383"/>
                <a:gd name="T39" fmla="*/ 277 h 334"/>
                <a:gd name="T40" fmla="*/ 200 w 383"/>
                <a:gd name="T41" fmla="*/ 251 h 334"/>
                <a:gd name="T42" fmla="*/ 213 w 383"/>
                <a:gd name="T43" fmla="*/ 251 h 334"/>
                <a:gd name="T44" fmla="*/ 227 w 383"/>
                <a:gd name="T45" fmla="*/ 259 h 334"/>
                <a:gd name="T46" fmla="*/ 277 w 383"/>
                <a:gd name="T47" fmla="*/ 223 h 334"/>
                <a:gd name="T48" fmla="*/ 285 w 383"/>
                <a:gd name="T49" fmla="*/ 200 h 334"/>
                <a:gd name="T50" fmla="*/ 260 w 383"/>
                <a:gd name="T51" fmla="*/ 180 h 334"/>
                <a:gd name="T52" fmla="*/ 254 w 383"/>
                <a:gd name="T53" fmla="*/ 150 h 334"/>
                <a:gd name="T54" fmla="*/ 273 w 383"/>
                <a:gd name="T55" fmla="*/ 139 h 334"/>
                <a:gd name="T56" fmla="*/ 273 w 383"/>
                <a:gd name="T57" fmla="*/ 121 h 334"/>
                <a:gd name="T58" fmla="*/ 299 w 383"/>
                <a:gd name="T59" fmla="*/ 115 h 334"/>
                <a:gd name="T60" fmla="*/ 312 w 383"/>
                <a:gd name="T61" fmla="*/ 90 h 334"/>
                <a:gd name="T62" fmla="*/ 334 w 383"/>
                <a:gd name="T63" fmla="*/ 106 h 334"/>
                <a:gd name="T64" fmla="*/ 383 w 383"/>
                <a:gd name="T65" fmla="*/ 78 h 334"/>
                <a:gd name="T66" fmla="*/ 361 w 383"/>
                <a:gd name="T67" fmla="*/ 71 h 334"/>
                <a:gd name="T68" fmla="*/ 343 w 383"/>
                <a:gd name="T69" fmla="*/ 19 h 334"/>
                <a:gd name="T70" fmla="*/ 335 w 383"/>
                <a:gd name="T71" fmla="*/ 0 h 334"/>
                <a:gd name="T72" fmla="*/ 335 w 383"/>
                <a:gd name="T73" fmla="*/ 0 h 334"/>
                <a:gd name="T74" fmla="*/ 335 w 383"/>
                <a:gd name="T75" fmla="*/ 0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"/>
                <a:gd name="T115" fmla="*/ 0 h 334"/>
                <a:gd name="T116" fmla="*/ 383 w 383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" h="334">
                  <a:moveTo>
                    <a:pt x="335" y="0"/>
                  </a:moveTo>
                  <a:lnTo>
                    <a:pt x="171" y="0"/>
                  </a:lnTo>
                  <a:lnTo>
                    <a:pt x="126" y="48"/>
                  </a:lnTo>
                  <a:lnTo>
                    <a:pt x="33" y="29"/>
                  </a:lnTo>
                  <a:lnTo>
                    <a:pt x="0" y="108"/>
                  </a:lnTo>
                  <a:lnTo>
                    <a:pt x="22" y="110"/>
                  </a:lnTo>
                  <a:lnTo>
                    <a:pt x="51" y="145"/>
                  </a:lnTo>
                  <a:lnTo>
                    <a:pt x="40" y="157"/>
                  </a:lnTo>
                  <a:lnTo>
                    <a:pt x="40" y="197"/>
                  </a:lnTo>
                  <a:lnTo>
                    <a:pt x="22" y="254"/>
                  </a:lnTo>
                  <a:lnTo>
                    <a:pt x="33" y="292"/>
                  </a:lnTo>
                  <a:lnTo>
                    <a:pt x="33" y="312"/>
                  </a:lnTo>
                  <a:lnTo>
                    <a:pt x="46" y="312"/>
                  </a:lnTo>
                  <a:lnTo>
                    <a:pt x="54" y="298"/>
                  </a:lnTo>
                  <a:lnTo>
                    <a:pt x="79" y="298"/>
                  </a:lnTo>
                  <a:lnTo>
                    <a:pt x="93" y="312"/>
                  </a:lnTo>
                  <a:lnTo>
                    <a:pt x="93" y="334"/>
                  </a:lnTo>
                  <a:lnTo>
                    <a:pt x="130" y="334"/>
                  </a:lnTo>
                  <a:lnTo>
                    <a:pt x="158" y="277"/>
                  </a:lnTo>
                  <a:lnTo>
                    <a:pt x="177" y="277"/>
                  </a:lnTo>
                  <a:lnTo>
                    <a:pt x="200" y="251"/>
                  </a:lnTo>
                  <a:lnTo>
                    <a:pt x="213" y="251"/>
                  </a:lnTo>
                  <a:lnTo>
                    <a:pt x="227" y="259"/>
                  </a:lnTo>
                  <a:lnTo>
                    <a:pt x="277" y="223"/>
                  </a:lnTo>
                  <a:lnTo>
                    <a:pt x="285" y="200"/>
                  </a:lnTo>
                  <a:lnTo>
                    <a:pt x="260" y="180"/>
                  </a:lnTo>
                  <a:lnTo>
                    <a:pt x="254" y="150"/>
                  </a:lnTo>
                  <a:lnTo>
                    <a:pt x="273" y="139"/>
                  </a:lnTo>
                  <a:lnTo>
                    <a:pt x="273" y="121"/>
                  </a:lnTo>
                  <a:lnTo>
                    <a:pt x="299" y="115"/>
                  </a:lnTo>
                  <a:lnTo>
                    <a:pt x="312" y="90"/>
                  </a:lnTo>
                  <a:lnTo>
                    <a:pt x="334" y="106"/>
                  </a:lnTo>
                  <a:lnTo>
                    <a:pt x="383" y="78"/>
                  </a:lnTo>
                  <a:lnTo>
                    <a:pt x="361" y="71"/>
                  </a:lnTo>
                  <a:lnTo>
                    <a:pt x="343" y="19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4BFA0FA5-CEF0-44BA-A8BB-8CFE62F3C0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40" y="1105"/>
              <a:ext cx="632" cy="499"/>
            </a:xfrm>
            <a:custGeom>
              <a:avLst/>
              <a:gdLst>
                <a:gd name="T0" fmla="*/ 339 w 596"/>
                <a:gd name="T1" fmla="*/ 0 h 471"/>
                <a:gd name="T2" fmla="*/ 287 w 596"/>
                <a:gd name="T3" fmla="*/ 30 h 471"/>
                <a:gd name="T4" fmla="*/ 265 w 596"/>
                <a:gd name="T5" fmla="*/ 14 h 471"/>
                <a:gd name="T6" fmla="*/ 251 w 596"/>
                <a:gd name="T7" fmla="*/ 40 h 471"/>
                <a:gd name="T8" fmla="*/ 226 w 596"/>
                <a:gd name="T9" fmla="*/ 45 h 471"/>
                <a:gd name="T10" fmla="*/ 226 w 596"/>
                <a:gd name="T11" fmla="*/ 63 h 471"/>
                <a:gd name="T12" fmla="*/ 207 w 596"/>
                <a:gd name="T13" fmla="*/ 74 h 471"/>
                <a:gd name="T14" fmla="*/ 213 w 596"/>
                <a:gd name="T15" fmla="*/ 106 h 471"/>
                <a:gd name="T16" fmla="*/ 238 w 596"/>
                <a:gd name="T17" fmla="*/ 124 h 471"/>
                <a:gd name="T18" fmla="*/ 230 w 596"/>
                <a:gd name="T19" fmla="*/ 147 h 471"/>
                <a:gd name="T20" fmla="*/ 180 w 596"/>
                <a:gd name="T21" fmla="*/ 183 h 471"/>
                <a:gd name="T22" fmla="*/ 166 w 596"/>
                <a:gd name="T23" fmla="*/ 175 h 471"/>
                <a:gd name="T24" fmla="*/ 153 w 596"/>
                <a:gd name="T25" fmla="*/ 175 h 471"/>
                <a:gd name="T26" fmla="*/ 130 w 596"/>
                <a:gd name="T27" fmla="*/ 201 h 471"/>
                <a:gd name="T28" fmla="*/ 111 w 596"/>
                <a:gd name="T29" fmla="*/ 201 h 471"/>
                <a:gd name="T30" fmla="*/ 83 w 596"/>
                <a:gd name="T31" fmla="*/ 258 h 471"/>
                <a:gd name="T32" fmla="*/ 46 w 596"/>
                <a:gd name="T33" fmla="*/ 258 h 471"/>
                <a:gd name="T34" fmla="*/ 46 w 596"/>
                <a:gd name="T35" fmla="*/ 236 h 471"/>
                <a:gd name="T36" fmla="*/ 33 w 596"/>
                <a:gd name="T37" fmla="*/ 225 h 471"/>
                <a:gd name="T38" fmla="*/ 0 w 596"/>
                <a:gd name="T39" fmla="*/ 288 h 471"/>
                <a:gd name="T40" fmla="*/ 0 w 596"/>
                <a:gd name="T41" fmla="*/ 323 h 471"/>
                <a:gd name="T42" fmla="*/ 17 w 596"/>
                <a:gd name="T43" fmla="*/ 353 h 471"/>
                <a:gd name="T44" fmla="*/ 137 w 596"/>
                <a:gd name="T45" fmla="*/ 458 h 471"/>
                <a:gd name="T46" fmla="*/ 152 w 596"/>
                <a:gd name="T47" fmla="*/ 458 h 471"/>
                <a:gd name="T48" fmla="*/ 177 w 596"/>
                <a:gd name="T49" fmla="*/ 471 h 471"/>
                <a:gd name="T50" fmla="*/ 207 w 596"/>
                <a:gd name="T51" fmla="*/ 448 h 471"/>
                <a:gd name="T52" fmla="*/ 258 w 596"/>
                <a:gd name="T53" fmla="*/ 454 h 471"/>
                <a:gd name="T54" fmla="*/ 278 w 596"/>
                <a:gd name="T55" fmla="*/ 462 h 471"/>
                <a:gd name="T56" fmla="*/ 343 w 596"/>
                <a:gd name="T57" fmla="*/ 458 h 471"/>
                <a:gd name="T58" fmla="*/ 274 w 596"/>
                <a:gd name="T59" fmla="*/ 368 h 471"/>
                <a:gd name="T60" fmla="*/ 320 w 596"/>
                <a:gd name="T61" fmla="*/ 317 h 471"/>
                <a:gd name="T62" fmla="*/ 483 w 596"/>
                <a:gd name="T63" fmla="*/ 267 h 471"/>
                <a:gd name="T64" fmla="*/ 596 w 596"/>
                <a:gd name="T65" fmla="*/ 297 h 471"/>
                <a:gd name="T66" fmla="*/ 528 w 596"/>
                <a:gd name="T67" fmla="*/ 215 h 471"/>
                <a:gd name="T68" fmla="*/ 507 w 596"/>
                <a:gd name="T69" fmla="*/ 104 h 471"/>
                <a:gd name="T70" fmla="*/ 561 w 596"/>
                <a:gd name="T71" fmla="*/ 54 h 471"/>
                <a:gd name="T72" fmla="*/ 339 w 596"/>
                <a:gd name="T73" fmla="*/ 0 h 471"/>
                <a:gd name="T74" fmla="*/ 339 w 596"/>
                <a:gd name="T75" fmla="*/ 0 h 471"/>
                <a:gd name="T76" fmla="*/ 339 w 596"/>
                <a:gd name="T77" fmla="*/ 0 h 4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6"/>
                <a:gd name="T118" fmla="*/ 0 h 471"/>
                <a:gd name="T119" fmla="*/ 596 w 596"/>
                <a:gd name="T120" fmla="*/ 471 h 4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6" h="471">
                  <a:moveTo>
                    <a:pt x="339" y="0"/>
                  </a:moveTo>
                  <a:lnTo>
                    <a:pt x="287" y="30"/>
                  </a:lnTo>
                  <a:lnTo>
                    <a:pt x="265" y="14"/>
                  </a:lnTo>
                  <a:lnTo>
                    <a:pt x="251" y="40"/>
                  </a:lnTo>
                  <a:lnTo>
                    <a:pt x="226" y="45"/>
                  </a:lnTo>
                  <a:lnTo>
                    <a:pt x="226" y="63"/>
                  </a:lnTo>
                  <a:lnTo>
                    <a:pt x="207" y="74"/>
                  </a:lnTo>
                  <a:lnTo>
                    <a:pt x="213" y="106"/>
                  </a:lnTo>
                  <a:lnTo>
                    <a:pt x="238" y="124"/>
                  </a:lnTo>
                  <a:lnTo>
                    <a:pt x="230" y="147"/>
                  </a:lnTo>
                  <a:lnTo>
                    <a:pt x="180" y="183"/>
                  </a:lnTo>
                  <a:lnTo>
                    <a:pt x="166" y="175"/>
                  </a:lnTo>
                  <a:lnTo>
                    <a:pt x="153" y="175"/>
                  </a:lnTo>
                  <a:lnTo>
                    <a:pt x="130" y="201"/>
                  </a:lnTo>
                  <a:lnTo>
                    <a:pt x="111" y="201"/>
                  </a:lnTo>
                  <a:lnTo>
                    <a:pt x="83" y="258"/>
                  </a:lnTo>
                  <a:lnTo>
                    <a:pt x="46" y="258"/>
                  </a:lnTo>
                  <a:lnTo>
                    <a:pt x="46" y="236"/>
                  </a:lnTo>
                  <a:lnTo>
                    <a:pt x="33" y="225"/>
                  </a:lnTo>
                  <a:lnTo>
                    <a:pt x="0" y="288"/>
                  </a:lnTo>
                  <a:lnTo>
                    <a:pt x="0" y="323"/>
                  </a:lnTo>
                  <a:lnTo>
                    <a:pt x="17" y="353"/>
                  </a:lnTo>
                  <a:lnTo>
                    <a:pt x="137" y="458"/>
                  </a:lnTo>
                  <a:lnTo>
                    <a:pt x="152" y="458"/>
                  </a:lnTo>
                  <a:lnTo>
                    <a:pt x="177" y="471"/>
                  </a:lnTo>
                  <a:lnTo>
                    <a:pt x="207" y="448"/>
                  </a:lnTo>
                  <a:lnTo>
                    <a:pt x="258" y="454"/>
                  </a:lnTo>
                  <a:lnTo>
                    <a:pt x="278" y="462"/>
                  </a:lnTo>
                  <a:lnTo>
                    <a:pt x="343" y="458"/>
                  </a:lnTo>
                  <a:lnTo>
                    <a:pt x="274" y="368"/>
                  </a:lnTo>
                  <a:lnTo>
                    <a:pt x="320" y="317"/>
                  </a:lnTo>
                  <a:lnTo>
                    <a:pt x="483" y="267"/>
                  </a:lnTo>
                  <a:lnTo>
                    <a:pt x="596" y="297"/>
                  </a:lnTo>
                  <a:lnTo>
                    <a:pt x="528" y="215"/>
                  </a:lnTo>
                  <a:lnTo>
                    <a:pt x="507" y="104"/>
                  </a:lnTo>
                  <a:lnTo>
                    <a:pt x="561" y="54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60318FFD-9E8C-4656-81FA-A1BAAD4AA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4" y="1649"/>
              <a:ext cx="508" cy="228"/>
            </a:xfrm>
            <a:custGeom>
              <a:avLst/>
              <a:gdLst>
                <a:gd name="T0" fmla="*/ 315 w 480"/>
                <a:gd name="T1" fmla="*/ 28 h 215"/>
                <a:gd name="T2" fmla="*/ 292 w 480"/>
                <a:gd name="T3" fmla="*/ 0 h 215"/>
                <a:gd name="T4" fmla="*/ 272 w 480"/>
                <a:gd name="T5" fmla="*/ 3 h 215"/>
                <a:gd name="T6" fmla="*/ 272 w 480"/>
                <a:gd name="T7" fmla="*/ 22 h 215"/>
                <a:gd name="T8" fmla="*/ 247 w 480"/>
                <a:gd name="T9" fmla="*/ 44 h 215"/>
                <a:gd name="T10" fmla="*/ 236 w 480"/>
                <a:gd name="T11" fmla="*/ 26 h 215"/>
                <a:gd name="T12" fmla="*/ 221 w 480"/>
                <a:gd name="T13" fmla="*/ 26 h 215"/>
                <a:gd name="T14" fmla="*/ 176 w 480"/>
                <a:gd name="T15" fmla="*/ 44 h 215"/>
                <a:gd name="T16" fmla="*/ 156 w 480"/>
                <a:gd name="T17" fmla="*/ 32 h 215"/>
                <a:gd name="T18" fmla="*/ 145 w 480"/>
                <a:gd name="T19" fmla="*/ 32 h 215"/>
                <a:gd name="T20" fmla="*/ 93 w 480"/>
                <a:gd name="T21" fmla="*/ 131 h 215"/>
                <a:gd name="T22" fmla="*/ 47 w 480"/>
                <a:gd name="T23" fmla="*/ 126 h 215"/>
                <a:gd name="T24" fmla="*/ 0 w 480"/>
                <a:gd name="T25" fmla="*/ 178 h 215"/>
                <a:gd name="T26" fmla="*/ 0 w 480"/>
                <a:gd name="T27" fmla="*/ 215 h 215"/>
                <a:gd name="T28" fmla="*/ 104 w 480"/>
                <a:gd name="T29" fmla="*/ 206 h 215"/>
                <a:gd name="T30" fmla="*/ 220 w 480"/>
                <a:gd name="T31" fmla="*/ 64 h 215"/>
                <a:gd name="T32" fmla="*/ 476 w 480"/>
                <a:gd name="T33" fmla="*/ 171 h 215"/>
                <a:gd name="T34" fmla="*/ 480 w 480"/>
                <a:gd name="T35" fmla="*/ 153 h 215"/>
                <a:gd name="T36" fmla="*/ 468 w 480"/>
                <a:gd name="T37" fmla="*/ 148 h 215"/>
                <a:gd name="T38" fmla="*/ 465 w 480"/>
                <a:gd name="T39" fmla="*/ 138 h 215"/>
                <a:gd name="T40" fmla="*/ 443 w 480"/>
                <a:gd name="T41" fmla="*/ 128 h 215"/>
                <a:gd name="T42" fmla="*/ 444 w 480"/>
                <a:gd name="T43" fmla="*/ 114 h 215"/>
                <a:gd name="T44" fmla="*/ 415 w 480"/>
                <a:gd name="T45" fmla="*/ 91 h 215"/>
                <a:gd name="T46" fmla="*/ 415 w 480"/>
                <a:gd name="T47" fmla="*/ 82 h 215"/>
                <a:gd name="T48" fmla="*/ 395 w 480"/>
                <a:gd name="T49" fmla="*/ 74 h 215"/>
                <a:gd name="T50" fmla="*/ 373 w 480"/>
                <a:gd name="T51" fmla="*/ 74 h 215"/>
                <a:gd name="T52" fmla="*/ 373 w 480"/>
                <a:gd name="T53" fmla="*/ 63 h 215"/>
                <a:gd name="T54" fmla="*/ 379 w 480"/>
                <a:gd name="T55" fmla="*/ 46 h 215"/>
                <a:gd name="T56" fmla="*/ 379 w 480"/>
                <a:gd name="T57" fmla="*/ 34 h 215"/>
                <a:gd name="T58" fmla="*/ 368 w 480"/>
                <a:gd name="T59" fmla="*/ 26 h 215"/>
                <a:gd name="T60" fmla="*/ 333 w 480"/>
                <a:gd name="T61" fmla="*/ 22 h 215"/>
                <a:gd name="T62" fmla="*/ 315 w 480"/>
                <a:gd name="T63" fmla="*/ 28 h 215"/>
                <a:gd name="T64" fmla="*/ 315 w 480"/>
                <a:gd name="T65" fmla="*/ 28 h 215"/>
                <a:gd name="T66" fmla="*/ 315 w 480"/>
                <a:gd name="T67" fmla="*/ 28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0"/>
                <a:gd name="T103" fmla="*/ 0 h 215"/>
                <a:gd name="T104" fmla="*/ 480 w 480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0" h="215">
                  <a:moveTo>
                    <a:pt x="315" y="28"/>
                  </a:moveTo>
                  <a:lnTo>
                    <a:pt x="292" y="0"/>
                  </a:lnTo>
                  <a:lnTo>
                    <a:pt x="272" y="3"/>
                  </a:lnTo>
                  <a:lnTo>
                    <a:pt x="272" y="22"/>
                  </a:lnTo>
                  <a:lnTo>
                    <a:pt x="247" y="44"/>
                  </a:lnTo>
                  <a:lnTo>
                    <a:pt x="236" y="26"/>
                  </a:lnTo>
                  <a:lnTo>
                    <a:pt x="221" y="26"/>
                  </a:lnTo>
                  <a:lnTo>
                    <a:pt x="176" y="44"/>
                  </a:lnTo>
                  <a:lnTo>
                    <a:pt x="156" y="32"/>
                  </a:lnTo>
                  <a:lnTo>
                    <a:pt x="145" y="32"/>
                  </a:lnTo>
                  <a:lnTo>
                    <a:pt x="93" y="131"/>
                  </a:lnTo>
                  <a:lnTo>
                    <a:pt x="47" y="126"/>
                  </a:lnTo>
                  <a:lnTo>
                    <a:pt x="0" y="178"/>
                  </a:lnTo>
                  <a:lnTo>
                    <a:pt x="0" y="215"/>
                  </a:lnTo>
                  <a:lnTo>
                    <a:pt x="104" y="206"/>
                  </a:lnTo>
                  <a:lnTo>
                    <a:pt x="220" y="64"/>
                  </a:lnTo>
                  <a:lnTo>
                    <a:pt x="476" y="171"/>
                  </a:lnTo>
                  <a:lnTo>
                    <a:pt x="480" y="153"/>
                  </a:lnTo>
                  <a:lnTo>
                    <a:pt x="468" y="148"/>
                  </a:lnTo>
                  <a:lnTo>
                    <a:pt x="465" y="138"/>
                  </a:lnTo>
                  <a:lnTo>
                    <a:pt x="443" y="128"/>
                  </a:lnTo>
                  <a:lnTo>
                    <a:pt x="444" y="114"/>
                  </a:lnTo>
                  <a:lnTo>
                    <a:pt x="415" y="91"/>
                  </a:lnTo>
                  <a:lnTo>
                    <a:pt x="415" y="82"/>
                  </a:lnTo>
                  <a:lnTo>
                    <a:pt x="395" y="74"/>
                  </a:lnTo>
                  <a:lnTo>
                    <a:pt x="373" y="74"/>
                  </a:lnTo>
                  <a:lnTo>
                    <a:pt x="373" y="63"/>
                  </a:lnTo>
                  <a:lnTo>
                    <a:pt x="379" y="46"/>
                  </a:lnTo>
                  <a:lnTo>
                    <a:pt x="379" y="34"/>
                  </a:lnTo>
                  <a:lnTo>
                    <a:pt x="368" y="26"/>
                  </a:lnTo>
                  <a:lnTo>
                    <a:pt x="333" y="22"/>
                  </a:lnTo>
                  <a:lnTo>
                    <a:pt x="315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078A022A-45CB-4541-8D6D-76B884E714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6" y="1532"/>
              <a:ext cx="680" cy="387"/>
            </a:xfrm>
            <a:custGeom>
              <a:avLst/>
              <a:gdLst>
                <a:gd name="T0" fmla="*/ 613 w 642"/>
                <a:gd name="T1" fmla="*/ 54 h 366"/>
                <a:gd name="T2" fmla="*/ 544 w 642"/>
                <a:gd name="T3" fmla="*/ 60 h 366"/>
                <a:gd name="T4" fmla="*/ 525 w 642"/>
                <a:gd name="T5" fmla="*/ 51 h 366"/>
                <a:gd name="T6" fmla="*/ 478 w 642"/>
                <a:gd name="T7" fmla="*/ 45 h 366"/>
                <a:gd name="T8" fmla="*/ 445 w 642"/>
                <a:gd name="T9" fmla="*/ 68 h 366"/>
                <a:gd name="T10" fmla="*/ 421 w 642"/>
                <a:gd name="T11" fmla="*/ 54 h 366"/>
                <a:gd name="T12" fmla="*/ 389 w 642"/>
                <a:gd name="T13" fmla="*/ 55 h 366"/>
                <a:gd name="T14" fmla="*/ 334 w 642"/>
                <a:gd name="T15" fmla="*/ 52 h 366"/>
                <a:gd name="T16" fmla="*/ 310 w 642"/>
                <a:gd name="T17" fmla="*/ 60 h 366"/>
                <a:gd name="T18" fmla="*/ 288 w 642"/>
                <a:gd name="T19" fmla="*/ 47 h 366"/>
                <a:gd name="T20" fmla="*/ 267 w 642"/>
                <a:gd name="T21" fmla="*/ 47 h 366"/>
                <a:gd name="T22" fmla="*/ 253 w 642"/>
                <a:gd name="T23" fmla="*/ 60 h 366"/>
                <a:gd name="T24" fmla="*/ 227 w 642"/>
                <a:gd name="T25" fmla="*/ 45 h 366"/>
                <a:gd name="T26" fmla="*/ 166 w 642"/>
                <a:gd name="T27" fmla="*/ 30 h 366"/>
                <a:gd name="T28" fmla="*/ 146 w 642"/>
                <a:gd name="T29" fmla="*/ 0 h 366"/>
                <a:gd name="T30" fmla="*/ 123 w 642"/>
                <a:gd name="T31" fmla="*/ 15 h 366"/>
                <a:gd name="T32" fmla="*/ 100 w 642"/>
                <a:gd name="T33" fmla="*/ 9 h 366"/>
                <a:gd name="T34" fmla="*/ 72 w 642"/>
                <a:gd name="T35" fmla="*/ 5 h 366"/>
                <a:gd name="T36" fmla="*/ 35 w 642"/>
                <a:gd name="T37" fmla="*/ 14 h 366"/>
                <a:gd name="T38" fmla="*/ 17 w 642"/>
                <a:gd name="T39" fmla="*/ 51 h 366"/>
                <a:gd name="T40" fmla="*/ 25 w 642"/>
                <a:gd name="T41" fmla="*/ 55 h 366"/>
                <a:gd name="T42" fmla="*/ 16 w 642"/>
                <a:gd name="T43" fmla="*/ 100 h 366"/>
                <a:gd name="T44" fmla="*/ 0 w 642"/>
                <a:gd name="T45" fmla="*/ 106 h 366"/>
                <a:gd name="T46" fmla="*/ 0 w 642"/>
                <a:gd name="T47" fmla="*/ 133 h 366"/>
                <a:gd name="T48" fmla="*/ 35 w 642"/>
                <a:gd name="T49" fmla="*/ 137 h 366"/>
                <a:gd name="T50" fmla="*/ 46 w 642"/>
                <a:gd name="T51" fmla="*/ 145 h 366"/>
                <a:gd name="T52" fmla="*/ 46 w 642"/>
                <a:gd name="T53" fmla="*/ 157 h 366"/>
                <a:gd name="T54" fmla="*/ 40 w 642"/>
                <a:gd name="T55" fmla="*/ 174 h 366"/>
                <a:gd name="T56" fmla="*/ 40 w 642"/>
                <a:gd name="T57" fmla="*/ 184 h 366"/>
                <a:gd name="T58" fmla="*/ 62 w 642"/>
                <a:gd name="T59" fmla="*/ 184 h 366"/>
                <a:gd name="T60" fmla="*/ 82 w 642"/>
                <a:gd name="T61" fmla="*/ 196 h 366"/>
                <a:gd name="T62" fmla="*/ 114 w 642"/>
                <a:gd name="T63" fmla="*/ 166 h 366"/>
                <a:gd name="T64" fmla="*/ 126 w 642"/>
                <a:gd name="T65" fmla="*/ 166 h 366"/>
                <a:gd name="T66" fmla="*/ 150 w 642"/>
                <a:gd name="T67" fmla="*/ 203 h 366"/>
                <a:gd name="T68" fmla="*/ 219 w 642"/>
                <a:gd name="T69" fmla="*/ 235 h 366"/>
                <a:gd name="T70" fmla="*/ 249 w 642"/>
                <a:gd name="T71" fmla="*/ 264 h 366"/>
                <a:gd name="T72" fmla="*/ 268 w 642"/>
                <a:gd name="T73" fmla="*/ 259 h 366"/>
                <a:gd name="T74" fmla="*/ 366 w 642"/>
                <a:gd name="T75" fmla="*/ 273 h 366"/>
                <a:gd name="T76" fmla="*/ 365 w 642"/>
                <a:gd name="T77" fmla="*/ 264 h 366"/>
                <a:gd name="T78" fmla="*/ 403 w 642"/>
                <a:gd name="T79" fmla="*/ 241 h 366"/>
                <a:gd name="T80" fmla="*/ 449 w 642"/>
                <a:gd name="T81" fmla="*/ 278 h 366"/>
                <a:gd name="T82" fmla="*/ 437 w 642"/>
                <a:gd name="T83" fmla="*/ 307 h 366"/>
                <a:gd name="T84" fmla="*/ 508 w 642"/>
                <a:gd name="T85" fmla="*/ 366 h 366"/>
                <a:gd name="T86" fmla="*/ 521 w 642"/>
                <a:gd name="T87" fmla="*/ 360 h 366"/>
                <a:gd name="T88" fmla="*/ 533 w 642"/>
                <a:gd name="T89" fmla="*/ 322 h 366"/>
                <a:gd name="T90" fmla="*/ 555 w 642"/>
                <a:gd name="T91" fmla="*/ 317 h 366"/>
                <a:gd name="T92" fmla="*/ 582 w 642"/>
                <a:gd name="T93" fmla="*/ 316 h 366"/>
                <a:gd name="T94" fmla="*/ 625 w 642"/>
                <a:gd name="T95" fmla="*/ 349 h 366"/>
                <a:gd name="T96" fmla="*/ 642 w 642"/>
                <a:gd name="T97" fmla="*/ 333 h 366"/>
                <a:gd name="T98" fmla="*/ 642 w 642"/>
                <a:gd name="T99" fmla="*/ 313 h 366"/>
                <a:gd name="T100" fmla="*/ 572 w 642"/>
                <a:gd name="T101" fmla="*/ 256 h 366"/>
                <a:gd name="T102" fmla="*/ 541 w 642"/>
                <a:gd name="T103" fmla="*/ 94 h 366"/>
                <a:gd name="T104" fmla="*/ 613 w 642"/>
                <a:gd name="T105" fmla="*/ 54 h 366"/>
                <a:gd name="T106" fmla="*/ 613 w 642"/>
                <a:gd name="T107" fmla="*/ 54 h 366"/>
                <a:gd name="T108" fmla="*/ 613 w 642"/>
                <a:gd name="T109" fmla="*/ 54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2"/>
                <a:gd name="T166" fmla="*/ 0 h 366"/>
                <a:gd name="T167" fmla="*/ 642 w 642"/>
                <a:gd name="T168" fmla="*/ 366 h 3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2" h="366">
                  <a:moveTo>
                    <a:pt x="613" y="54"/>
                  </a:moveTo>
                  <a:lnTo>
                    <a:pt x="544" y="60"/>
                  </a:lnTo>
                  <a:lnTo>
                    <a:pt x="525" y="51"/>
                  </a:lnTo>
                  <a:lnTo>
                    <a:pt x="478" y="45"/>
                  </a:lnTo>
                  <a:lnTo>
                    <a:pt x="445" y="68"/>
                  </a:lnTo>
                  <a:lnTo>
                    <a:pt x="421" y="54"/>
                  </a:lnTo>
                  <a:lnTo>
                    <a:pt x="389" y="55"/>
                  </a:lnTo>
                  <a:lnTo>
                    <a:pt x="334" y="52"/>
                  </a:lnTo>
                  <a:lnTo>
                    <a:pt x="310" y="60"/>
                  </a:lnTo>
                  <a:lnTo>
                    <a:pt x="288" y="47"/>
                  </a:lnTo>
                  <a:lnTo>
                    <a:pt x="267" y="47"/>
                  </a:lnTo>
                  <a:lnTo>
                    <a:pt x="253" y="60"/>
                  </a:lnTo>
                  <a:lnTo>
                    <a:pt x="227" y="45"/>
                  </a:lnTo>
                  <a:lnTo>
                    <a:pt x="166" y="30"/>
                  </a:lnTo>
                  <a:lnTo>
                    <a:pt x="146" y="0"/>
                  </a:lnTo>
                  <a:lnTo>
                    <a:pt x="123" y="15"/>
                  </a:lnTo>
                  <a:lnTo>
                    <a:pt x="100" y="9"/>
                  </a:lnTo>
                  <a:lnTo>
                    <a:pt x="72" y="5"/>
                  </a:lnTo>
                  <a:lnTo>
                    <a:pt x="35" y="14"/>
                  </a:lnTo>
                  <a:lnTo>
                    <a:pt x="17" y="51"/>
                  </a:lnTo>
                  <a:lnTo>
                    <a:pt x="25" y="55"/>
                  </a:lnTo>
                  <a:lnTo>
                    <a:pt x="16" y="100"/>
                  </a:lnTo>
                  <a:lnTo>
                    <a:pt x="0" y="106"/>
                  </a:lnTo>
                  <a:lnTo>
                    <a:pt x="0" y="133"/>
                  </a:lnTo>
                  <a:lnTo>
                    <a:pt x="35" y="137"/>
                  </a:lnTo>
                  <a:lnTo>
                    <a:pt x="46" y="145"/>
                  </a:lnTo>
                  <a:lnTo>
                    <a:pt x="46" y="157"/>
                  </a:lnTo>
                  <a:lnTo>
                    <a:pt x="40" y="174"/>
                  </a:lnTo>
                  <a:lnTo>
                    <a:pt x="40" y="184"/>
                  </a:lnTo>
                  <a:lnTo>
                    <a:pt x="62" y="184"/>
                  </a:lnTo>
                  <a:lnTo>
                    <a:pt x="82" y="196"/>
                  </a:lnTo>
                  <a:lnTo>
                    <a:pt x="114" y="166"/>
                  </a:lnTo>
                  <a:lnTo>
                    <a:pt x="126" y="166"/>
                  </a:lnTo>
                  <a:lnTo>
                    <a:pt x="150" y="203"/>
                  </a:lnTo>
                  <a:lnTo>
                    <a:pt x="219" y="235"/>
                  </a:lnTo>
                  <a:lnTo>
                    <a:pt x="249" y="264"/>
                  </a:lnTo>
                  <a:lnTo>
                    <a:pt x="268" y="259"/>
                  </a:lnTo>
                  <a:lnTo>
                    <a:pt x="366" y="273"/>
                  </a:lnTo>
                  <a:lnTo>
                    <a:pt x="365" y="264"/>
                  </a:lnTo>
                  <a:lnTo>
                    <a:pt x="403" y="241"/>
                  </a:lnTo>
                  <a:lnTo>
                    <a:pt x="449" y="278"/>
                  </a:lnTo>
                  <a:lnTo>
                    <a:pt x="437" y="307"/>
                  </a:lnTo>
                  <a:lnTo>
                    <a:pt x="508" y="366"/>
                  </a:lnTo>
                  <a:lnTo>
                    <a:pt x="521" y="360"/>
                  </a:lnTo>
                  <a:lnTo>
                    <a:pt x="533" y="322"/>
                  </a:lnTo>
                  <a:lnTo>
                    <a:pt x="555" y="317"/>
                  </a:lnTo>
                  <a:lnTo>
                    <a:pt x="582" y="316"/>
                  </a:lnTo>
                  <a:lnTo>
                    <a:pt x="625" y="349"/>
                  </a:lnTo>
                  <a:lnTo>
                    <a:pt x="642" y="333"/>
                  </a:lnTo>
                  <a:lnTo>
                    <a:pt x="642" y="313"/>
                  </a:lnTo>
                  <a:lnTo>
                    <a:pt x="572" y="256"/>
                  </a:lnTo>
                  <a:lnTo>
                    <a:pt x="541" y="94"/>
                  </a:lnTo>
                  <a:lnTo>
                    <a:pt x="613" y="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FB74D51-7E43-49DF-80F5-4BC5F94D4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3" y="1705"/>
              <a:ext cx="509" cy="588"/>
            </a:xfrm>
            <a:custGeom>
              <a:avLst/>
              <a:gdLst>
                <a:gd name="T0" fmla="*/ 439 w 480"/>
                <a:gd name="T1" fmla="*/ 196 h 555"/>
                <a:gd name="T2" fmla="*/ 428 w 480"/>
                <a:gd name="T3" fmla="*/ 201 h 555"/>
                <a:gd name="T4" fmla="*/ 355 w 480"/>
                <a:gd name="T5" fmla="*/ 143 h 555"/>
                <a:gd name="T6" fmla="*/ 367 w 480"/>
                <a:gd name="T7" fmla="*/ 114 h 555"/>
                <a:gd name="T8" fmla="*/ 321 w 480"/>
                <a:gd name="T9" fmla="*/ 77 h 555"/>
                <a:gd name="T10" fmla="*/ 283 w 480"/>
                <a:gd name="T11" fmla="*/ 100 h 555"/>
                <a:gd name="T12" fmla="*/ 286 w 480"/>
                <a:gd name="T13" fmla="*/ 110 h 555"/>
                <a:gd name="T14" fmla="*/ 190 w 480"/>
                <a:gd name="T15" fmla="*/ 94 h 555"/>
                <a:gd name="T16" fmla="*/ 171 w 480"/>
                <a:gd name="T17" fmla="*/ 100 h 555"/>
                <a:gd name="T18" fmla="*/ 161 w 480"/>
                <a:gd name="T19" fmla="*/ 94 h 555"/>
                <a:gd name="T20" fmla="*/ 142 w 480"/>
                <a:gd name="T21" fmla="*/ 72 h 555"/>
                <a:gd name="T22" fmla="*/ 68 w 480"/>
                <a:gd name="T23" fmla="*/ 40 h 555"/>
                <a:gd name="T24" fmla="*/ 45 w 480"/>
                <a:gd name="T25" fmla="*/ 0 h 555"/>
                <a:gd name="T26" fmla="*/ 33 w 480"/>
                <a:gd name="T27" fmla="*/ 0 h 555"/>
                <a:gd name="T28" fmla="*/ 0 w 480"/>
                <a:gd name="T29" fmla="*/ 32 h 555"/>
                <a:gd name="T30" fmla="*/ 0 w 480"/>
                <a:gd name="T31" fmla="*/ 37 h 555"/>
                <a:gd name="T32" fmla="*/ 28 w 480"/>
                <a:gd name="T33" fmla="*/ 61 h 555"/>
                <a:gd name="T34" fmla="*/ 28 w 480"/>
                <a:gd name="T35" fmla="*/ 74 h 555"/>
                <a:gd name="T36" fmla="*/ 39 w 480"/>
                <a:gd name="T37" fmla="*/ 83 h 555"/>
                <a:gd name="T38" fmla="*/ 50 w 480"/>
                <a:gd name="T39" fmla="*/ 83 h 555"/>
                <a:gd name="T40" fmla="*/ 55 w 480"/>
                <a:gd name="T41" fmla="*/ 94 h 555"/>
                <a:gd name="T42" fmla="*/ 65 w 480"/>
                <a:gd name="T43" fmla="*/ 100 h 555"/>
                <a:gd name="T44" fmla="*/ 61 w 480"/>
                <a:gd name="T45" fmla="*/ 118 h 555"/>
                <a:gd name="T46" fmla="*/ 92 w 480"/>
                <a:gd name="T47" fmla="*/ 133 h 555"/>
                <a:gd name="T48" fmla="*/ 139 w 480"/>
                <a:gd name="T49" fmla="*/ 414 h 555"/>
                <a:gd name="T50" fmla="*/ 251 w 480"/>
                <a:gd name="T51" fmla="*/ 536 h 555"/>
                <a:gd name="T52" fmla="*/ 252 w 480"/>
                <a:gd name="T53" fmla="*/ 549 h 555"/>
                <a:gd name="T54" fmla="*/ 321 w 480"/>
                <a:gd name="T55" fmla="*/ 555 h 555"/>
                <a:gd name="T56" fmla="*/ 333 w 480"/>
                <a:gd name="T57" fmla="*/ 541 h 555"/>
                <a:gd name="T58" fmla="*/ 329 w 480"/>
                <a:gd name="T59" fmla="*/ 518 h 555"/>
                <a:gd name="T60" fmla="*/ 374 w 480"/>
                <a:gd name="T61" fmla="*/ 498 h 555"/>
                <a:gd name="T62" fmla="*/ 380 w 480"/>
                <a:gd name="T63" fmla="*/ 463 h 555"/>
                <a:gd name="T64" fmla="*/ 369 w 480"/>
                <a:gd name="T65" fmla="*/ 440 h 555"/>
                <a:gd name="T66" fmla="*/ 390 w 480"/>
                <a:gd name="T67" fmla="*/ 440 h 555"/>
                <a:gd name="T68" fmla="*/ 407 w 480"/>
                <a:gd name="T69" fmla="*/ 397 h 555"/>
                <a:gd name="T70" fmla="*/ 402 w 480"/>
                <a:gd name="T71" fmla="*/ 363 h 555"/>
                <a:gd name="T72" fmla="*/ 425 w 480"/>
                <a:gd name="T73" fmla="*/ 332 h 555"/>
                <a:gd name="T74" fmla="*/ 459 w 480"/>
                <a:gd name="T75" fmla="*/ 321 h 555"/>
                <a:gd name="T76" fmla="*/ 428 w 480"/>
                <a:gd name="T77" fmla="*/ 287 h 555"/>
                <a:gd name="T78" fmla="*/ 433 w 480"/>
                <a:gd name="T79" fmla="*/ 256 h 555"/>
                <a:gd name="T80" fmla="*/ 459 w 480"/>
                <a:gd name="T81" fmla="*/ 244 h 555"/>
                <a:gd name="T82" fmla="*/ 450 w 480"/>
                <a:gd name="T83" fmla="*/ 230 h 555"/>
                <a:gd name="T84" fmla="*/ 480 w 480"/>
                <a:gd name="T85" fmla="*/ 215 h 555"/>
                <a:gd name="T86" fmla="*/ 460 w 480"/>
                <a:gd name="T87" fmla="*/ 196 h 555"/>
                <a:gd name="T88" fmla="*/ 450 w 480"/>
                <a:gd name="T89" fmla="*/ 205 h 555"/>
                <a:gd name="T90" fmla="*/ 439 w 480"/>
                <a:gd name="T91" fmla="*/ 196 h 555"/>
                <a:gd name="T92" fmla="*/ 439 w 480"/>
                <a:gd name="T93" fmla="*/ 196 h 555"/>
                <a:gd name="T94" fmla="*/ 439 w 480"/>
                <a:gd name="T95" fmla="*/ 196 h 5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0"/>
                <a:gd name="T145" fmla="*/ 0 h 555"/>
                <a:gd name="T146" fmla="*/ 480 w 480"/>
                <a:gd name="T147" fmla="*/ 555 h 5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0" h="555">
                  <a:moveTo>
                    <a:pt x="439" y="196"/>
                  </a:moveTo>
                  <a:lnTo>
                    <a:pt x="428" y="201"/>
                  </a:lnTo>
                  <a:lnTo>
                    <a:pt x="355" y="143"/>
                  </a:lnTo>
                  <a:lnTo>
                    <a:pt x="367" y="114"/>
                  </a:lnTo>
                  <a:lnTo>
                    <a:pt x="321" y="77"/>
                  </a:lnTo>
                  <a:lnTo>
                    <a:pt x="283" y="100"/>
                  </a:lnTo>
                  <a:lnTo>
                    <a:pt x="286" y="110"/>
                  </a:lnTo>
                  <a:lnTo>
                    <a:pt x="190" y="94"/>
                  </a:lnTo>
                  <a:lnTo>
                    <a:pt x="171" y="100"/>
                  </a:lnTo>
                  <a:lnTo>
                    <a:pt x="161" y="94"/>
                  </a:lnTo>
                  <a:lnTo>
                    <a:pt x="142" y="72"/>
                  </a:lnTo>
                  <a:lnTo>
                    <a:pt x="68" y="4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8" y="61"/>
                  </a:lnTo>
                  <a:lnTo>
                    <a:pt x="28" y="74"/>
                  </a:lnTo>
                  <a:lnTo>
                    <a:pt x="39" y="83"/>
                  </a:lnTo>
                  <a:lnTo>
                    <a:pt x="50" y="83"/>
                  </a:lnTo>
                  <a:lnTo>
                    <a:pt x="55" y="94"/>
                  </a:lnTo>
                  <a:lnTo>
                    <a:pt x="65" y="100"/>
                  </a:lnTo>
                  <a:lnTo>
                    <a:pt x="61" y="118"/>
                  </a:lnTo>
                  <a:lnTo>
                    <a:pt x="92" y="133"/>
                  </a:lnTo>
                  <a:lnTo>
                    <a:pt x="139" y="414"/>
                  </a:lnTo>
                  <a:lnTo>
                    <a:pt x="251" y="536"/>
                  </a:lnTo>
                  <a:lnTo>
                    <a:pt x="252" y="549"/>
                  </a:lnTo>
                  <a:lnTo>
                    <a:pt x="321" y="555"/>
                  </a:lnTo>
                  <a:lnTo>
                    <a:pt x="333" y="541"/>
                  </a:lnTo>
                  <a:lnTo>
                    <a:pt x="329" y="518"/>
                  </a:lnTo>
                  <a:lnTo>
                    <a:pt x="374" y="498"/>
                  </a:lnTo>
                  <a:lnTo>
                    <a:pt x="380" y="463"/>
                  </a:lnTo>
                  <a:lnTo>
                    <a:pt x="369" y="440"/>
                  </a:lnTo>
                  <a:lnTo>
                    <a:pt x="390" y="440"/>
                  </a:lnTo>
                  <a:lnTo>
                    <a:pt x="407" y="397"/>
                  </a:lnTo>
                  <a:lnTo>
                    <a:pt x="402" y="363"/>
                  </a:lnTo>
                  <a:lnTo>
                    <a:pt x="425" y="332"/>
                  </a:lnTo>
                  <a:lnTo>
                    <a:pt x="459" y="321"/>
                  </a:lnTo>
                  <a:lnTo>
                    <a:pt x="428" y="287"/>
                  </a:lnTo>
                  <a:lnTo>
                    <a:pt x="433" y="256"/>
                  </a:lnTo>
                  <a:lnTo>
                    <a:pt x="459" y="244"/>
                  </a:lnTo>
                  <a:lnTo>
                    <a:pt x="450" y="230"/>
                  </a:lnTo>
                  <a:lnTo>
                    <a:pt x="480" y="215"/>
                  </a:lnTo>
                  <a:lnTo>
                    <a:pt x="460" y="196"/>
                  </a:lnTo>
                  <a:lnTo>
                    <a:pt x="450" y="205"/>
                  </a:lnTo>
                  <a:lnTo>
                    <a:pt x="439" y="19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B1B64809-5D95-4A67-8038-A9B048C399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6" y="1964"/>
              <a:ext cx="278" cy="331"/>
            </a:xfrm>
            <a:custGeom>
              <a:avLst/>
              <a:gdLst>
                <a:gd name="T0" fmla="*/ 69 w 262"/>
                <a:gd name="T1" fmla="*/ 0 h 313"/>
                <a:gd name="T2" fmla="*/ 43 w 262"/>
                <a:gd name="T3" fmla="*/ 12 h 313"/>
                <a:gd name="T4" fmla="*/ 38 w 262"/>
                <a:gd name="T5" fmla="*/ 43 h 313"/>
                <a:gd name="T6" fmla="*/ 69 w 262"/>
                <a:gd name="T7" fmla="*/ 78 h 313"/>
                <a:gd name="T8" fmla="*/ 36 w 262"/>
                <a:gd name="T9" fmla="*/ 88 h 313"/>
                <a:gd name="T10" fmla="*/ 12 w 262"/>
                <a:gd name="T11" fmla="*/ 119 h 313"/>
                <a:gd name="T12" fmla="*/ 17 w 262"/>
                <a:gd name="T13" fmla="*/ 151 h 313"/>
                <a:gd name="T14" fmla="*/ 0 w 262"/>
                <a:gd name="T15" fmla="*/ 196 h 313"/>
                <a:gd name="T16" fmla="*/ 14 w 262"/>
                <a:gd name="T17" fmla="*/ 199 h 313"/>
                <a:gd name="T18" fmla="*/ 20 w 262"/>
                <a:gd name="T19" fmla="*/ 222 h 313"/>
                <a:gd name="T20" fmla="*/ 14 w 262"/>
                <a:gd name="T21" fmla="*/ 232 h 313"/>
                <a:gd name="T22" fmla="*/ 34 w 262"/>
                <a:gd name="T23" fmla="*/ 254 h 313"/>
                <a:gd name="T24" fmla="*/ 58 w 262"/>
                <a:gd name="T25" fmla="*/ 249 h 313"/>
                <a:gd name="T26" fmla="*/ 93 w 262"/>
                <a:gd name="T27" fmla="*/ 295 h 313"/>
                <a:gd name="T28" fmla="*/ 107 w 262"/>
                <a:gd name="T29" fmla="*/ 292 h 313"/>
                <a:gd name="T30" fmla="*/ 121 w 262"/>
                <a:gd name="T31" fmla="*/ 313 h 313"/>
                <a:gd name="T32" fmla="*/ 135 w 262"/>
                <a:gd name="T33" fmla="*/ 313 h 313"/>
                <a:gd name="T34" fmla="*/ 144 w 262"/>
                <a:gd name="T35" fmla="*/ 295 h 313"/>
                <a:gd name="T36" fmla="*/ 164 w 262"/>
                <a:gd name="T37" fmla="*/ 295 h 313"/>
                <a:gd name="T38" fmla="*/ 196 w 262"/>
                <a:gd name="T39" fmla="*/ 261 h 313"/>
                <a:gd name="T40" fmla="*/ 244 w 262"/>
                <a:gd name="T41" fmla="*/ 249 h 313"/>
                <a:gd name="T42" fmla="*/ 254 w 262"/>
                <a:gd name="T43" fmla="*/ 228 h 313"/>
                <a:gd name="T44" fmla="*/ 245 w 262"/>
                <a:gd name="T45" fmla="*/ 219 h 313"/>
                <a:gd name="T46" fmla="*/ 262 w 262"/>
                <a:gd name="T47" fmla="*/ 199 h 313"/>
                <a:gd name="T48" fmla="*/ 216 w 262"/>
                <a:gd name="T49" fmla="*/ 176 h 313"/>
                <a:gd name="T50" fmla="*/ 207 w 262"/>
                <a:gd name="T51" fmla="*/ 186 h 313"/>
                <a:gd name="T52" fmla="*/ 196 w 262"/>
                <a:gd name="T53" fmla="*/ 133 h 313"/>
                <a:gd name="T54" fmla="*/ 176 w 262"/>
                <a:gd name="T55" fmla="*/ 65 h 313"/>
                <a:gd name="T56" fmla="*/ 176 w 262"/>
                <a:gd name="T57" fmla="*/ 42 h 313"/>
                <a:gd name="T58" fmla="*/ 145 w 262"/>
                <a:gd name="T59" fmla="*/ 42 h 313"/>
                <a:gd name="T60" fmla="*/ 111 w 262"/>
                <a:gd name="T61" fmla="*/ 14 h 313"/>
                <a:gd name="T62" fmla="*/ 93 w 262"/>
                <a:gd name="T63" fmla="*/ 15 h 313"/>
                <a:gd name="T64" fmla="*/ 101 w 262"/>
                <a:gd name="T65" fmla="*/ 0 h 313"/>
                <a:gd name="T66" fmla="*/ 69 w 262"/>
                <a:gd name="T67" fmla="*/ 0 h 313"/>
                <a:gd name="T68" fmla="*/ 69 w 262"/>
                <a:gd name="T69" fmla="*/ 0 h 313"/>
                <a:gd name="T70" fmla="*/ 69 w 262"/>
                <a:gd name="T71" fmla="*/ 0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2"/>
                <a:gd name="T109" fmla="*/ 0 h 313"/>
                <a:gd name="T110" fmla="*/ 262 w 262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2" h="313">
                  <a:moveTo>
                    <a:pt x="69" y="0"/>
                  </a:moveTo>
                  <a:lnTo>
                    <a:pt x="43" y="12"/>
                  </a:lnTo>
                  <a:lnTo>
                    <a:pt x="38" y="43"/>
                  </a:lnTo>
                  <a:lnTo>
                    <a:pt x="69" y="78"/>
                  </a:lnTo>
                  <a:lnTo>
                    <a:pt x="36" y="88"/>
                  </a:lnTo>
                  <a:lnTo>
                    <a:pt x="12" y="119"/>
                  </a:lnTo>
                  <a:lnTo>
                    <a:pt x="17" y="151"/>
                  </a:lnTo>
                  <a:lnTo>
                    <a:pt x="0" y="196"/>
                  </a:lnTo>
                  <a:lnTo>
                    <a:pt x="14" y="199"/>
                  </a:lnTo>
                  <a:lnTo>
                    <a:pt x="20" y="222"/>
                  </a:lnTo>
                  <a:lnTo>
                    <a:pt x="14" y="232"/>
                  </a:lnTo>
                  <a:lnTo>
                    <a:pt x="34" y="254"/>
                  </a:lnTo>
                  <a:lnTo>
                    <a:pt x="58" y="249"/>
                  </a:lnTo>
                  <a:lnTo>
                    <a:pt x="93" y="295"/>
                  </a:lnTo>
                  <a:lnTo>
                    <a:pt x="107" y="292"/>
                  </a:lnTo>
                  <a:lnTo>
                    <a:pt x="121" y="313"/>
                  </a:lnTo>
                  <a:lnTo>
                    <a:pt x="135" y="313"/>
                  </a:lnTo>
                  <a:lnTo>
                    <a:pt x="144" y="295"/>
                  </a:lnTo>
                  <a:lnTo>
                    <a:pt x="164" y="295"/>
                  </a:lnTo>
                  <a:lnTo>
                    <a:pt x="196" y="261"/>
                  </a:lnTo>
                  <a:lnTo>
                    <a:pt x="244" y="249"/>
                  </a:lnTo>
                  <a:lnTo>
                    <a:pt x="254" y="228"/>
                  </a:lnTo>
                  <a:lnTo>
                    <a:pt x="245" y="219"/>
                  </a:lnTo>
                  <a:lnTo>
                    <a:pt x="262" y="199"/>
                  </a:lnTo>
                  <a:lnTo>
                    <a:pt x="216" y="176"/>
                  </a:lnTo>
                  <a:lnTo>
                    <a:pt x="207" y="186"/>
                  </a:lnTo>
                  <a:lnTo>
                    <a:pt x="196" y="133"/>
                  </a:lnTo>
                  <a:lnTo>
                    <a:pt x="176" y="65"/>
                  </a:lnTo>
                  <a:lnTo>
                    <a:pt x="176" y="42"/>
                  </a:lnTo>
                  <a:lnTo>
                    <a:pt x="145" y="42"/>
                  </a:lnTo>
                  <a:lnTo>
                    <a:pt x="111" y="14"/>
                  </a:lnTo>
                  <a:lnTo>
                    <a:pt x="93" y="15"/>
                  </a:lnTo>
                  <a:lnTo>
                    <a:pt x="101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D557CE2B-EF7F-4D6C-A285-43CD43267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8" y="1862"/>
              <a:ext cx="371" cy="358"/>
            </a:xfrm>
            <a:custGeom>
              <a:avLst/>
              <a:gdLst>
                <a:gd name="T0" fmla="*/ 121 w 350"/>
                <a:gd name="T1" fmla="*/ 0 h 338"/>
                <a:gd name="T2" fmla="*/ 121 w 350"/>
                <a:gd name="T3" fmla="*/ 21 h 338"/>
                <a:gd name="T4" fmla="*/ 104 w 350"/>
                <a:gd name="T5" fmla="*/ 37 h 338"/>
                <a:gd name="T6" fmla="*/ 61 w 350"/>
                <a:gd name="T7" fmla="*/ 4 h 338"/>
                <a:gd name="T8" fmla="*/ 33 w 350"/>
                <a:gd name="T9" fmla="*/ 4 h 338"/>
                <a:gd name="T10" fmla="*/ 12 w 350"/>
                <a:gd name="T11" fmla="*/ 10 h 338"/>
                <a:gd name="T12" fmla="*/ 0 w 350"/>
                <a:gd name="T13" fmla="*/ 48 h 338"/>
                <a:gd name="T14" fmla="*/ 11 w 350"/>
                <a:gd name="T15" fmla="*/ 57 h 338"/>
                <a:gd name="T16" fmla="*/ 21 w 350"/>
                <a:gd name="T17" fmla="*/ 48 h 338"/>
                <a:gd name="T18" fmla="*/ 40 w 350"/>
                <a:gd name="T19" fmla="*/ 67 h 338"/>
                <a:gd name="T20" fmla="*/ 10 w 350"/>
                <a:gd name="T21" fmla="*/ 82 h 338"/>
                <a:gd name="T22" fmla="*/ 20 w 350"/>
                <a:gd name="T23" fmla="*/ 96 h 338"/>
                <a:gd name="T24" fmla="*/ 51 w 350"/>
                <a:gd name="T25" fmla="*/ 96 h 338"/>
                <a:gd name="T26" fmla="*/ 45 w 350"/>
                <a:gd name="T27" fmla="*/ 111 h 338"/>
                <a:gd name="T28" fmla="*/ 63 w 350"/>
                <a:gd name="T29" fmla="*/ 110 h 338"/>
                <a:gd name="T30" fmla="*/ 96 w 350"/>
                <a:gd name="T31" fmla="*/ 138 h 338"/>
                <a:gd name="T32" fmla="*/ 127 w 350"/>
                <a:gd name="T33" fmla="*/ 138 h 338"/>
                <a:gd name="T34" fmla="*/ 127 w 350"/>
                <a:gd name="T35" fmla="*/ 162 h 338"/>
                <a:gd name="T36" fmla="*/ 148 w 350"/>
                <a:gd name="T37" fmla="*/ 230 h 338"/>
                <a:gd name="T38" fmla="*/ 158 w 350"/>
                <a:gd name="T39" fmla="*/ 282 h 338"/>
                <a:gd name="T40" fmla="*/ 167 w 350"/>
                <a:gd name="T41" fmla="*/ 272 h 338"/>
                <a:gd name="T42" fmla="*/ 213 w 350"/>
                <a:gd name="T43" fmla="*/ 295 h 338"/>
                <a:gd name="T44" fmla="*/ 198 w 350"/>
                <a:gd name="T45" fmla="*/ 315 h 338"/>
                <a:gd name="T46" fmla="*/ 207 w 350"/>
                <a:gd name="T47" fmla="*/ 324 h 338"/>
                <a:gd name="T48" fmla="*/ 229 w 350"/>
                <a:gd name="T49" fmla="*/ 329 h 338"/>
                <a:gd name="T50" fmla="*/ 234 w 350"/>
                <a:gd name="T51" fmla="*/ 338 h 338"/>
                <a:gd name="T52" fmla="*/ 244 w 350"/>
                <a:gd name="T53" fmla="*/ 338 h 338"/>
                <a:gd name="T54" fmla="*/ 269 w 350"/>
                <a:gd name="T55" fmla="*/ 305 h 338"/>
                <a:gd name="T56" fmla="*/ 292 w 350"/>
                <a:gd name="T57" fmla="*/ 302 h 338"/>
                <a:gd name="T58" fmla="*/ 300 w 350"/>
                <a:gd name="T59" fmla="*/ 293 h 338"/>
                <a:gd name="T60" fmla="*/ 350 w 350"/>
                <a:gd name="T61" fmla="*/ 280 h 338"/>
                <a:gd name="T62" fmla="*/ 279 w 350"/>
                <a:gd name="T63" fmla="*/ 75 h 338"/>
                <a:gd name="T64" fmla="*/ 223 w 350"/>
                <a:gd name="T65" fmla="*/ 86 h 338"/>
                <a:gd name="T66" fmla="*/ 121 w 350"/>
                <a:gd name="T67" fmla="*/ 0 h 338"/>
                <a:gd name="T68" fmla="*/ 121 w 350"/>
                <a:gd name="T69" fmla="*/ 0 h 338"/>
                <a:gd name="T70" fmla="*/ 121 w 350"/>
                <a:gd name="T71" fmla="*/ 0 h 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338"/>
                <a:gd name="T110" fmla="*/ 350 w 350"/>
                <a:gd name="T111" fmla="*/ 338 h 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338">
                  <a:moveTo>
                    <a:pt x="121" y="0"/>
                  </a:moveTo>
                  <a:lnTo>
                    <a:pt x="121" y="21"/>
                  </a:lnTo>
                  <a:lnTo>
                    <a:pt x="104" y="37"/>
                  </a:lnTo>
                  <a:lnTo>
                    <a:pt x="61" y="4"/>
                  </a:lnTo>
                  <a:lnTo>
                    <a:pt x="33" y="4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11" y="57"/>
                  </a:lnTo>
                  <a:lnTo>
                    <a:pt x="21" y="48"/>
                  </a:lnTo>
                  <a:lnTo>
                    <a:pt x="40" y="67"/>
                  </a:lnTo>
                  <a:lnTo>
                    <a:pt x="10" y="82"/>
                  </a:lnTo>
                  <a:lnTo>
                    <a:pt x="20" y="96"/>
                  </a:lnTo>
                  <a:lnTo>
                    <a:pt x="51" y="96"/>
                  </a:lnTo>
                  <a:lnTo>
                    <a:pt x="45" y="111"/>
                  </a:lnTo>
                  <a:lnTo>
                    <a:pt x="63" y="110"/>
                  </a:lnTo>
                  <a:lnTo>
                    <a:pt x="96" y="138"/>
                  </a:lnTo>
                  <a:lnTo>
                    <a:pt x="127" y="138"/>
                  </a:lnTo>
                  <a:lnTo>
                    <a:pt x="127" y="162"/>
                  </a:lnTo>
                  <a:lnTo>
                    <a:pt x="148" y="230"/>
                  </a:lnTo>
                  <a:lnTo>
                    <a:pt x="158" y="282"/>
                  </a:lnTo>
                  <a:lnTo>
                    <a:pt x="167" y="272"/>
                  </a:lnTo>
                  <a:lnTo>
                    <a:pt x="213" y="295"/>
                  </a:lnTo>
                  <a:lnTo>
                    <a:pt x="198" y="315"/>
                  </a:lnTo>
                  <a:lnTo>
                    <a:pt x="207" y="324"/>
                  </a:lnTo>
                  <a:lnTo>
                    <a:pt x="229" y="329"/>
                  </a:lnTo>
                  <a:lnTo>
                    <a:pt x="234" y="338"/>
                  </a:lnTo>
                  <a:lnTo>
                    <a:pt x="244" y="338"/>
                  </a:lnTo>
                  <a:lnTo>
                    <a:pt x="269" y="305"/>
                  </a:lnTo>
                  <a:lnTo>
                    <a:pt x="292" y="302"/>
                  </a:lnTo>
                  <a:lnTo>
                    <a:pt x="300" y="293"/>
                  </a:lnTo>
                  <a:lnTo>
                    <a:pt x="350" y="280"/>
                  </a:lnTo>
                  <a:lnTo>
                    <a:pt x="279" y="75"/>
                  </a:lnTo>
                  <a:lnTo>
                    <a:pt x="223" y="86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D950856A-4EB4-4E2A-8AD8-6843C7B1D5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2" y="2171"/>
              <a:ext cx="514" cy="443"/>
            </a:xfrm>
            <a:custGeom>
              <a:avLst/>
              <a:gdLst>
                <a:gd name="T0" fmla="*/ 355 w 485"/>
                <a:gd name="T1" fmla="*/ 44 h 418"/>
                <a:gd name="T2" fmla="*/ 349 w 485"/>
                <a:gd name="T3" fmla="*/ 37 h 418"/>
                <a:gd name="T4" fmla="*/ 324 w 485"/>
                <a:gd name="T5" fmla="*/ 31 h 418"/>
                <a:gd name="T6" fmla="*/ 314 w 485"/>
                <a:gd name="T7" fmla="*/ 53 h 418"/>
                <a:gd name="T8" fmla="*/ 267 w 485"/>
                <a:gd name="T9" fmla="*/ 65 h 418"/>
                <a:gd name="T10" fmla="*/ 234 w 485"/>
                <a:gd name="T11" fmla="*/ 99 h 418"/>
                <a:gd name="T12" fmla="*/ 214 w 485"/>
                <a:gd name="T13" fmla="*/ 99 h 418"/>
                <a:gd name="T14" fmla="*/ 205 w 485"/>
                <a:gd name="T15" fmla="*/ 117 h 418"/>
                <a:gd name="T16" fmla="*/ 191 w 485"/>
                <a:gd name="T17" fmla="*/ 117 h 418"/>
                <a:gd name="T18" fmla="*/ 177 w 485"/>
                <a:gd name="T19" fmla="*/ 96 h 418"/>
                <a:gd name="T20" fmla="*/ 163 w 485"/>
                <a:gd name="T21" fmla="*/ 99 h 418"/>
                <a:gd name="T22" fmla="*/ 128 w 485"/>
                <a:gd name="T23" fmla="*/ 53 h 418"/>
                <a:gd name="T24" fmla="*/ 104 w 485"/>
                <a:gd name="T25" fmla="*/ 56 h 418"/>
                <a:gd name="T26" fmla="*/ 84 w 485"/>
                <a:gd name="T27" fmla="*/ 36 h 418"/>
                <a:gd name="T28" fmla="*/ 90 w 485"/>
                <a:gd name="T29" fmla="*/ 26 h 418"/>
                <a:gd name="T30" fmla="*/ 84 w 485"/>
                <a:gd name="T31" fmla="*/ 3 h 418"/>
                <a:gd name="T32" fmla="*/ 70 w 485"/>
                <a:gd name="T33" fmla="*/ 0 h 418"/>
                <a:gd name="T34" fmla="*/ 49 w 485"/>
                <a:gd name="T35" fmla="*/ 0 h 418"/>
                <a:gd name="T36" fmla="*/ 60 w 485"/>
                <a:gd name="T37" fmla="*/ 23 h 418"/>
                <a:gd name="T38" fmla="*/ 54 w 485"/>
                <a:gd name="T39" fmla="*/ 58 h 418"/>
                <a:gd name="T40" fmla="*/ 9 w 485"/>
                <a:gd name="T41" fmla="*/ 78 h 418"/>
                <a:gd name="T42" fmla="*/ 13 w 485"/>
                <a:gd name="T43" fmla="*/ 101 h 418"/>
                <a:gd name="T44" fmla="*/ 0 w 485"/>
                <a:gd name="T45" fmla="*/ 116 h 418"/>
                <a:gd name="T46" fmla="*/ 21 w 485"/>
                <a:gd name="T47" fmla="*/ 117 h 418"/>
                <a:gd name="T48" fmla="*/ 304 w 485"/>
                <a:gd name="T49" fmla="*/ 418 h 418"/>
                <a:gd name="T50" fmla="*/ 430 w 485"/>
                <a:gd name="T51" fmla="*/ 418 h 418"/>
                <a:gd name="T52" fmla="*/ 455 w 485"/>
                <a:gd name="T53" fmla="*/ 407 h 418"/>
                <a:gd name="T54" fmla="*/ 463 w 485"/>
                <a:gd name="T55" fmla="*/ 365 h 418"/>
                <a:gd name="T56" fmla="*/ 481 w 485"/>
                <a:gd name="T57" fmla="*/ 361 h 418"/>
                <a:gd name="T58" fmla="*/ 485 w 485"/>
                <a:gd name="T59" fmla="*/ 332 h 418"/>
                <a:gd name="T60" fmla="*/ 473 w 485"/>
                <a:gd name="T61" fmla="*/ 300 h 418"/>
                <a:gd name="T62" fmla="*/ 421 w 485"/>
                <a:gd name="T63" fmla="*/ 272 h 418"/>
                <a:gd name="T64" fmla="*/ 403 w 485"/>
                <a:gd name="T65" fmla="*/ 284 h 418"/>
                <a:gd name="T66" fmla="*/ 360 w 485"/>
                <a:gd name="T67" fmla="*/ 263 h 418"/>
                <a:gd name="T68" fmla="*/ 360 w 485"/>
                <a:gd name="T69" fmla="*/ 242 h 418"/>
                <a:gd name="T70" fmla="*/ 315 w 485"/>
                <a:gd name="T71" fmla="*/ 215 h 418"/>
                <a:gd name="T72" fmla="*/ 300 w 485"/>
                <a:gd name="T73" fmla="*/ 215 h 418"/>
                <a:gd name="T74" fmla="*/ 291 w 485"/>
                <a:gd name="T75" fmla="*/ 186 h 418"/>
                <a:gd name="T76" fmla="*/ 300 w 485"/>
                <a:gd name="T77" fmla="*/ 180 h 418"/>
                <a:gd name="T78" fmla="*/ 334 w 485"/>
                <a:gd name="T79" fmla="*/ 184 h 418"/>
                <a:gd name="T80" fmla="*/ 349 w 485"/>
                <a:gd name="T81" fmla="*/ 171 h 418"/>
                <a:gd name="T82" fmla="*/ 320 w 485"/>
                <a:gd name="T83" fmla="*/ 132 h 418"/>
                <a:gd name="T84" fmla="*/ 315 w 485"/>
                <a:gd name="T85" fmla="*/ 84 h 418"/>
                <a:gd name="T86" fmla="*/ 321 w 485"/>
                <a:gd name="T87" fmla="*/ 73 h 418"/>
                <a:gd name="T88" fmla="*/ 350 w 485"/>
                <a:gd name="T89" fmla="*/ 73 h 418"/>
                <a:gd name="T90" fmla="*/ 364 w 485"/>
                <a:gd name="T91" fmla="*/ 64 h 418"/>
                <a:gd name="T92" fmla="*/ 363 w 485"/>
                <a:gd name="T93" fmla="*/ 56 h 418"/>
                <a:gd name="T94" fmla="*/ 355 w 485"/>
                <a:gd name="T95" fmla="*/ 44 h 418"/>
                <a:gd name="T96" fmla="*/ 355 w 485"/>
                <a:gd name="T97" fmla="*/ 44 h 418"/>
                <a:gd name="T98" fmla="*/ 355 w 485"/>
                <a:gd name="T99" fmla="*/ 44 h 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5"/>
                <a:gd name="T151" fmla="*/ 0 h 418"/>
                <a:gd name="T152" fmla="*/ 485 w 485"/>
                <a:gd name="T153" fmla="*/ 418 h 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5" h="418">
                  <a:moveTo>
                    <a:pt x="355" y="44"/>
                  </a:moveTo>
                  <a:lnTo>
                    <a:pt x="349" y="37"/>
                  </a:lnTo>
                  <a:lnTo>
                    <a:pt x="324" y="31"/>
                  </a:lnTo>
                  <a:lnTo>
                    <a:pt x="314" y="53"/>
                  </a:lnTo>
                  <a:lnTo>
                    <a:pt x="267" y="65"/>
                  </a:lnTo>
                  <a:lnTo>
                    <a:pt x="234" y="99"/>
                  </a:lnTo>
                  <a:lnTo>
                    <a:pt x="214" y="99"/>
                  </a:lnTo>
                  <a:lnTo>
                    <a:pt x="205" y="117"/>
                  </a:lnTo>
                  <a:lnTo>
                    <a:pt x="191" y="117"/>
                  </a:lnTo>
                  <a:lnTo>
                    <a:pt x="177" y="96"/>
                  </a:lnTo>
                  <a:lnTo>
                    <a:pt x="163" y="99"/>
                  </a:lnTo>
                  <a:lnTo>
                    <a:pt x="128" y="53"/>
                  </a:lnTo>
                  <a:lnTo>
                    <a:pt x="104" y="56"/>
                  </a:lnTo>
                  <a:lnTo>
                    <a:pt x="84" y="36"/>
                  </a:lnTo>
                  <a:lnTo>
                    <a:pt x="90" y="26"/>
                  </a:lnTo>
                  <a:lnTo>
                    <a:pt x="84" y="3"/>
                  </a:lnTo>
                  <a:lnTo>
                    <a:pt x="70" y="0"/>
                  </a:lnTo>
                  <a:lnTo>
                    <a:pt x="49" y="0"/>
                  </a:lnTo>
                  <a:lnTo>
                    <a:pt x="60" y="23"/>
                  </a:lnTo>
                  <a:lnTo>
                    <a:pt x="54" y="58"/>
                  </a:lnTo>
                  <a:lnTo>
                    <a:pt x="9" y="78"/>
                  </a:lnTo>
                  <a:lnTo>
                    <a:pt x="13" y="101"/>
                  </a:lnTo>
                  <a:lnTo>
                    <a:pt x="0" y="116"/>
                  </a:lnTo>
                  <a:lnTo>
                    <a:pt x="21" y="117"/>
                  </a:lnTo>
                  <a:lnTo>
                    <a:pt x="304" y="418"/>
                  </a:lnTo>
                  <a:lnTo>
                    <a:pt x="430" y="418"/>
                  </a:lnTo>
                  <a:lnTo>
                    <a:pt x="455" y="407"/>
                  </a:lnTo>
                  <a:lnTo>
                    <a:pt x="463" y="365"/>
                  </a:lnTo>
                  <a:lnTo>
                    <a:pt x="481" y="361"/>
                  </a:lnTo>
                  <a:lnTo>
                    <a:pt x="485" y="332"/>
                  </a:lnTo>
                  <a:lnTo>
                    <a:pt x="473" y="300"/>
                  </a:lnTo>
                  <a:lnTo>
                    <a:pt x="421" y="272"/>
                  </a:lnTo>
                  <a:lnTo>
                    <a:pt x="403" y="284"/>
                  </a:lnTo>
                  <a:lnTo>
                    <a:pt x="360" y="263"/>
                  </a:lnTo>
                  <a:lnTo>
                    <a:pt x="360" y="242"/>
                  </a:lnTo>
                  <a:lnTo>
                    <a:pt x="315" y="215"/>
                  </a:lnTo>
                  <a:lnTo>
                    <a:pt x="300" y="215"/>
                  </a:lnTo>
                  <a:lnTo>
                    <a:pt x="291" y="186"/>
                  </a:lnTo>
                  <a:lnTo>
                    <a:pt x="300" y="180"/>
                  </a:lnTo>
                  <a:lnTo>
                    <a:pt x="334" y="184"/>
                  </a:lnTo>
                  <a:lnTo>
                    <a:pt x="349" y="171"/>
                  </a:lnTo>
                  <a:lnTo>
                    <a:pt x="320" y="132"/>
                  </a:lnTo>
                  <a:lnTo>
                    <a:pt x="315" y="84"/>
                  </a:lnTo>
                  <a:lnTo>
                    <a:pt x="321" y="73"/>
                  </a:lnTo>
                  <a:lnTo>
                    <a:pt x="350" y="73"/>
                  </a:lnTo>
                  <a:lnTo>
                    <a:pt x="364" y="64"/>
                  </a:lnTo>
                  <a:lnTo>
                    <a:pt x="363" y="56"/>
                  </a:lnTo>
                  <a:lnTo>
                    <a:pt x="355" y="4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DF83CC59-FD5E-4BFC-BFDF-C684BE4656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0" y="2159"/>
              <a:ext cx="370" cy="332"/>
            </a:xfrm>
            <a:custGeom>
              <a:avLst/>
              <a:gdLst>
                <a:gd name="T0" fmla="*/ 178 w 349"/>
                <a:gd name="T1" fmla="*/ 0 h 314"/>
                <a:gd name="T2" fmla="*/ 128 w 349"/>
                <a:gd name="T3" fmla="*/ 13 h 314"/>
                <a:gd name="T4" fmla="*/ 119 w 349"/>
                <a:gd name="T5" fmla="*/ 22 h 314"/>
                <a:gd name="T6" fmla="*/ 97 w 349"/>
                <a:gd name="T7" fmla="*/ 25 h 314"/>
                <a:gd name="T8" fmla="*/ 73 w 349"/>
                <a:gd name="T9" fmla="*/ 56 h 314"/>
                <a:gd name="T10" fmla="*/ 64 w 349"/>
                <a:gd name="T11" fmla="*/ 56 h 314"/>
                <a:gd name="T12" fmla="*/ 72 w 349"/>
                <a:gd name="T13" fmla="*/ 67 h 314"/>
                <a:gd name="T14" fmla="*/ 73 w 349"/>
                <a:gd name="T15" fmla="*/ 76 h 314"/>
                <a:gd name="T16" fmla="*/ 58 w 349"/>
                <a:gd name="T17" fmla="*/ 85 h 314"/>
                <a:gd name="T18" fmla="*/ 30 w 349"/>
                <a:gd name="T19" fmla="*/ 85 h 314"/>
                <a:gd name="T20" fmla="*/ 24 w 349"/>
                <a:gd name="T21" fmla="*/ 96 h 314"/>
                <a:gd name="T22" fmla="*/ 29 w 349"/>
                <a:gd name="T23" fmla="*/ 144 h 314"/>
                <a:gd name="T24" fmla="*/ 58 w 349"/>
                <a:gd name="T25" fmla="*/ 183 h 314"/>
                <a:gd name="T26" fmla="*/ 44 w 349"/>
                <a:gd name="T27" fmla="*/ 196 h 314"/>
                <a:gd name="T28" fmla="*/ 9 w 349"/>
                <a:gd name="T29" fmla="*/ 192 h 314"/>
                <a:gd name="T30" fmla="*/ 0 w 349"/>
                <a:gd name="T31" fmla="*/ 198 h 314"/>
                <a:gd name="T32" fmla="*/ 9 w 349"/>
                <a:gd name="T33" fmla="*/ 227 h 314"/>
                <a:gd name="T34" fmla="*/ 24 w 349"/>
                <a:gd name="T35" fmla="*/ 227 h 314"/>
                <a:gd name="T36" fmla="*/ 69 w 349"/>
                <a:gd name="T37" fmla="*/ 254 h 314"/>
                <a:gd name="T38" fmla="*/ 69 w 349"/>
                <a:gd name="T39" fmla="*/ 274 h 314"/>
                <a:gd name="T40" fmla="*/ 110 w 349"/>
                <a:gd name="T41" fmla="*/ 295 h 314"/>
                <a:gd name="T42" fmla="*/ 130 w 349"/>
                <a:gd name="T43" fmla="*/ 286 h 314"/>
                <a:gd name="T44" fmla="*/ 184 w 349"/>
                <a:gd name="T45" fmla="*/ 314 h 314"/>
                <a:gd name="T46" fmla="*/ 197 w 349"/>
                <a:gd name="T47" fmla="*/ 314 h 314"/>
                <a:gd name="T48" fmla="*/ 224 w 349"/>
                <a:gd name="T49" fmla="*/ 291 h 314"/>
                <a:gd name="T50" fmla="*/ 220 w 349"/>
                <a:gd name="T51" fmla="*/ 284 h 314"/>
                <a:gd name="T52" fmla="*/ 242 w 349"/>
                <a:gd name="T53" fmla="*/ 263 h 314"/>
                <a:gd name="T54" fmla="*/ 268 w 349"/>
                <a:gd name="T55" fmla="*/ 263 h 314"/>
                <a:gd name="T56" fmla="*/ 278 w 349"/>
                <a:gd name="T57" fmla="*/ 290 h 314"/>
                <a:gd name="T58" fmla="*/ 289 w 349"/>
                <a:gd name="T59" fmla="*/ 284 h 314"/>
                <a:gd name="T60" fmla="*/ 349 w 349"/>
                <a:gd name="T61" fmla="*/ 198 h 314"/>
                <a:gd name="T62" fmla="*/ 205 w 349"/>
                <a:gd name="T63" fmla="*/ 85 h 314"/>
                <a:gd name="T64" fmla="*/ 178 w 349"/>
                <a:gd name="T65" fmla="*/ 0 h 314"/>
                <a:gd name="T66" fmla="*/ 178 w 349"/>
                <a:gd name="T67" fmla="*/ 0 h 314"/>
                <a:gd name="T68" fmla="*/ 178 w 349"/>
                <a:gd name="T69" fmla="*/ 0 h 3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314"/>
                <a:gd name="T107" fmla="*/ 349 w 349"/>
                <a:gd name="T108" fmla="*/ 314 h 3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314">
                  <a:moveTo>
                    <a:pt x="178" y="0"/>
                  </a:moveTo>
                  <a:lnTo>
                    <a:pt x="128" y="13"/>
                  </a:lnTo>
                  <a:lnTo>
                    <a:pt x="119" y="22"/>
                  </a:lnTo>
                  <a:lnTo>
                    <a:pt x="97" y="25"/>
                  </a:lnTo>
                  <a:lnTo>
                    <a:pt x="73" y="56"/>
                  </a:lnTo>
                  <a:lnTo>
                    <a:pt x="64" y="56"/>
                  </a:lnTo>
                  <a:lnTo>
                    <a:pt x="72" y="67"/>
                  </a:lnTo>
                  <a:lnTo>
                    <a:pt x="73" y="76"/>
                  </a:lnTo>
                  <a:lnTo>
                    <a:pt x="58" y="85"/>
                  </a:lnTo>
                  <a:lnTo>
                    <a:pt x="30" y="85"/>
                  </a:lnTo>
                  <a:lnTo>
                    <a:pt x="24" y="96"/>
                  </a:lnTo>
                  <a:lnTo>
                    <a:pt x="29" y="144"/>
                  </a:lnTo>
                  <a:lnTo>
                    <a:pt x="58" y="183"/>
                  </a:lnTo>
                  <a:lnTo>
                    <a:pt x="44" y="196"/>
                  </a:lnTo>
                  <a:lnTo>
                    <a:pt x="9" y="192"/>
                  </a:lnTo>
                  <a:lnTo>
                    <a:pt x="0" y="198"/>
                  </a:lnTo>
                  <a:lnTo>
                    <a:pt x="9" y="227"/>
                  </a:lnTo>
                  <a:lnTo>
                    <a:pt x="24" y="227"/>
                  </a:lnTo>
                  <a:lnTo>
                    <a:pt x="69" y="254"/>
                  </a:lnTo>
                  <a:lnTo>
                    <a:pt x="69" y="274"/>
                  </a:lnTo>
                  <a:lnTo>
                    <a:pt x="110" y="295"/>
                  </a:lnTo>
                  <a:lnTo>
                    <a:pt x="130" y="286"/>
                  </a:lnTo>
                  <a:lnTo>
                    <a:pt x="184" y="314"/>
                  </a:lnTo>
                  <a:lnTo>
                    <a:pt x="197" y="314"/>
                  </a:lnTo>
                  <a:lnTo>
                    <a:pt x="224" y="291"/>
                  </a:lnTo>
                  <a:lnTo>
                    <a:pt x="220" y="284"/>
                  </a:lnTo>
                  <a:lnTo>
                    <a:pt x="242" y="263"/>
                  </a:lnTo>
                  <a:lnTo>
                    <a:pt x="268" y="263"/>
                  </a:lnTo>
                  <a:lnTo>
                    <a:pt x="278" y="290"/>
                  </a:lnTo>
                  <a:lnTo>
                    <a:pt x="289" y="284"/>
                  </a:lnTo>
                  <a:lnTo>
                    <a:pt x="349" y="198"/>
                  </a:lnTo>
                  <a:lnTo>
                    <a:pt x="205" y="8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A500D7CB-56DB-4EAA-99AF-7FD94F71BE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3" y="2367"/>
              <a:ext cx="245" cy="211"/>
            </a:xfrm>
            <a:custGeom>
              <a:avLst/>
              <a:gdLst>
                <a:gd name="T0" fmla="*/ 167 w 231"/>
                <a:gd name="T1" fmla="*/ 0 h 199"/>
                <a:gd name="T2" fmla="*/ 110 w 231"/>
                <a:gd name="T3" fmla="*/ 83 h 199"/>
                <a:gd name="T4" fmla="*/ 96 w 231"/>
                <a:gd name="T5" fmla="*/ 93 h 199"/>
                <a:gd name="T6" fmla="*/ 87 w 231"/>
                <a:gd name="T7" fmla="*/ 66 h 199"/>
                <a:gd name="T8" fmla="*/ 60 w 231"/>
                <a:gd name="T9" fmla="*/ 66 h 199"/>
                <a:gd name="T10" fmla="*/ 37 w 231"/>
                <a:gd name="T11" fmla="*/ 87 h 199"/>
                <a:gd name="T12" fmla="*/ 42 w 231"/>
                <a:gd name="T13" fmla="*/ 93 h 199"/>
                <a:gd name="T14" fmla="*/ 14 w 231"/>
                <a:gd name="T15" fmla="*/ 117 h 199"/>
                <a:gd name="T16" fmla="*/ 0 w 231"/>
                <a:gd name="T17" fmla="*/ 117 h 199"/>
                <a:gd name="T18" fmla="*/ 12 w 231"/>
                <a:gd name="T19" fmla="*/ 147 h 199"/>
                <a:gd name="T20" fmla="*/ 8 w 231"/>
                <a:gd name="T21" fmla="*/ 176 h 199"/>
                <a:gd name="T22" fmla="*/ 19 w 231"/>
                <a:gd name="T23" fmla="*/ 192 h 199"/>
                <a:gd name="T24" fmla="*/ 26 w 231"/>
                <a:gd name="T25" fmla="*/ 192 h 199"/>
                <a:gd name="T26" fmla="*/ 26 w 231"/>
                <a:gd name="T27" fmla="*/ 176 h 199"/>
                <a:gd name="T28" fmla="*/ 36 w 231"/>
                <a:gd name="T29" fmla="*/ 168 h 199"/>
                <a:gd name="T30" fmla="*/ 129 w 231"/>
                <a:gd name="T31" fmla="*/ 199 h 199"/>
                <a:gd name="T32" fmla="*/ 164 w 231"/>
                <a:gd name="T33" fmla="*/ 179 h 199"/>
                <a:gd name="T34" fmla="*/ 172 w 231"/>
                <a:gd name="T35" fmla="*/ 182 h 199"/>
                <a:gd name="T36" fmla="*/ 202 w 231"/>
                <a:gd name="T37" fmla="*/ 168 h 199"/>
                <a:gd name="T38" fmla="*/ 184 w 231"/>
                <a:gd name="T39" fmla="*/ 129 h 199"/>
                <a:gd name="T40" fmla="*/ 203 w 231"/>
                <a:gd name="T41" fmla="*/ 129 h 199"/>
                <a:gd name="T42" fmla="*/ 225 w 231"/>
                <a:gd name="T43" fmla="*/ 115 h 199"/>
                <a:gd name="T44" fmla="*/ 227 w 231"/>
                <a:gd name="T45" fmla="*/ 106 h 199"/>
                <a:gd name="T46" fmla="*/ 216 w 231"/>
                <a:gd name="T47" fmla="*/ 92 h 199"/>
                <a:gd name="T48" fmla="*/ 231 w 231"/>
                <a:gd name="T49" fmla="*/ 49 h 199"/>
                <a:gd name="T50" fmla="*/ 167 w 231"/>
                <a:gd name="T51" fmla="*/ 0 h 199"/>
                <a:gd name="T52" fmla="*/ 167 w 231"/>
                <a:gd name="T53" fmla="*/ 0 h 199"/>
                <a:gd name="T54" fmla="*/ 167 w 231"/>
                <a:gd name="T55" fmla="*/ 0 h 1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1"/>
                <a:gd name="T85" fmla="*/ 0 h 199"/>
                <a:gd name="T86" fmla="*/ 231 w 231"/>
                <a:gd name="T87" fmla="*/ 199 h 1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1" h="199">
                  <a:moveTo>
                    <a:pt x="167" y="0"/>
                  </a:moveTo>
                  <a:lnTo>
                    <a:pt x="110" y="83"/>
                  </a:lnTo>
                  <a:lnTo>
                    <a:pt x="96" y="93"/>
                  </a:lnTo>
                  <a:lnTo>
                    <a:pt x="87" y="66"/>
                  </a:lnTo>
                  <a:lnTo>
                    <a:pt x="60" y="66"/>
                  </a:lnTo>
                  <a:lnTo>
                    <a:pt x="37" y="87"/>
                  </a:lnTo>
                  <a:lnTo>
                    <a:pt x="42" y="93"/>
                  </a:lnTo>
                  <a:lnTo>
                    <a:pt x="14" y="117"/>
                  </a:lnTo>
                  <a:lnTo>
                    <a:pt x="0" y="117"/>
                  </a:lnTo>
                  <a:lnTo>
                    <a:pt x="12" y="147"/>
                  </a:lnTo>
                  <a:lnTo>
                    <a:pt x="8" y="176"/>
                  </a:lnTo>
                  <a:lnTo>
                    <a:pt x="19" y="192"/>
                  </a:lnTo>
                  <a:lnTo>
                    <a:pt x="26" y="192"/>
                  </a:lnTo>
                  <a:lnTo>
                    <a:pt x="26" y="176"/>
                  </a:lnTo>
                  <a:lnTo>
                    <a:pt x="36" y="168"/>
                  </a:lnTo>
                  <a:lnTo>
                    <a:pt x="129" y="199"/>
                  </a:lnTo>
                  <a:lnTo>
                    <a:pt x="164" y="179"/>
                  </a:lnTo>
                  <a:lnTo>
                    <a:pt x="172" y="182"/>
                  </a:lnTo>
                  <a:lnTo>
                    <a:pt x="202" y="168"/>
                  </a:lnTo>
                  <a:lnTo>
                    <a:pt x="184" y="129"/>
                  </a:lnTo>
                  <a:lnTo>
                    <a:pt x="203" y="129"/>
                  </a:lnTo>
                  <a:lnTo>
                    <a:pt x="225" y="115"/>
                  </a:lnTo>
                  <a:lnTo>
                    <a:pt x="227" y="106"/>
                  </a:lnTo>
                  <a:lnTo>
                    <a:pt x="216" y="92"/>
                  </a:lnTo>
                  <a:lnTo>
                    <a:pt x="231" y="4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15D18168-29B2-47B6-8DE0-8403394F8A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0" y="2545"/>
              <a:ext cx="430" cy="400"/>
            </a:xfrm>
            <a:custGeom>
              <a:avLst/>
              <a:gdLst>
                <a:gd name="T0" fmla="*/ 242 w 406"/>
                <a:gd name="T1" fmla="*/ 0 h 377"/>
                <a:gd name="T2" fmla="*/ 213 w 406"/>
                <a:gd name="T3" fmla="*/ 16 h 377"/>
                <a:gd name="T4" fmla="*/ 204 w 406"/>
                <a:gd name="T5" fmla="*/ 11 h 377"/>
                <a:gd name="T6" fmla="*/ 170 w 406"/>
                <a:gd name="T7" fmla="*/ 31 h 377"/>
                <a:gd name="T8" fmla="*/ 77 w 406"/>
                <a:gd name="T9" fmla="*/ 0 h 377"/>
                <a:gd name="T10" fmla="*/ 67 w 406"/>
                <a:gd name="T11" fmla="*/ 8 h 377"/>
                <a:gd name="T12" fmla="*/ 67 w 406"/>
                <a:gd name="T13" fmla="*/ 24 h 377"/>
                <a:gd name="T14" fmla="*/ 60 w 406"/>
                <a:gd name="T15" fmla="*/ 24 h 377"/>
                <a:gd name="T16" fmla="*/ 49 w 406"/>
                <a:gd name="T17" fmla="*/ 8 h 377"/>
                <a:gd name="T18" fmla="*/ 31 w 406"/>
                <a:gd name="T19" fmla="*/ 12 h 377"/>
                <a:gd name="T20" fmla="*/ 23 w 406"/>
                <a:gd name="T21" fmla="*/ 54 h 377"/>
                <a:gd name="T22" fmla="*/ 0 w 406"/>
                <a:gd name="T23" fmla="*/ 65 h 377"/>
                <a:gd name="T24" fmla="*/ 52 w 406"/>
                <a:gd name="T25" fmla="*/ 167 h 377"/>
                <a:gd name="T26" fmla="*/ 130 w 406"/>
                <a:gd name="T27" fmla="*/ 177 h 377"/>
                <a:gd name="T28" fmla="*/ 142 w 406"/>
                <a:gd name="T29" fmla="*/ 227 h 377"/>
                <a:gd name="T30" fmla="*/ 221 w 406"/>
                <a:gd name="T31" fmla="*/ 214 h 377"/>
                <a:gd name="T32" fmla="*/ 237 w 406"/>
                <a:gd name="T33" fmla="*/ 321 h 377"/>
                <a:gd name="T34" fmla="*/ 323 w 406"/>
                <a:gd name="T35" fmla="*/ 377 h 377"/>
                <a:gd name="T36" fmla="*/ 384 w 406"/>
                <a:gd name="T37" fmla="*/ 356 h 377"/>
                <a:gd name="T38" fmla="*/ 406 w 406"/>
                <a:gd name="T39" fmla="*/ 317 h 377"/>
                <a:gd name="T40" fmla="*/ 390 w 406"/>
                <a:gd name="T41" fmla="*/ 279 h 377"/>
                <a:gd name="T42" fmla="*/ 372 w 406"/>
                <a:gd name="T43" fmla="*/ 265 h 377"/>
                <a:gd name="T44" fmla="*/ 355 w 406"/>
                <a:gd name="T45" fmla="*/ 232 h 377"/>
                <a:gd name="T46" fmla="*/ 320 w 406"/>
                <a:gd name="T47" fmla="*/ 186 h 377"/>
                <a:gd name="T48" fmla="*/ 319 w 406"/>
                <a:gd name="T49" fmla="*/ 155 h 377"/>
                <a:gd name="T50" fmla="*/ 343 w 406"/>
                <a:gd name="T51" fmla="*/ 155 h 377"/>
                <a:gd name="T52" fmla="*/ 359 w 406"/>
                <a:gd name="T53" fmla="*/ 121 h 377"/>
                <a:gd name="T54" fmla="*/ 349 w 406"/>
                <a:gd name="T55" fmla="*/ 98 h 377"/>
                <a:gd name="T56" fmla="*/ 332 w 406"/>
                <a:gd name="T57" fmla="*/ 91 h 377"/>
                <a:gd name="T58" fmla="*/ 304 w 406"/>
                <a:gd name="T59" fmla="*/ 97 h 377"/>
                <a:gd name="T60" fmla="*/ 292 w 406"/>
                <a:gd name="T61" fmla="*/ 80 h 377"/>
                <a:gd name="T62" fmla="*/ 288 w 406"/>
                <a:gd name="T63" fmla="*/ 51 h 377"/>
                <a:gd name="T64" fmla="*/ 262 w 406"/>
                <a:gd name="T65" fmla="*/ 35 h 377"/>
                <a:gd name="T66" fmla="*/ 262 w 406"/>
                <a:gd name="T67" fmla="*/ 14 h 377"/>
                <a:gd name="T68" fmla="*/ 242 w 406"/>
                <a:gd name="T69" fmla="*/ 0 h 377"/>
                <a:gd name="T70" fmla="*/ 242 w 406"/>
                <a:gd name="T71" fmla="*/ 0 h 377"/>
                <a:gd name="T72" fmla="*/ 242 w 406"/>
                <a:gd name="T73" fmla="*/ 0 h 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6"/>
                <a:gd name="T112" fmla="*/ 0 h 377"/>
                <a:gd name="T113" fmla="*/ 406 w 406"/>
                <a:gd name="T114" fmla="*/ 377 h 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6" h="377">
                  <a:moveTo>
                    <a:pt x="242" y="0"/>
                  </a:moveTo>
                  <a:lnTo>
                    <a:pt x="213" y="16"/>
                  </a:lnTo>
                  <a:lnTo>
                    <a:pt x="204" y="11"/>
                  </a:lnTo>
                  <a:lnTo>
                    <a:pt x="170" y="31"/>
                  </a:lnTo>
                  <a:lnTo>
                    <a:pt x="77" y="0"/>
                  </a:lnTo>
                  <a:lnTo>
                    <a:pt x="67" y="8"/>
                  </a:lnTo>
                  <a:lnTo>
                    <a:pt x="67" y="24"/>
                  </a:lnTo>
                  <a:lnTo>
                    <a:pt x="60" y="24"/>
                  </a:lnTo>
                  <a:lnTo>
                    <a:pt x="49" y="8"/>
                  </a:lnTo>
                  <a:lnTo>
                    <a:pt x="31" y="12"/>
                  </a:lnTo>
                  <a:lnTo>
                    <a:pt x="23" y="54"/>
                  </a:lnTo>
                  <a:lnTo>
                    <a:pt x="0" y="65"/>
                  </a:lnTo>
                  <a:lnTo>
                    <a:pt x="52" y="167"/>
                  </a:lnTo>
                  <a:lnTo>
                    <a:pt x="130" y="177"/>
                  </a:lnTo>
                  <a:lnTo>
                    <a:pt x="142" y="227"/>
                  </a:lnTo>
                  <a:lnTo>
                    <a:pt x="221" y="214"/>
                  </a:lnTo>
                  <a:lnTo>
                    <a:pt x="237" y="321"/>
                  </a:lnTo>
                  <a:lnTo>
                    <a:pt x="323" y="377"/>
                  </a:lnTo>
                  <a:lnTo>
                    <a:pt x="384" y="356"/>
                  </a:lnTo>
                  <a:lnTo>
                    <a:pt x="406" y="317"/>
                  </a:lnTo>
                  <a:lnTo>
                    <a:pt x="390" y="279"/>
                  </a:lnTo>
                  <a:lnTo>
                    <a:pt x="372" y="265"/>
                  </a:lnTo>
                  <a:lnTo>
                    <a:pt x="355" y="232"/>
                  </a:lnTo>
                  <a:lnTo>
                    <a:pt x="320" y="186"/>
                  </a:lnTo>
                  <a:lnTo>
                    <a:pt x="319" y="155"/>
                  </a:lnTo>
                  <a:lnTo>
                    <a:pt x="343" y="155"/>
                  </a:lnTo>
                  <a:lnTo>
                    <a:pt x="359" y="121"/>
                  </a:lnTo>
                  <a:lnTo>
                    <a:pt x="349" y="98"/>
                  </a:lnTo>
                  <a:lnTo>
                    <a:pt x="332" y="91"/>
                  </a:lnTo>
                  <a:lnTo>
                    <a:pt x="304" y="97"/>
                  </a:lnTo>
                  <a:lnTo>
                    <a:pt x="292" y="80"/>
                  </a:lnTo>
                  <a:lnTo>
                    <a:pt x="288" y="51"/>
                  </a:lnTo>
                  <a:lnTo>
                    <a:pt x="262" y="35"/>
                  </a:lnTo>
                  <a:lnTo>
                    <a:pt x="262" y="14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0BB68EF1-7B5D-4002-909D-92664D10B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8" y="2635"/>
              <a:ext cx="325" cy="338"/>
            </a:xfrm>
            <a:custGeom>
              <a:avLst/>
              <a:gdLst>
                <a:gd name="T0" fmla="*/ 30 w 307"/>
                <a:gd name="T1" fmla="*/ 13 h 319"/>
                <a:gd name="T2" fmla="*/ 40 w 307"/>
                <a:gd name="T3" fmla="*/ 36 h 319"/>
                <a:gd name="T4" fmla="*/ 23 w 307"/>
                <a:gd name="T5" fmla="*/ 70 h 319"/>
                <a:gd name="T6" fmla="*/ 0 w 307"/>
                <a:gd name="T7" fmla="*/ 70 h 319"/>
                <a:gd name="T8" fmla="*/ 1 w 307"/>
                <a:gd name="T9" fmla="*/ 103 h 319"/>
                <a:gd name="T10" fmla="*/ 36 w 307"/>
                <a:gd name="T11" fmla="*/ 146 h 319"/>
                <a:gd name="T12" fmla="*/ 51 w 307"/>
                <a:gd name="T13" fmla="*/ 180 h 319"/>
                <a:gd name="T14" fmla="*/ 73 w 307"/>
                <a:gd name="T15" fmla="*/ 196 h 319"/>
                <a:gd name="T16" fmla="*/ 86 w 307"/>
                <a:gd name="T17" fmla="*/ 231 h 319"/>
                <a:gd name="T18" fmla="*/ 64 w 307"/>
                <a:gd name="T19" fmla="*/ 273 h 319"/>
                <a:gd name="T20" fmla="*/ 82 w 307"/>
                <a:gd name="T21" fmla="*/ 314 h 319"/>
                <a:gd name="T22" fmla="*/ 98 w 307"/>
                <a:gd name="T23" fmla="*/ 295 h 319"/>
                <a:gd name="T24" fmla="*/ 133 w 307"/>
                <a:gd name="T25" fmla="*/ 295 h 319"/>
                <a:gd name="T26" fmla="*/ 149 w 307"/>
                <a:gd name="T27" fmla="*/ 319 h 319"/>
                <a:gd name="T28" fmla="*/ 189 w 307"/>
                <a:gd name="T29" fmla="*/ 309 h 319"/>
                <a:gd name="T30" fmla="*/ 205 w 307"/>
                <a:gd name="T31" fmla="*/ 313 h 319"/>
                <a:gd name="T32" fmla="*/ 202 w 307"/>
                <a:gd name="T33" fmla="*/ 300 h 319"/>
                <a:gd name="T34" fmla="*/ 214 w 307"/>
                <a:gd name="T35" fmla="*/ 267 h 319"/>
                <a:gd name="T36" fmla="*/ 214 w 307"/>
                <a:gd name="T37" fmla="*/ 253 h 319"/>
                <a:gd name="T38" fmla="*/ 276 w 307"/>
                <a:gd name="T39" fmla="*/ 254 h 319"/>
                <a:gd name="T40" fmla="*/ 307 w 307"/>
                <a:gd name="T41" fmla="*/ 192 h 319"/>
                <a:gd name="T42" fmla="*/ 294 w 307"/>
                <a:gd name="T43" fmla="*/ 174 h 319"/>
                <a:gd name="T44" fmla="*/ 277 w 307"/>
                <a:gd name="T45" fmla="*/ 171 h 319"/>
                <a:gd name="T46" fmla="*/ 264 w 307"/>
                <a:gd name="T47" fmla="*/ 99 h 319"/>
                <a:gd name="T48" fmla="*/ 225 w 307"/>
                <a:gd name="T49" fmla="*/ 94 h 319"/>
                <a:gd name="T50" fmla="*/ 215 w 307"/>
                <a:gd name="T51" fmla="*/ 105 h 319"/>
                <a:gd name="T52" fmla="*/ 157 w 307"/>
                <a:gd name="T53" fmla="*/ 53 h 319"/>
                <a:gd name="T54" fmla="*/ 146 w 307"/>
                <a:gd name="T55" fmla="*/ 57 h 319"/>
                <a:gd name="T56" fmla="*/ 121 w 307"/>
                <a:gd name="T57" fmla="*/ 40 h 319"/>
                <a:gd name="T58" fmla="*/ 129 w 307"/>
                <a:gd name="T59" fmla="*/ 25 h 319"/>
                <a:gd name="T60" fmla="*/ 98 w 307"/>
                <a:gd name="T61" fmla="*/ 0 h 319"/>
                <a:gd name="T62" fmla="*/ 82 w 307"/>
                <a:gd name="T63" fmla="*/ 13 h 319"/>
                <a:gd name="T64" fmla="*/ 57 w 307"/>
                <a:gd name="T65" fmla="*/ 11 h 319"/>
                <a:gd name="T66" fmla="*/ 30 w 307"/>
                <a:gd name="T67" fmla="*/ 13 h 319"/>
                <a:gd name="T68" fmla="*/ 30 w 307"/>
                <a:gd name="T69" fmla="*/ 13 h 319"/>
                <a:gd name="T70" fmla="*/ 30 w 307"/>
                <a:gd name="T71" fmla="*/ 13 h 3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7"/>
                <a:gd name="T109" fmla="*/ 0 h 319"/>
                <a:gd name="T110" fmla="*/ 307 w 307"/>
                <a:gd name="T111" fmla="*/ 319 h 3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7" h="319">
                  <a:moveTo>
                    <a:pt x="30" y="13"/>
                  </a:moveTo>
                  <a:lnTo>
                    <a:pt x="40" y="36"/>
                  </a:lnTo>
                  <a:lnTo>
                    <a:pt x="23" y="70"/>
                  </a:lnTo>
                  <a:lnTo>
                    <a:pt x="0" y="70"/>
                  </a:lnTo>
                  <a:lnTo>
                    <a:pt x="1" y="103"/>
                  </a:lnTo>
                  <a:lnTo>
                    <a:pt x="36" y="146"/>
                  </a:lnTo>
                  <a:lnTo>
                    <a:pt x="51" y="180"/>
                  </a:lnTo>
                  <a:lnTo>
                    <a:pt x="73" y="196"/>
                  </a:lnTo>
                  <a:lnTo>
                    <a:pt x="86" y="231"/>
                  </a:lnTo>
                  <a:lnTo>
                    <a:pt x="64" y="273"/>
                  </a:lnTo>
                  <a:lnTo>
                    <a:pt x="82" y="314"/>
                  </a:lnTo>
                  <a:lnTo>
                    <a:pt x="98" y="295"/>
                  </a:lnTo>
                  <a:lnTo>
                    <a:pt x="133" y="295"/>
                  </a:lnTo>
                  <a:lnTo>
                    <a:pt x="149" y="319"/>
                  </a:lnTo>
                  <a:lnTo>
                    <a:pt x="189" y="309"/>
                  </a:lnTo>
                  <a:lnTo>
                    <a:pt x="205" y="313"/>
                  </a:lnTo>
                  <a:lnTo>
                    <a:pt x="202" y="300"/>
                  </a:lnTo>
                  <a:lnTo>
                    <a:pt x="214" y="267"/>
                  </a:lnTo>
                  <a:lnTo>
                    <a:pt x="214" y="253"/>
                  </a:lnTo>
                  <a:lnTo>
                    <a:pt x="276" y="254"/>
                  </a:lnTo>
                  <a:lnTo>
                    <a:pt x="307" y="192"/>
                  </a:lnTo>
                  <a:lnTo>
                    <a:pt x="294" y="174"/>
                  </a:lnTo>
                  <a:lnTo>
                    <a:pt x="277" y="171"/>
                  </a:lnTo>
                  <a:lnTo>
                    <a:pt x="264" y="99"/>
                  </a:lnTo>
                  <a:lnTo>
                    <a:pt x="225" y="94"/>
                  </a:lnTo>
                  <a:lnTo>
                    <a:pt x="215" y="105"/>
                  </a:lnTo>
                  <a:lnTo>
                    <a:pt x="157" y="53"/>
                  </a:lnTo>
                  <a:lnTo>
                    <a:pt x="146" y="57"/>
                  </a:lnTo>
                  <a:lnTo>
                    <a:pt x="121" y="40"/>
                  </a:lnTo>
                  <a:lnTo>
                    <a:pt x="129" y="25"/>
                  </a:lnTo>
                  <a:lnTo>
                    <a:pt x="98" y="0"/>
                  </a:lnTo>
                  <a:lnTo>
                    <a:pt x="82" y="13"/>
                  </a:lnTo>
                  <a:lnTo>
                    <a:pt x="57" y="11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EB9581D6-D4CF-4CA3-BEBE-178233502B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9" y="2415"/>
              <a:ext cx="764" cy="594"/>
            </a:xfrm>
            <a:custGeom>
              <a:avLst/>
              <a:gdLst>
                <a:gd name="T0" fmla="*/ 45 w 721"/>
                <a:gd name="T1" fmla="*/ 3 h 561"/>
                <a:gd name="T2" fmla="*/ 31 w 721"/>
                <a:gd name="T3" fmla="*/ 46 h 561"/>
                <a:gd name="T4" fmla="*/ 42 w 721"/>
                <a:gd name="T5" fmla="*/ 61 h 561"/>
                <a:gd name="T6" fmla="*/ 41 w 721"/>
                <a:gd name="T7" fmla="*/ 70 h 561"/>
                <a:gd name="T8" fmla="*/ 18 w 721"/>
                <a:gd name="T9" fmla="*/ 83 h 561"/>
                <a:gd name="T10" fmla="*/ 0 w 721"/>
                <a:gd name="T11" fmla="*/ 84 h 561"/>
                <a:gd name="T12" fmla="*/ 16 w 721"/>
                <a:gd name="T13" fmla="*/ 124 h 561"/>
                <a:gd name="T14" fmla="*/ 36 w 721"/>
                <a:gd name="T15" fmla="*/ 139 h 561"/>
                <a:gd name="T16" fmla="*/ 36 w 721"/>
                <a:gd name="T17" fmla="*/ 158 h 561"/>
                <a:gd name="T18" fmla="*/ 63 w 721"/>
                <a:gd name="T19" fmla="*/ 175 h 561"/>
                <a:gd name="T20" fmla="*/ 64 w 721"/>
                <a:gd name="T21" fmla="*/ 202 h 561"/>
                <a:gd name="T22" fmla="*/ 77 w 721"/>
                <a:gd name="T23" fmla="*/ 220 h 561"/>
                <a:gd name="T24" fmla="*/ 106 w 721"/>
                <a:gd name="T25" fmla="*/ 215 h 561"/>
                <a:gd name="T26" fmla="*/ 123 w 721"/>
                <a:gd name="T27" fmla="*/ 221 h 561"/>
                <a:gd name="T28" fmla="*/ 151 w 721"/>
                <a:gd name="T29" fmla="*/ 220 h 561"/>
                <a:gd name="T30" fmla="*/ 173 w 721"/>
                <a:gd name="T31" fmla="*/ 221 h 561"/>
                <a:gd name="T32" fmla="*/ 192 w 721"/>
                <a:gd name="T33" fmla="*/ 208 h 561"/>
                <a:gd name="T34" fmla="*/ 221 w 721"/>
                <a:gd name="T35" fmla="*/ 235 h 561"/>
                <a:gd name="T36" fmla="*/ 215 w 721"/>
                <a:gd name="T37" fmla="*/ 249 h 561"/>
                <a:gd name="T38" fmla="*/ 242 w 721"/>
                <a:gd name="T39" fmla="*/ 267 h 561"/>
                <a:gd name="T40" fmla="*/ 250 w 721"/>
                <a:gd name="T41" fmla="*/ 262 h 561"/>
                <a:gd name="T42" fmla="*/ 310 w 721"/>
                <a:gd name="T43" fmla="*/ 315 h 561"/>
                <a:gd name="T44" fmla="*/ 318 w 721"/>
                <a:gd name="T45" fmla="*/ 302 h 561"/>
                <a:gd name="T46" fmla="*/ 357 w 721"/>
                <a:gd name="T47" fmla="*/ 307 h 561"/>
                <a:gd name="T48" fmla="*/ 371 w 721"/>
                <a:gd name="T49" fmla="*/ 381 h 561"/>
                <a:gd name="T50" fmla="*/ 383 w 721"/>
                <a:gd name="T51" fmla="*/ 381 h 561"/>
                <a:gd name="T52" fmla="*/ 400 w 721"/>
                <a:gd name="T53" fmla="*/ 399 h 561"/>
                <a:gd name="T54" fmla="*/ 417 w 721"/>
                <a:gd name="T55" fmla="*/ 371 h 561"/>
                <a:gd name="T56" fmla="*/ 598 w 721"/>
                <a:gd name="T57" fmla="*/ 411 h 561"/>
                <a:gd name="T58" fmla="*/ 705 w 721"/>
                <a:gd name="T59" fmla="*/ 561 h 561"/>
                <a:gd name="T60" fmla="*/ 721 w 721"/>
                <a:gd name="T61" fmla="*/ 419 h 561"/>
                <a:gd name="T62" fmla="*/ 561 w 721"/>
                <a:gd name="T63" fmla="*/ 268 h 561"/>
                <a:gd name="T64" fmla="*/ 218 w 721"/>
                <a:gd name="T65" fmla="*/ 131 h 561"/>
                <a:gd name="T66" fmla="*/ 183 w 721"/>
                <a:gd name="T67" fmla="*/ 98 h 561"/>
                <a:gd name="T68" fmla="*/ 252 w 721"/>
                <a:gd name="T69" fmla="*/ 19 h 561"/>
                <a:gd name="T70" fmla="*/ 222 w 721"/>
                <a:gd name="T71" fmla="*/ 0 h 561"/>
                <a:gd name="T72" fmla="*/ 132 w 721"/>
                <a:gd name="T73" fmla="*/ 1 h 561"/>
                <a:gd name="T74" fmla="*/ 45 w 721"/>
                <a:gd name="T75" fmla="*/ 3 h 561"/>
                <a:gd name="T76" fmla="*/ 45 w 721"/>
                <a:gd name="T77" fmla="*/ 3 h 561"/>
                <a:gd name="T78" fmla="*/ 45 w 721"/>
                <a:gd name="T79" fmla="*/ 3 h 5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1"/>
                <a:gd name="T121" fmla="*/ 0 h 561"/>
                <a:gd name="T122" fmla="*/ 721 w 721"/>
                <a:gd name="T123" fmla="*/ 561 h 5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1" h="561">
                  <a:moveTo>
                    <a:pt x="45" y="3"/>
                  </a:moveTo>
                  <a:lnTo>
                    <a:pt x="31" y="46"/>
                  </a:lnTo>
                  <a:lnTo>
                    <a:pt x="42" y="61"/>
                  </a:lnTo>
                  <a:lnTo>
                    <a:pt x="41" y="70"/>
                  </a:lnTo>
                  <a:lnTo>
                    <a:pt x="18" y="83"/>
                  </a:lnTo>
                  <a:lnTo>
                    <a:pt x="0" y="84"/>
                  </a:lnTo>
                  <a:lnTo>
                    <a:pt x="16" y="124"/>
                  </a:lnTo>
                  <a:lnTo>
                    <a:pt x="36" y="139"/>
                  </a:lnTo>
                  <a:lnTo>
                    <a:pt x="36" y="158"/>
                  </a:lnTo>
                  <a:lnTo>
                    <a:pt x="63" y="175"/>
                  </a:lnTo>
                  <a:lnTo>
                    <a:pt x="64" y="202"/>
                  </a:lnTo>
                  <a:lnTo>
                    <a:pt x="77" y="220"/>
                  </a:lnTo>
                  <a:lnTo>
                    <a:pt x="106" y="215"/>
                  </a:lnTo>
                  <a:lnTo>
                    <a:pt x="123" y="221"/>
                  </a:lnTo>
                  <a:lnTo>
                    <a:pt x="151" y="220"/>
                  </a:lnTo>
                  <a:lnTo>
                    <a:pt x="173" y="221"/>
                  </a:lnTo>
                  <a:lnTo>
                    <a:pt x="192" y="208"/>
                  </a:lnTo>
                  <a:lnTo>
                    <a:pt x="221" y="235"/>
                  </a:lnTo>
                  <a:lnTo>
                    <a:pt x="215" y="249"/>
                  </a:lnTo>
                  <a:lnTo>
                    <a:pt x="242" y="267"/>
                  </a:lnTo>
                  <a:lnTo>
                    <a:pt x="250" y="262"/>
                  </a:lnTo>
                  <a:lnTo>
                    <a:pt x="310" y="315"/>
                  </a:lnTo>
                  <a:lnTo>
                    <a:pt x="318" y="302"/>
                  </a:lnTo>
                  <a:lnTo>
                    <a:pt x="357" y="307"/>
                  </a:lnTo>
                  <a:lnTo>
                    <a:pt x="371" y="381"/>
                  </a:lnTo>
                  <a:lnTo>
                    <a:pt x="383" y="381"/>
                  </a:lnTo>
                  <a:lnTo>
                    <a:pt x="400" y="399"/>
                  </a:lnTo>
                  <a:lnTo>
                    <a:pt x="417" y="371"/>
                  </a:lnTo>
                  <a:lnTo>
                    <a:pt x="598" y="411"/>
                  </a:lnTo>
                  <a:lnTo>
                    <a:pt x="705" y="561"/>
                  </a:lnTo>
                  <a:lnTo>
                    <a:pt x="721" y="419"/>
                  </a:lnTo>
                  <a:lnTo>
                    <a:pt x="561" y="268"/>
                  </a:lnTo>
                  <a:lnTo>
                    <a:pt x="218" y="131"/>
                  </a:lnTo>
                  <a:lnTo>
                    <a:pt x="183" y="98"/>
                  </a:lnTo>
                  <a:lnTo>
                    <a:pt x="252" y="19"/>
                  </a:lnTo>
                  <a:lnTo>
                    <a:pt x="222" y="0"/>
                  </a:lnTo>
                  <a:lnTo>
                    <a:pt x="132" y="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DDF2457F-3D9C-4D6E-A630-B2AAC6C173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5" y="2903"/>
              <a:ext cx="323" cy="619"/>
            </a:xfrm>
            <a:custGeom>
              <a:avLst/>
              <a:gdLst>
                <a:gd name="T0" fmla="*/ 195 w 305"/>
                <a:gd name="T1" fmla="*/ 1 h 584"/>
                <a:gd name="T2" fmla="*/ 162 w 305"/>
                <a:gd name="T3" fmla="*/ 0 h 584"/>
                <a:gd name="T4" fmla="*/ 132 w 305"/>
                <a:gd name="T5" fmla="*/ 0 h 584"/>
                <a:gd name="T6" fmla="*/ 132 w 305"/>
                <a:gd name="T7" fmla="*/ 15 h 584"/>
                <a:gd name="T8" fmla="*/ 120 w 305"/>
                <a:gd name="T9" fmla="*/ 46 h 584"/>
                <a:gd name="T10" fmla="*/ 123 w 305"/>
                <a:gd name="T11" fmla="*/ 58 h 584"/>
                <a:gd name="T12" fmla="*/ 107 w 305"/>
                <a:gd name="T13" fmla="*/ 56 h 584"/>
                <a:gd name="T14" fmla="*/ 67 w 305"/>
                <a:gd name="T15" fmla="*/ 66 h 584"/>
                <a:gd name="T16" fmla="*/ 51 w 305"/>
                <a:gd name="T17" fmla="*/ 42 h 584"/>
                <a:gd name="T18" fmla="*/ 16 w 305"/>
                <a:gd name="T19" fmla="*/ 42 h 584"/>
                <a:gd name="T20" fmla="*/ 0 w 305"/>
                <a:gd name="T21" fmla="*/ 61 h 584"/>
                <a:gd name="T22" fmla="*/ 100 w 305"/>
                <a:gd name="T23" fmla="*/ 343 h 584"/>
                <a:gd name="T24" fmla="*/ 56 w 305"/>
                <a:gd name="T25" fmla="*/ 370 h 584"/>
                <a:gd name="T26" fmla="*/ 31 w 305"/>
                <a:gd name="T27" fmla="*/ 412 h 584"/>
                <a:gd name="T28" fmla="*/ 41 w 305"/>
                <a:gd name="T29" fmla="*/ 444 h 584"/>
                <a:gd name="T30" fmla="*/ 8 w 305"/>
                <a:gd name="T31" fmla="*/ 480 h 584"/>
                <a:gd name="T32" fmla="*/ 8 w 305"/>
                <a:gd name="T33" fmla="*/ 573 h 584"/>
                <a:gd name="T34" fmla="*/ 79 w 305"/>
                <a:gd name="T35" fmla="*/ 584 h 584"/>
                <a:gd name="T36" fmla="*/ 165 w 305"/>
                <a:gd name="T37" fmla="*/ 449 h 584"/>
                <a:gd name="T38" fmla="*/ 179 w 305"/>
                <a:gd name="T39" fmla="*/ 353 h 584"/>
                <a:gd name="T40" fmla="*/ 305 w 305"/>
                <a:gd name="T41" fmla="*/ 291 h 584"/>
                <a:gd name="T42" fmla="*/ 296 w 305"/>
                <a:gd name="T43" fmla="*/ 191 h 584"/>
                <a:gd name="T44" fmla="*/ 219 w 305"/>
                <a:gd name="T45" fmla="*/ 130 h 584"/>
                <a:gd name="T46" fmla="*/ 162 w 305"/>
                <a:gd name="T47" fmla="*/ 130 h 584"/>
                <a:gd name="T48" fmla="*/ 149 w 305"/>
                <a:gd name="T49" fmla="*/ 98 h 584"/>
                <a:gd name="T50" fmla="*/ 182 w 305"/>
                <a:gd name="T51" fmla="*/ 26 h 584"/>
                <a:gd name="T52" fmla="*/ 195 w 305"/>
                <a:gd name="T53" fmla="*/ 1 h 584"/>
                <a:gd name="T54" fmla="*/ 195 w 305"/>
                <a:gd name="T55" fmla="*/ 1 h 584"/>
                <a:gd name="T56" fmla="*/ 195 w 305"/>
                <a:gd name="T57" fmla="*/ 1 h 5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5"/>
                <a:gd name="T88" fmla="*/ 0 h 584"/>
                <a:gd name="T89" fmla="*/ 305 w 305"/>
                <a:gd name="T90" fmla="*/ 584 h 5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5" h="584">
                  <a:moveTo>
                    <a:pt x="195" y="1"/>
                  </a:moveTo>
                  <a:lnTo>
                    <a:pt x="162" y="0"/>
                  </a:lnTo>
                  <a:lnTo>
                    <a:pt x="132" y="0"/>
                  </a:lnTo>
                  <a:lnTo>
                    <a:pt x="132" y="15"/>
                  </a:lnTo>
                  <a:lnTo>
                    <a:pt x="120" y="46"/>
                  </a:lnTo>
                  <a:lnTo>
                    <a:pt x="123" y="58"/>
                  </a:lnTo>
                  <a:lnTo>
                    <a:pt x="107" y="56"/>
                  </a:lnTo>
                  <a:lnTo>
                    <a:pt x="67" y="66"/>
                  </a:lnTo>
                  <a:lnTo>
                    <a:pt x="51" y="42"/>
                  </a:lnTo>
                  <a:lnTo>
                    <a:pt x="16" y="42"/>
                  </a:lnTo>
                  <a:lnTo>
                    <a:pt x="0" y="61"/>
                  </a:lnTo>
                  <a:lnTo>
                    <a:pt x="100" y="343"/>
                  </a:lnTo>
                  <a:lnTo>
                    <a:pt x="56" y="370"/>
                  </a:lnTo>
                  <a:lnTo>
                    <a:pt x="31" y="412"/>
                  </a:lnTo>
                  <a:lnTo>
                    <a:pt x="41" y="444"/>
                  </a:lnTo>
                  <a:lnTo>
                    <a:pt x="8" y="480"/>
                  </a:lnTo>
                  <a:lnTo>
                    <a:pt x="8" y="573"/>
                  </a:lnTo>
                  <a:lnTo>
                    <a:pt x="79" y="584"/>
                  </a:lnTo>
                  <a:lnTo>
                    <a:pt x="165" y="449"/>
                  </a:lnTo>
                  <a:lnTo>
                    <a:pt x="179" y="353"/>
                  </a:lnTo>
                  <a:lnTo>
                    <a:pt x="305" y="291"/>
                  </a:lnTo>
                  <a:lnTo>
                    <a:pt x="296" y="191"/>
                  </a:lnTo>
                  <a:lnTo>
                    <a:pt x="219" y="130"/>
                  </a:lnTo>
                  <a:lnTo>
                    <a:pt x="162" y="130"/>
                  </a:lnTo>
                  <a:lnTo>
                    <a:pt x="149" y="98"/>
                  </a:lnTo>
                  <a:lnTo>
                    <a:pt x="182" y="26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46" name="Segnaposto numero diapositiva 4">
            <a:extLst>
              <a:ext uri="{FF2B5EF4-FFF2-40B4-BE49-F238E27FC236}">
                <a16:creationId xmlns:a16="http://schemas.microsoft.com/office/drawing/2014/main" id="{B8680D24-C00F-4031-AFBC-222F11675215}"/>
              </a:ext>
            </a:extLst>
          </p:cNvPr>
          <p:cNvSpPr txBox="1">
            <a:spLocks/>
          </p:cNvSpPr>
          <p:nvPr/>
        </p:nvSpPr>
        <p:spPr>
          <a:xfrm>
            <a:off x="8148232" y="4867278"/>
            <a:ext cx="571500" cy="1154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r">
              <a:defRPr sz="800">
                <a:solidFill>
                  <a:schemeClr val="tx2">
                    <a:lumMod val="75000"/>
                  </a:schemeClr>
                </a:solidFill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D2235E-0982-3B42-A838-A74550CD444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0" name="Connettore 89">
            <a:extLst>
              <a:ext uri="{FF2B5EF4-FFF2-40B4-BE49-F238E27FC236}">
                <a16:creationId xmlns:a16="http://schemas.microsoft.com/office/drawing/2014/main" id="{4E52B7C9-0B10-4D91-A4B7-6DD562FB48A6}"/>
              </a:ext>
            </a:extLst>
          </p:cNvPr>
          <p:cNvSpPr/>
          <p:nvPr/>
        </p:nvSpPr>
        <p:spPr>
          <a:xfrm>
            <a:off x="4821918" y="1674793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1</a:t>
            </a: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2B8C85EC-5C10-4F8C-979F-4E08789BF8A5}"/>
              </a:ext>
            </a:extLst>
          </p:cNvPr>
          <p:cNvSpPr/>
          <p:nvPr/>
        </p:nvSpPr>
        <p:spPr>
          <a:xfrm>
            <a:off x="4704982" y="1129307"/>
            <a:ext cx="3568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350"/>
              </a:spcAft>
            </a:pPr>
            <a:r>
              <a:rPr lang="it-IT" sz="20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10 </a:t>
            </a:r>
            <a:r>
              <a:rPr lang="it-IT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Green Cluster</a:t>
            </a:r>
            <a:endParaRPr lang="it-IT" sz="1200" b="1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2" name="Connettore 91">
            <a:extLst>
              <a:ext uri="{FF2B5EF4-FFF2-40B4-BE49-F238E27FC236}">
                <a16:creationId xmlns:a16="http://schemas.microsoft.com/office/drawing/2014/main" id="{901050E0-782B-466F-A1F6-9A1FE32385A4}"/>
              </a:ext>
            </a:extLst>
          </p:cNvPr>
          <p:cNvSpPr/>
          <p:nvPr/>
        </p:nvSpPr>
        <p:spPr>
          <a:xfrm>
            <a:off x="4821918" y="1959236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2</a:t>
            </a:r>
          </a:p>
        </p:txBody>
      </p:sp>
      <p:sp>
        <p:nvSpPr>
          <p:cNvPr id="93" name="Connettore 92">
            <a:extLst>
              <a:ext uri="{FF2B5EF4-FFF2-40B4-BE49-F238E27FC236}">
                <a16:creationId xmlns:a16="http://schemas.microsoft.com/office/drawing/2014/main" id="{BA104C34-CC38-458C-8967-B7081F8452DA}"/>
              </a:ext>
            </a:extLst>
          </p:cNvPr>
          <p:cNvSpPr/>
          <p:nvPr/>
        </p:nvSpPr>
        <p:spPr>
          <a:xfrm>
            <a:off x="4821918" y="2291035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3</a:t>
            </a:r>
          </a:p>
        </p:txBody>
      </p:sp>
      <p:sp>
        <p:nvSpPr>
          <p:cNvPr id="94" name="Connettore 93">
            <a:extLst>
              <a:ext uri="{FF2B5EF4-FFF2-40B4-BE49-F238E27FC236}">
                <a16:creationId xmlns:a16="http://schemas.microsoft.com/office/drawing/2014/main" id="{2EA4F1F7-87BA-44B8-8DD6-6EB8F117D694}"/>
              </a:ext>
            </a:extLst>
          </p:cNvPr>
          <p:cNvSpPr/>
          <p:nvPr/>
        </p:nvSpPr>
        <p:spPr>
          <a:xfrm>
            <a:off x="4821918" y="2627981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4</a:t>
            </a:r>
          </a:p>
        </p:txBody>
      </p:sp>
      <p:sp>
        <p:nvSpPr>
          <p:cNvPr id="95" name="Connettore 94">
            <a:extLst>
              <a:ext uri="{FF2B5EF4-FFF2-40B4-BE49-F238E27FC236}">
                <a16:creationId xmlns:a16="http://schemas.microsoft.com/office/drawing/2014/main" id="{25E57866-7A0F-4DA6-87BD-3D08ED677051}"/>
              </a:ext>
            </a:extLst>
          </p:cNvPr>
          <p:cNvSpPr/>
          <p:nvPr/>
        </p:nvSpPr>
        <p:spPr>
          <a:xfrm>
            <a:off x="4821918" y="2963417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5</a:t>
            </a:r>
          </a:p>
        </p:txBody>
      </p:sp>
      <p:sp>
        <p:nvSpPr>
          <p:cNvPr id="96" name="Connettore 95">
            <a:extLst>
              <a:ext uri="{FF2B5EF4-FFF2-40B4-BE49-F238E27FC236}">
                <a16:creationId xmlns:a16="http://schemas.microsoft.com/office/drawing/2014/main" id="{E22CB400-A4C4-4D37-B4E6-7EA8D4F51D8A}"/>
              </a:ext>
            </a:extLst>
          </p:cNvPr>
          <p:cNvSpPr/>
          <p:nvPr/>
        </p:nvSpPr>
        <p:spPr>
          <a:xfrm>
            <a:off x="4821918" y="3267511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6</a:t>
            </a:r>
          </a:p>
        </p:txBody>
      </p:sp>
      <p:sp>
        <p:nvSpPr>
          <p:cNvPr id="97" name="Connettore 96">
            <a:extLst>
              <a:ext uri="{FF2B5EF4-FFF2-40B4-BE49-F238E27FC236}">
                <a16:creationId xmlns:a16="http://schemas.microsoft.com/office/drawing/2014/main" id="{BE084555-6CE8-4EC0-A371-AA72FA0AA31B}"/>
              </a:ext>
            </a:extLst>
          </p:cNvPr>
          <p:cNvSpPr/>
          <p:nvPr/>
        </p:nvSpPr>
        <p:spPr>
          <a:xfrm>
            <a:off x="4821918" y="3586596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7</a:t>
            </a:r>
          </a:p>
        </p:txBody>
      </p:sp>
      <p:sp>
        <p:nvSpPr>
          <p:cNvPr id="98" name="Connettore 97">
            <a:extLst>
              <a:ext uri="{FF2B5EF4-FFF2-40B4-BE49-F238E27FC236}">
                <a16:creationId xmlns:a16="http://schemas.microsoft.com/office/drawing/2014/main" id="{CC52BE09-BC18-4E2D-B94F-4953ED33BB53}"/>
              </a:ext>
            </a:extLst>
          </p:cNvPr>
          <p:cNvSpPr/>
          <p:nvPr/>
        </p:nvSpPr>
        <p:spPr>
          <a:xfrm>
            <a:off x="4821918" y="3911262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8</a:t>
            </a:r>
          </a:p>
        </p:txBody>
      </p:sp>
      <p:sp>
        <p:nvSpPr>
          <p:cNvPr id="99" name="Connettore 98">
            <a:extLst>
              <a:ext uri="{FF2B5EF4-FFF2-40B4-BE49-F238E27FC236}">
                <a16:creationId xmlns:a16="http://schemas.microsoft.com/office/drawing/2014/main" id="{7120C9E1-9092-476A-B0AF-0ACF0B537B67}"/>
              </a:ext>
            </a:extLst>
          </p:cNvPr>
          <p:cNvSpPr/>
          <p:nvPr/>
        </p:nvSpPr>
        <p:spPr>
          <a:xfrm>
            <a:off x="4821918" y="4235928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9</a:t>
            </a:r>
          </a:p>
        </p:txBody>
      </p: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7395FC9A-9D0C-42E4-8522-AABE41470F6C}"/>
              </a:ext>
            </a:extLst>
          </p:cNvPr>
          <p:cNvGrpSpPr/>
          <p:nvPr/>
        </p:nvGrpSpPr>
        <p:grpSpPr>
          <a:xfrm>
            <a:off x="5057789" y="1590583"/>
            <a:ext cx="4163398" cy="3199915"/>
            <a:chOff x="5057789" y="1608280"/>
            <a:chExt cx="4163398" cy="3199915"/>
          </a:xfrm>
        </p:grpSpPr>
        <p:grpSp>
          <p:nvGrpSpPr>
            <p:cNvPr id="101" name="Gruppo 100">
              <a:extLst>
                <a:ext uri="{FF2B5EF4-FFF2-40B4-BE49-F238E27FC236}">
                  <a16:creationId xmlns:a16="http://schemas.microsoft.com/office/drawing/2014/main" id="{90FDF5C2-9C8E-4969-A09E-CF7A4D3E43CE}"/>
                </a:ext>
              </a:extLst>
            </p:cNvPr>
            <p:cNvGrpSpPr/>
            <p:nvPr/>
          </p:nvGrpSpPr>
          <p:grpSpPr>
            <a:xfrm>
              <a:off x="5057789" y="1608280"/>
              <a:ext cx="4120474" cy="314449"/>
              <a:chOff x="6291178" y="1575318"/>
              <a:chExt cx="5493966" cy="419264"/>
            </a:xfrm>
          </p:grpSpPr>
          <p:sp>
            <p:nvSpPr>
              <p:cNvPr id="158" name="Rettangolo 157">
                <a:extLst>
                  <a:ext uri="{FF2B5EF4-FFF2-40B4-BE49-F238E27FC236}">
                    <a16:creationId xmlns:a16="http://schemas.microsoft.com/office/drawing/2014/main" id="{86D58251-2EC7-4EBF-B4FC-EBDB4DC65BE0}"/>
                  </a:ext>
                </a:extLst>
              </p:cNvPr>
              <p:cNvSpPr/>
              <p:nvPr/>
            </p:nvSpPr>
            <p:spPr>
              <a:xfrm>
                <a:off x="7026725" y="1584213"/>
                <a:ext cx="4758419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Accelerazione Verde</a:t>
                </a:r>
              </a:p>
            </p:txBody>
          </p:sp>
          <p:grpSp>
            <p:nvGrpSpPr>
              <p:cNvPr id="159" name="Gruppo 158">
                <a:extLst>
                  <a:ext uri="{FF2B5EF4-FFF2-40B4-BE49-F238E27FC236}">
                    <a16:creationId xmlns:a16="http://schemas.microsoft.com/office/drawing/2014/main" id="{95AB7805-5592-4C42-970C-7CD54DF48531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60" name="Immagine 159">
                  <a:extLst>
                    <a:ext uri="{FF2B5EF4-FFF2-40B4-BE49-F238E27FC236}">
                      <a16:creationId xmlns:a16="http://schemas.microsoft.com/office/drawing/2014/main" id="{E1782C1A-C74C-4A51-A51A-192AC0B99B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61" name="Rounded Rectangle 10">
                  <a:extLst>
                    <a:ext uri="{FF2B5EF4-FFF2-40B4-BE49-F238E27FC236}">
                      <a16:creationId xmlns:a16="http://schemas.microsoft.com/office/drawing/2014/main" id="{267DF917-2760-4D01-96CA-F9E13C5B355F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2" name="Gruppo 101">
              <a:extLst>
                <a:ext uri="{FF2B5EF4-FFF2-40B4-BE49-F238E27FC236}">
                  <a16:creationId xmlns:a16="http://schemas.microsoft.com/office/drawing/2014/main" id="{9BBE5F1E-1B72-410A-AE62-F33B02DE694A}"/>
                </a:ext>
              </a:extLst>
            </p:cNvPr>
            <p:cNvGrpSpPr/>
            <p:nvPr/>
          </p:nvGrpSpPr>
          <p:grpSpPr>
            <a:xfrm>
              <a:off x="5057789" y="1914332"/>
              <a:ext cx="4120474" cy="325597"/>
              <a:chOff x="6291178" y="1575318"/>
              <a:chExt cx="5493966" cy="434128"/>
            </a:xfrm>
          </p:grpSpPr>
          <p:sp>
            <p:nvSpPr>
              <p:cNvPr id="154" name="Rettangolo 153">
                <a:extLst>
                  <a:ext uri="{FF2B5EF4-FFF2-40B4-BE49-F238E27FC236}">
                    <a16:creationId xmlns:a16="http://schemas.microsoft.com/office/drawing/2014/main" id="{E72F86B5-A8BD-489B-B1DA-2DDBCBB07763}"/>
                  </a:ext>
                </a:extLst>
              </p:cNvPr>
              <p:cNvSpPr/>
              <p:nvPr/>
            </p:nvSpPr>
            <p:spPr>
              <a:xfrm>
                <a:off x="7026725" y="1599077"/>
                <a:ext cx="4758419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Circular Power </a:t>
                </a:r>
                <a:r>
                  <a:rPr lang="it-IT" dirty="0" err="1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Plants</a:t>
                </a:r>
                <a:endParaRPr lang="it-IT" dirty="0">
                  <a:solidFill>
                    <a:schemeClr val="dk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155" name="Gruppo 154">
                <a:extLst>
                  <a:ext uri="{FF2B5EF4-FFF2-40B4-BE49-F238E27FC236}">
                    <a16:creationId xmlns:a16="http://schemas.microsoft.com/office/drawing/2014/main" id="{CFDE27C1-02C3-47F4-8A54-0323A9A227E2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56" name="Immagine 155">
                  <a:extLst>
                    <a:ext uri="{FF2B5EF4-FFF2-40B4-BE49-F238E27FC236}">
                      <a16:creationId xmlns:a16="http://schemas.microsoft.com/office/drawing/2014/main" id="{12D63A7E-8605-495F-9370-B77EC7B3A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57" name="Rounded Rectangle 10">
                  <a:extLst>
                    <a:ext uri="{FF2B5EF4-FFF2-40B4-BE49-F238E27FC236}">
                      <a16:creationId xmlns:a16="http://schemas.microsoft.com/office/drawing/2014/main" id="{503A3BFE-9697-4DAF-88D0-B5B2E39E3CBF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3" name="Gruppo 102">
              <a:extLst>
                <a:ext uri="{FF2B5EF4-FFF2-40B4-BE49-F238E27FC236}">
                  <a16:creationId xmlns:a16="http://schemas.microsoft.com/office/drawing/2014/main" id="{886E540F-48A0-46E2-8B3D-6BEAF8C0486A}"/>
                </a:ext>
              </a:extLst>
            </p:cNvPr>
            <p:cNvGrpSpPr/>
            <p:nvPr/>
          </p:nvGrpSpPr>
          <p:grpSpPr>
            <a:xfrm>
              <a:off x="5057789" y="2243514"/>
              <a:ext cx="4143078" cy="335449"/>
              <a:chOff x="6291178" y="1575318"/>
              <a:chExt cx="5524104" cy="447264"/>
            </a:xfrm>
          </p:grpSpPr>
          <p:sp>
            <p:nvSpPr>
              <p:cNvPr id="150" name="Rettangolo 149">
                <a:extLst>
                  <a:ext uri="{FF2B5EF4-FFF2-40B4-BE49-F238E27FC236}">
                    <a16:creationId xmlns:a16="http://schemas.microsoft.com/office/drawing/2014/main" id="{6737BB23-5CE6-45E8-9D82-1C720279CF30}"/>
                  </a:ext>
                </a:extLst>
              </p:cNvPr>
              <p:cNvSpPr/>
              <p:nvPr/>
            </p:nvSpPr>
            <p:spPr>
              <a:xfrm>
                <a:off x="7056863" y="1612214"/>
                <a:ext cx="4758419" cy="410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 err="1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Gigafactory</a:t>
                </a: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 PV</a:t>
                </a:r>
              </a:p>
            </p:txBody>
          </p:sp>
          <p:grpSp>
            <p:nvGrpSpPr>
              <p:cNvPr id="151" name="Gruppo 150">
                <a:extLst>
                  <a:ext uri="{FF2B5EF4-FFF2-40B4-BE49-F238E27FC236}">
                    <a16:creationId xmlns:a16="http://schemas.microsoft.com/office/drawing/2014/main" id="{3FEA3AAD-3B29-4251-A08E-DA573AF3D4D9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52" name="Immagine 151">
                  <a:extLst>
                    <a:ext uri="{FF2B5EF4-FFF2-40B4-BE49-F238E27FC236}">
                      <a16:creationId xmlns:a16="http://schemas.microsoft.com/office/drawing/2014/main" id="{94C74249-5A5E-40FE-9373-9D0A74426D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53" name="Rounded Rectangle 10">
                  <a:extLst>
                    <a:ext uri="{FF2B5EF4-FFF2-40B4-BE49-F238E27FC236}">
                      <a16:creationId xmlns:a16="http://schemas.microsoft.com/office/drawing/2014/main" id="{5FB157D1-25A3-434A-9ABB-5A0A4D912470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9DC800C1-0AA6-44ED-A2F8-30D96EDF6AA2}"/>
                </a:ext>
              </a:extLst>
            </p:cNvPr>
            <p:cNvGrpSpPr/>
            <p:nvPr/>
          </p:nvGrpSpPr>
          <p:grpSpPr>
            <a:xfrm>
              <a:off x="5057789" y="2570534"/>
              <a:ext cx="4153238" cy="325289"/>
              <a:chOff x="6291178" y="1575318"/>
              <a:chExt cx="5537651" cy="433715"/>
            </a:xfrm>
          </p:grpSpPr>
          <p:sp>
            <p:nvSpPr>
              <p:cNvPr id="146" name="Rettangolo 145">
                <a:extLst>
                  <a:ext uri="{FF2B5EF4-FFF2-40B4-BE49-F238E27FC236}">
                    <a16:creationId xmlns:a16="http://schemas.microsoft.com/office/drawing/2014/main" id="{721DA40C-614D-4D59-9AE2-47CCA26F24CD}"/>
                  </a:ext>
                </a:extLst>
              </p:cNvPr>
              <p:cNvSpPr/>
              <p:nvPr/>
            </p:nvSpPr>
            <p:spPr>
              <a:xfrm>
                <a:off x="7070410" y="1598667"/>
                <a:ext cx="4758419" cy="41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Idrogeno Verde per Taranto</a:t>
                </a:r>
              </a:p>
            </p:txBody>
          </p:sp>
          <p:grpSp>
            <p:nvGrpSpPr>
              <p:cNvPr id="147" name="Gruppo 146">
                <a:extLst>
                  <a:ext uri="{FF2B5EF4-FFF2-40B4-BE49-F238E27FC236}">
                    <a16:creationId xmlns:a16="http://schemas.microsoft.com/office/drawing/2014/main" id="{B7351B48-72C0-456D-B7BE-66DCF5A35F58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48" name="Immagine 147">
                  <a:extLst>
                    <a:ext uri="{FF2B5EF4-FFF2-40B4-BE49-F238E27FC236}">
                      <a16:creationId xmlns:a16="http://schemas.microsoft.com/office/drawing/2014/main" id="{D4C6BA14-471D-4A5C-A92F-785CFA2EC0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49" name="Rounded Rectangle 10">
                  <a:extLst>
                    <a:ext uri="{FF2B5EF4-FFF2-40B4-BE49-F238E27FC236}">
                      <a16:creationId xmlns:a16="http://schemas.microsoft.com/office/drawing/2014/main" id="{69A77CD1-3A26-4A92-843D-3A7444A59AAC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0E0BEFB6-25E4-4005-AA2C-E22F8668A6F6}"/>
                </a:ext>
              </a:extLst>
            </p:cNvPr>
            <p:cNvGrpSpPr/>
            <p:nvPr/>
          </p:nvGrpSpPr>
          <p:grpSpPr>
            <a:xfrm>
              <a:off x="5057790" y="2892920"/>
              <a:ext cx="4132919" cy="315130"/>
              <a:chOff x="6291178" y="1575318"/>
              <a:chExt cx="5510558" cy="420172"/>
            </a:xfrm>
          </p:grpSpPr>
          <p:sp>
            <p:nvSpPr>
              <p:cNvPr id="142" name="Rettangolo 141">
                <a:extLst>
                  <a:ext uri="{FF2B5EF4-FFF2-40B4-BE49-F238E27FC236}">
                    <a16:creationId xmlns:a16="http://schemas.microsoft.com/office/drawing/2014/main" id="{9030274B-CED1-4B64-8653-06F8A8A1956E}"/>
                  </a:ext>
                </a:extLst>
              </p:cNvPr>
              <p:cNvSpPr/>
              <p:nvPr/>
            </p:nvSpPr>
            <p:spPr>
              <a:xfrm>
                <a:off x="7043317" y="1585121"/>
                <a:ext cx="4758419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Smart </a:t>
                </a:r>
                <a:r>
                  <a:rPr lang="it-IT" dirty="0" err="1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Grid</a:t>
                </a: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 e Digitalizzazione</a:t>
                </a:r>
              </a:p>
            </p:txBody>
          </p:sp>
          <p:grpSp>
            <p:nvGrpSpPr>
              <p:cNvPr id="143" name="Gruppo 142">
                <a:extLst>
                  <a:ext uri="{FF2B5EF4-FFF2-40B4-BE49-F238E27FC236}">
                    <a16:creationId xmlns:a16="http://schemas.microsoft.com/office/drawing/2014/main" id="{2EAAD20F-0E67-40FF-BD76-649CCE5EEF36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44" name="Immagine 143">
                  <a:extLst>
                    <a:ext uri="{FF2B5EF4-FFF2-40B4-BE49-F238E27FC236}">
                      <a16:creationId xmlns:a16="http://schemas.microsoft.com/office/drawing/2014/main" id="{543927ED-92CE-4C1D-85E4-47B9B8C3D5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45" name="Rounded Rectangle 10">
                  <a:extLst>
                    <a:ext uri="{FF2B5EF4-FFF2-40B4-BE49-F238E27FC236}">
                      <a16:creationId xmlns:a16="http://schemas.microsoft.com/office/drawing/2014/main" id="{3E3F869E-0D6B-4E9F-A8D0-C42F071DA334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26A851DB-EA99-47C1-899A-C4DC2570D4A2}"/>
                </a:ext>
              </a:extLst>
            </p:cNvPr>
            <p:cNvGrpSpPr/>
            <p:nvPr/>
          </p:nvGrpSpPr>
          <p:grpSpPr>
            <a:xfrm>
              <a:off x="5057789" y="3199490"/>
              <a:ext cx="4153238" cy="335449"/>
              <a:chOff x="6291178" y="1575318"/>
              <a:chExt cx="5537651" cy="447264"/>
            </a:xfrm>
          </p:grpSpPr>
          <p:sp>
            <p:nvSpPr>
              <p:cNvPr id="138" name="Rettangolo 137">
                <a:extLst>
                  <a:ext uri="{FF2B5EF4-FFF2-40B4-BE49-F238E27FC236}">
                    <a16:creationId xmlns:a16="http://schemas.microsoft.com/office/drawing/2014/main" id="{6A798357-007E-484E-BD49-1EA9AA188758}"/>
                  </a:ext>
                </a:extLst>
              </p:cNvPr>
              <p:cNvSpPr/>
              <p:nvPr/>
            </p:nvSpPr>
            <p:spPr>
              <a:xfrm>
                <a:off x="7070410" y="1612214"/>
                <a:ext cx="4758419" cy="410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Resilienza</a:t>
                </a:r>
              </a:p>
            </p:txBody>
          </p:sp>
          <p:grpSp>
            <p:nvGrpSpPr>
              <p:cNvPr id="139" name="Gruppo 138">
                <a:extLst>
                  <a:ext uri="{FF2B5EF4-FFF2-40B4-BE49-F238E27FC236}">
                    <a16:creationId xmlns:a16="http://schemas.microsoft.com/office/drawing/2014/main" id="{7C241F38-98D6-4B4D-8B7F-F1A566E93755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40" name="Immagine 139">
                  <a:extLst>
                    <a:ext uri="{FF2B5EF4-FFF2-40B4-BE49-F238E27FC236}">
                      <a16:creationId xmlns:a16="http://schemas.microsoft.com/office/drawing/2014/main" id="{6BE9890B-46FF-4EA6-847D-C54E35BE07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41" name="Rounded Rectangle 10">
                  <a:extLst>
                    <a:ext uri="{FF2B5EF4-FFF2-40B4-BE49-F238E27FC236}">
                      <a16:creationId xmlns:a16="http://schemas.microsoft.com/office/drawing/2014/main" id="{DA0945F8-91D4-46B2-A2A4-96B36534C55B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7" name="Gruppo 106">
              <a:extLst>
                <a:ext uri="{FF2B5EF4-FFF2-40B4-BE49-F238E27FC236}">
                  <a16:creationId xmlns:a16="http://schemas.microsoft.com/office/drawing/2014/main" id="{B18A056D-BD89-4CB8-A208-5CE6F0FB681A}"/>
                </a:ext>
              </a:extLst>
            </p:cNvPr>
            <p:cNvGrpSpPr/>
            <p:nvPr/>
          </p:nvGrpSpPr>
          <p:grpSpPr>
            <a:xfrm>
              <a:off x="5057789" y="3519141"/>
              <a:ext cx="4163398" cy="325289"/>
              <a:chOff x="6291178" y="1575318"/>
              <a:chExt cx="5551198" cy="433715"/>
            </a:xfrm>
          </p:grpSpPr>
          <p:sp>
            <p:nvSpPr>
              <p:cNvPr id="134" name="Rettangolo 133">
                <a:extLst>
                  <a:ext uri="{FF2B5EF4-FFF2-40B4-BE49-F238E27FC236}">
                    <a16:creationId xmlns:a16="http://schemas.microsoft.com/office/drawing/2014/main" id="{DEB41C24-8C54-4EBF-AAF3-1D8623243313}"/>
                  </a:ext>
                </a:extLst>
              </p:cNvPr>
              <p:cNvSpPr/>
              <p:nvPr/>
            </p:nvSpPr>
            <p:spPr>
              <a:xfrm>
                <a:off x="7083957" y="1598667"/>
                <a:ext cx="4758419" cy="41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Integrazione Rinnovabili</a:t>
                </a:r>
              </a:p>
            </p:txBody>
          </p:sp>
          <p:grpSp>
            <p:nvGrpSpPr>
              <p:cNvPr id="135" name="Gruppo 134">
                <a:extLst>
                  <a:ext uri="{FF2B5EF4-FFF2-40B4-BE49-F238E27FC236}">
                    <a16:creationId xmlns:a16="http://schemas.microsoft.com/office/drawing/2014/main" id="{5B874498-D107-443D-8975-7E94B301D6EB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36" name="Immagine 135">
                  <a:extLst>
                    <a:ext uri="{FF2B5EF4-FFF2-40B4-BE49-F238E27FC236}">
                      <a16:creationId xmlns:a16="http://schemas.microsoft.com/office/drawing/2014/main" id="{CD3C5451-6B3D-44EA-A8E2-19A95BF46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37" name="Rounded Rectangle 10">
                  <a:extLst>
                    <a:ext uri="{FF2B5EF4-FFF2-40B4-BE49-F238E27FC236}">
                      <a16:creationId xmlns:a16="http://schemas.microsoft.com/office/drawing/2014/main" id="{D7CB3BBA-B8EE-4D94-BC2D-8940373D4149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62850DE4-E02C-4140-A59E-A02A7C8FB73C}"/>
                </a:ext>
              </a:extLst>
            </p:cNvPr>
            <p:cNvGrpSpPr/>
            <p:nvPr/>
          </p:nvGrpSpPr>
          <p:grpSpPr>
            <a:xfrm>
              <a:off x="5057789" y="3840202"/>
              <a:ext cx="4153238" cy="335449"/>
              <a:chOff x="6291178" y="1575318"/>
              <a:chExt cx="5537651" cy="447264"/>
            </a:xfrm>
          </p:grpSpPr>
          <p:sp>
            <p:nvSpPr>
              <p:cNvPr id="130" name="Rettangolo 129">
                <a:extLst>
                  <a:ext uri="{FF2B5EF4-FFF2-40B4-BE49-F238E27FC236}">
                    <a16:creationId xmlns:a16="http://schemas.microsoft.com/office/drawing/2014/main" id="{01B4F3EE-01A7-4F7C-9C2B-84E2B8AF38A7}"/>
                  </a:ext>
                </a:extLst>
              </p:cNvPr>
              <p:cNvSpPr/>
              <p:nvPr/>
            </p:nvSpPr>
            <p:spPr>
              <a:xfrm>
                <a:off x="7070410" y="1612214"/>
                <a:ext cx="4758419" cy="410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Mobilità Elettrica</a:t>
                </a:r>
              </a:p>
            </p:txBody>
          </p:sp>
          <p:grpSp>
            <p:nvGrpSpPr>
              <p:cNvPr id="131" name="Gruppo 130">
                <a:extLst>
                  <a:ext uri="{FF2B5EF4-FFF2-40B4-BE49-F238E27FC236}">
                    <a16:creationId xmlns:a16="http://schemas.microsoft.com/office/drawing/2014/main" id="{4D1D4785-EE48-4537-BFC8-4274033695E4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32" name="Immagine 131">
                  <a:extLst>
                    <a:ext uri="{FF2B5EF4-FFF2-40B4-BE49-F238E27FC236}">
                      <a16:creationId xmlns:a16="http://schemas.microsoft.com/office/drawing/2014/main" id="{96AB4865-F73A-47E3-ADA9-DC9D98173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33" name="Rounded Rectangle 10">
                  <a:extLst>
                    <a:ext uri="{FF2B5EF4-FFF2-40B4-BE49-F238E27FC236}">
                      <a16:creationId xmlns:a16="http://schemas.microsoft.com/office/drawing/2014/main" id="{4D5E9D7D-33F2-48BE-9EEA-1B16CF59F159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09" name="Gruppo 108">
              <a:extLst>
                <a:ext uri="{FF2B5EF4-FFF2-40B4-BE49-F238E27FC236}">
                  <a16:creationId xmlns:a16="http://schemas.microsoft.com/office/drawing/2014/main" id="{9EF06D49-51F5-44DB-9E9A-5ADA14CD3DA5}"/>
                </a:ext>
              </a:extLst>
            </p:cNvPr>
            <p:cNvGrpSpPr/>
            <p:nvPr/>
          </p:nvGrpSpPr>
          <p:grpSpPr>
            <a:xfrm>
              <a:off x="5057789" y="4172901"/>
              <a:ext cx="4153238" cy="325289"/>
              <a:chOff x="6291178" y="1575318"/>
              <a:chExt cx="5537651" cy="433715"/>
            </a:xfrm>
          </p:grpSpPr>
          <p:sp>
            <p:nvSpPr>
              <p:cNvPr id="126" name="Rettangolo 125">
                <a:extLst>
                  <a:ext uri="{FF2B5EF4-FFF2-40B4-BE49-F238E27FC236}">
                    <a16:creationId xmlns:a16="http://schemas.microsoft.com/office/drawing/2014/main" id="{188EADD6-288B-4213-A4E3-42120E6403FE}"/>
                  </a:ext>
                </a:extLst>
              </p:cNvPr>
              <p:cNvSpPr/>
              <p:nvPr/>
            </p:nvSpPr>
            <p:spPr>
              <a:xfrm>
                <a:off x="7070410" y="1598667"/>
                <a:ext cx="4758419" cy="41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Città Sostenibili</a:t>
                </a:r>
              </a:p>
            </p:txBody>
          </p:sp>
          <p:grpSp>
            <p:nvGrpSpPr>
              <p:cNvPr id="127" name="Gruppo 126">
                <a:extLst>
                  <a:ext uri="{FF2B5EF4-FFF2-40B4-BE49-F238E27FC236}">
                    <a16:creationId xmlns:a16="http://schemas.microsoft.com/office/drawing/2014/main" id="{FFAC1070-88E0-4118-B0C4-026757027196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28" name="Immagine 127">
                  <a:extLst>
                    <a:ext uri="{FF2B5EF4-FFF2-40B4-BE49-F238E27FC236}">
                      <a16:creationId xmlns:a16="http://schemas.microsoft.com/office/drawing/2014/main" id="{D44FEBCD-5CAF-4A00-917E-66B55E74C1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29" name="Rounded Rectangle 10">
                  <a:extLst>
                    <a:ext uri="{FF2B5EF4-FFF2-40B4-BE49-F238E27FC236}">
                      <a16:creationId xmlns:a16="http://schemas.microsoft.com/office/drawing/2014/main" id="{164F307B-9689-4A03-8529-418BEC82029E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  <p:grpSp>
          <p:nvGrpSpPr>
            <p:cNvPr id="111" name="Gruppo 110">
              <a:extLst>
                <a:ext uri="{FF2B5EF4-FFF2-40B4-BE49-F238E27FC236}">
                  <a16:creationId xmlns:a16="http://schemas.microsoft.com/office/drawing/2014/main" id="{3BC0C6C3-7AE4-443F-AAC6-43BFA8B015DC}"/>
                </a:ext>
              </a:extLst>
            </p:cNvPr>
            <p:cNvGrpSpPr/>
            <p:nvPr/>
          </p:nvGrpSpPr>
          <p:grpSpPr>
            <a:xfrm>
              <a:off x="5057789" y="4482906"/>
              <a:ext cx="4163398" cy="325289"/>
              <a:chOff x="6291178" y="1575318"/>
              <a:chExt cx="5551198" cy="433715"/>
            </a:xfrm>
          </p:grpSpPr>
          <p:sp>
            <p:nvSpPr>
              <p:cNvPr id="122" name="Rettangolo 121">
                <a:extLst>
                  <a:ext uri="{FF2B5EF4-FFF2-40B4-BE49-F238E27FC236}">
                    <a16:creationId xmlns:a16="http://schemas.microsoft.com/office/drawing/2014/main" id="{FD5AD244-3FEA-44A4-AB89-2B80C2220FAF}"/>
                  </a:ext>
                </a:extLst>
              </p:cNvPr>
              <p:cNvSpPr/>
              <p:nvPr/>
            </p:nvSpPr>
            <p:spPr>
              <a:xfrm>
                <a:off x="7083957" y="1598667"/>
                <a:ext cx="4758419" cy="410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  <a:spcAft>
                    <a:spcPts val="1350"/>
                  </a:spcAft>
                </a:pPr>
                <a:r>
                  <a:rPr lang="it-IT" dirty="0">
                    <a:solidFill>
                      <a:schemeClr val="dk1"/>
                    </a:solidFill>
                    <a:latin typeface="+mj-lt"/>
                    <a:cs typeface="Arial" panose="020B0604020202020204" pitchFamily="34" charset="0"/>
                  </a:rPr>
                  <a:t>Consumi Efficienti</a:t>
                </a:r>
              </a:p>
            </p:txBody>
          </p:sp>
          <p:grpSp>
            <p:nvGrpSpPr>
              <p:cNvPr id="123" name="Gruppo 122">
                <a:extLst>
                  <a:ext uri="{FF2B5EF4-FFF2-40B4-BE49-F238E27FC236}">
                    <a16:creationId xmlns:a16="http://schemas.microsoft.com/office/drawing/2014/main" id="{A6E53056-385B-424D-972D-627778829D14}"/>
                  </a:ext>
                </a:extLst>
              </p:cNvPr>
              <p:cNvGrpSpPr/>
              <p:nvPr/>
            </p:nvGrpSpPr>
            <p:grpSpPr>
              <a:xfrm>
                <a:off x="6291178" y="1575318"/>
                <a:ext cx="670990" cy="307655"/>
                <a:chOff x="4293753" y="1338637"/>
                <a:chExt cx="670990" cy="307655"/>
              </a:xfrm>
            </p:grpSpPr>
            <p:pic>
              <p:nvPicPr>
                <p:cNvPr id="124" name="Immagine 123">
                  <a:extLst>
                    <a:ext uri="{FF2B5EF4-FFF2-40B4-BE49-F238E27FC236}">
                      <a16:creationId xmlns:a16="http://schemas.microsoft.com/office/drawing/2014/main" id="{521F099B-0BC5-4191-827C-8E5A3EBB2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3753" y="1338637"/>
                  <a:ext cx="661052" cy="273569"/>
                </a:xfrm>
                <a:prstGeom prst="roundRect">
                  <a:avLst>
                    <a:gd name="adj" fmla="val 50000"/>
                  </a:avLst>
                </a:prstGeom>
              </p:spPr>
            </p:pic>
            <p:sp>
              <p:nvSpPr>
                <p:cNvPr id="125" name="Rounded Rectangle 10">
                  <a:extLst>
                    <a:ext uri="{FF2B5EF4-FFF2-40B4-BE49-F238E27FC236}">
                      <a16:creationId xmlns:a16="http://schemas.microsoft.com/office/drawing/2014/main" id="{03B11D5A-8EE6-4CC2-9B25-54109D499090}"/>
                    </a:ext>
                  </a:extLst>
                </p:cNvPr>
                <p:cNvSpPr/>
                <p:nvPr/>
              </p:nvSpPr>
              <p:spPr>
                <a:xfrm>
                  <a:off x="4342720" y="1442988"/>
                  <a:ext cx="622023" cy="203304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/>
                </a:p>
              </p:txBody>
            </p:sp>
          </p:grpSp>
        </p:grpSp>
      </p:grpSp>
      <p:sp>
        <p:nvSpPr>
          <p:cNvPr id="162" name="Connettore 161">
            <a:extLst>
              <a:ext uri="{FF2B5EF4-FFF2-40B4-BE49-F238E27FC236}">
                <a16:creationId xmlns:a16="http://schemas.microsoft.com/office/drawing/2014/main" id="{02E7DB32-BFB7-45BD-A333-E6D619204087}"/>
              </a:ext>
            </a:extLst>
          </p:cNvPr>
          <p:cNvSpPr/>
          <p:nvPr/>
        </p:nvSpPr>
        <p:spPr>
          <a:xfrm>
            <a:off x="4821918" y="4543800"/>
            <a:ext cx="180000" cy="18000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900" dirty="0">
                <a:solidFill>
                  <a:schemeClr val="tx1"/>
                </a:solidFill>
                <a:latin typeface="Arial"/>
              </a:rPr>
              <a:t>10</a:t>
            </a:r>
          </a:p>
        </p:txBody>
      </p:sp>
      <p:sp>
        <p:nvSpPr>
          <p:cNvPr id="163" name="Rettangolo 162">
            <a:extLst>
              <a:ext uri="{FF2B5EF4-FFF2-40B4-BE49-F238E27FC236}">
                <a16:creationId xmlns:a16="http://schemas.microsoft.com/office/drawing/2014/main" id="{496933ED-9D87-43A1-98B3-9463D0F2E0B5}"/>
              </a:ext>
            </a:extLst>
          </p:cNvPr>
          <p:cNvSpPr/>
          <p:nvPr/>
        </p:nvSpPr>
        <p:spPr>
          <a:xfrm>
            <a:off x="5636955" y="1614414"/>
            <a:ext cx="2636841" cy="251205"/>
          </a:xfrm>
          <a:prstGeom prst="rect">
            <a:avLst/>
          </a:prstGeom>
          <a:solidFill>
            <a:srgbClr val="55BD5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4" name="Rettangolo 163">
            <a:extLst>
              <a:ext uri="{FF2B5EF4-FFF2-40B4-BE49-F238E27FC236}">
                <a16:creationId xmlns:a16="http://schemas.microsoft.com/office/drawing/2014/main" id="{51DF0320-9C51-4C5D-87CD-54CC78F69275}"/>
              </a:ext>
            </a:extLst>
          </p:cNvPr>
          <p:cNvSpPr/>
          <p:nvPr/>
        </p:nvSpPr>
        <p:spPr>
          <a:xfrm>
            <a:off x="5642213" y="1942073"/>
            <a:ext cx="2636841" cy="251205"/>
          </a:xfrm>
          <a:prstGeom prst="rect">
            <a:avLst/>
          </a:prstGeom>
          <a:solidFill>
            <a:srgbClr val="55BD5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5" name="Rettangolo 164">
            <a:extLst>
              <a:ext uri="{FF2B5EF4-FFF2-40B4-BE49-F238E27FC236}">
                <a16:creationId xmlns:a16="http://schemas.microsoft.com/office/drawing/2014/main" id="{886DA855-68C4-462B-9ACF-BBF8598D19FE}"/>
              </a:ext>
            </a:extLst>
          </p:cNvPr>
          <p:cNvSpPr/>
          <p:nvPr/>
        </p:nvSpPr>
        <p:spPr>
          <a:xfrm>
            <a:off x="5636954" y="2264409"/>
            <a:ext cx="2636841" cy="251205"/>
          </a:xfrm>
          <a:prstGeom prst="rect">
            <a:avLst/>
          </a:prstGeom>
          <a:solidFill>
            <a:srgbClr val="55BD5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6" name="Rettangolo 165">
            <a:extLst>
              <a:ext uri="{FF2B5EF4-FFF2-40B4-BE49-F238E27FC236}">
                <a16:creationId xmlns:a16="http://schemas.microsoft.com/office/drawing/2014/main" id="{E5C1366E-5CA1-4486-B297-676D83638D7B}"/>
              </a:ext>
            </a:extLst>
          </p:cNvPr>
          <p:cNvSpPr/>
          <p:nvPr/>
        </p:nvSpPr>
        <p:spPr>
          <a:xfrm>
            <a:off x="5649666" y="2595249"/>
            <a:ext cx="2636841" cy="251205"/>
          </a:xfrm>
          <a:prstGeom prst="rect">
            <a:avLst/>
          </a:prstGeom>
          <a:solidFill>
            <a:srgbClr val="55BD5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7" name="Rettangolo 166">
            <a:extLst>
              <a:ext uri="{FF2B5EF4-FFF2-40B4-BE49-F238E27FC236}">
                <a16:creationId xmlns:a16="http://schemas.microsoft.com/office/drawing/2014/main" id="{076288F1-1B68-4938-83D8-1AE1DBFDD50F}"/>
              </a:ext>
            </a:extLst>
          </p:cNvPr>
          <p:cNvSpPr/>
          <p:nvPr/>
        </p:nvSpPr>
        <p:spPr>
          <a:xfrm>
            <a:off x="5653630" y="2922853"/>
            <a:ext cx="2636841" cy="251205"/>
          </a:xfrm>
          <a:prstGeom prst="rect">
            <a:avLst/>
          </a:prstGeom>
          <a:solidFill>
            <a:srgbClr val="0655F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AD2E584D-72E3-48F4-9639-734F581CBE9F}"/>
              </a:ext>
            </a:extLst>
          </p:cNvPr>
          <p:cNvSpPr/>
          <p:nvPr/>
        </p:nvSpPr>
        <p:spPr>
          <a:xfrm>
            <a:off x="5649666" y="3241853"/>
            <a:ext cx="2636841" cy="251205"/>
          </a:xfrm>
          <a:prstGeom prst="rect">
            <a:avLst/>
          </a:prstGeom>
          <a:solidFill>
            <a:srgbClr val="0655F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9" name="Rettangolo 168">
            <a:extLst>
              <a:ext uri="{FF2B5EF4-FFF2-40B4-BE49-F238E27FC236}">
                <a16:creationId xmlns:a16="http://schemas.microsoft.com/office/drawing/2014/main" id="{47D9C173-CD7B-415E-B1F7-962408DD6367}"/>
              </a:ext>
            </a:extLst>
          </p:cNvPr>
          <p:cNvSpPr/>
          <p:nvPr/>
        </p:nvSpPr>
        <p:spPr>
          <a:xfrm>
            <a:off x="5659826" y="3548628"/>
            <a:ext cx="2636841" cy="251205"/>
          </a:xfrm>
          <a:prstGeom prst="rect">
            <a:avLst/>
          </a:prstGeom>
          <a:solidFill>
            <a:srgbClr val="0655FA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70" name="Rettangolo 169">
            <a:extLst>
              <a:ext uri="{FF2B5EF4-FFF2-40B4-BE49-F238E27FC236}">
                <a16:creationId xmlns:a16="http://schemas.microsoft.com/office/drawing/2014/main" id="{4311F79A-D3CA-4157-86E6-9D304AD8FBE8}"/>
              </a:ext>
            </a:extLst>
          </p:cNvPr>
          <p:cNvSpPr/>
          <p:nvPr/>
        </p:nvSpPr>
        <p:spPr>
          <a:xfrm>
            <a:off x="5659826" y="3864037"/>
            <a:ext cx="2636841" cy="251205"/>
          </a:xfrm>
          <a:prstGeom prst="rect">
            <a:avLst/>
          </a:prstGeom>
          <a:solidFill>
            <a:srgbClr val="7030A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71" name="Rettangolo 170">
            <a:extLst>
              <a:ext uri="{FF2B5EF4-FFF2-40B4-BE49-F238E27FC236}">
                <a16:creationId xmlns:a16="http://schemas.microsoft.com/office/drawing/2014/main" id="{32BA7146-6857-4D16-8D2B-D334173705DE}"/>
              </a:ext>
            </a:extLst>
          </p:cNvPr>
          <p:cNvSpPr/>
          <p:nvPr/>
        </p:nvSpPr>
        <p:spPr>
          <a:xfrm>
            <a:off x="5659826" y="4172897"/>
            <a:ext cx="2636841" cy="251205"/>
          </a:xfrm>
          <a:prstGeom prst="rect">
            <a:avLst/>
          </a:prstGeom>
          <a:solidFill>
            <a:srgbClr val="7030A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796385F6-12EC-4932-BE29-55315172C732}"/>
              </a:ext>
            </a:extLst>
          </p:cNvPr>
          <p:cNvSpPr/>
          <p:nvPr/>
        </p:nvSpPr>
        <p:spPr>
          <a:xfrm>
            <a:off x="5659826" y="4476637"/>
            <a:ext cx="2636841" cy="251205"/>
          </a:xfrm>
          <a:prstGeom prst="rect">
            <a:avLst/>
          </a:prstGeom>
          <a:solidFill>
            <a:srgbClr val="7030A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defTabSz="914400"/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61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8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DfWhGNsdzxqmTFmq8E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1wvVpBSmhKuF23r7q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AeET_cTyu50MizAyqw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Tn3.0ZubcxM97Wttr00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hJ87nawMbBN974_Ipk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PboyXz2xim87noLoNI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0kWwsNQf2_mrUBVOh.1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L1vTSzl1SfFDEXLMhS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6guUp9hBhPoADIFfZW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VuNsvYHrHO_BP9uVa22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fAb75I7am5PDz5_u8A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0kWwsNQf2_mrUBVOh.1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.gbrGeklbpd4inRpgc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6guUp9hBhPoADIFfZWj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ihvoykW_G4qwcBCFr_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ch2kEq3ubUkpLKnjVZM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89HEQ3JOuDNh6dU0g6e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n0QedbgjNo1oaVWgI3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UfLflpPgWpt7hAMbNL9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F0Ao1H_jTohu67_sFs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5sLOaySMClXbZR7eR6a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sl.mbHmteuJwQxxBBtZ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FEjkLQGZNtlGvSeBnX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FEjkLQGZNtlGvSeBnX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iMsdaudG6HPMPxX3lR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KlubmDI4s6LkzMDCo00g"/>
</p:tagLst>
</file>

<file path=ppt/theme/theme1.xml><?xml version="1.0" encoding="utf-8"?>
<a:theme xmlns:a="http://schemas.openxmlformats.org/drawingml/2006/main" name="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0.xml><?xml version="1.0" encoding="utf-8"?>
<a:theme xmlns:a="http://schemas.openxmlformats.org/drawingml/2006/main" name="5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1.xml><?xml version="1.0" encoding="utf-8"?>
<a:theme xmlns:a="http://schemas.openxmlformats.org/drawingml/2006/main" name="6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2.xml><?xml version="1.0" encoding="utf-8"?>
<a:theme xmlns:a="http://schemas.openxmlformats.org/drawingml/2006/main" name="7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3.xml><?xml version="1.0" encoding="utf-8"?>
<a:theme xmlns:a="http://schemas.openxmlformats.org/drawingml/2006/main" name="8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4.xml><?xml version="1.0" encoding="utf-8"?>
<a:theme xmlns:a="http://schemas.openxmlformats.org/drawingml/2006/main" name="9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5.xml><?xml version="1.0" encoding="utf-8"?>
<a:theme xmlns:a="http://schemas.openxmlformats.org/drawingml/2006/main" name="10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6.xml><?xml version="1.0" encoding="utf-8"?>
<a:theme xmlns:a="http://schemas.openxmlformats.org/drawingml/2006/main" name="18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7.xml><?xml version="1.0" encoding="utf-8"?>
<a:theme xmlns:a="http://schemas.openxmlformats.org/drawingml/2006/main" name="11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8.xml><?xml version="1.0" encoding="utf-8"?>
<a:theme xmlns:a="http://schemas.openxmlformats.org/drawingml/2006/main" name="12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4.xml><?xml version="1.0" encoding="utf-8"?>
<a:theme xmlns:a="http://schemas.openxmlformats.org/drawingml/2006/main" name="2_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5.xml><?xml version="1.0" encoding="utf-8"?>
<a:theme xmlns:a="http://schemas.openxmlformats.org/drawingml/2006/main" name="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6.xml><?xml version="1.0" encoding="utf-8"?>
<a:theme xmlns:a="http://schemas.openxmlformats.org/drawingml/2006/main" name="1_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7.xml><?xml version="1.0" encoding="utf-8"?>
<a:theme xmlns:a="http://schemas.openxmlformats.org/drawingml/2006/main" name="3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8.xml><?xml version="1.0" encoding="utf-8"?>
<a:theme xmlns:a="http://schemas.openxmlformats.org/drawingml/2006/main" name="4_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9.xml><?xml version="1.0" encoding="utf-8"?>
<a:theme xmlns:a="http://schemas.openxmlformats.org/drawingml/2006/main" name="4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6E6B5106F024DB66E267AB96613B9" ma:contentTypeVersion="6" ma:contentTypeDescription="Create a new document." ma:contentTypeScope="" ma:versionID="4cfc28517d9cad1a03d3f56b8276fca5">
  <xsd:schema xmlns:xsd="http://www.w3.org/2001/XMLSchema" xmlns:xs="http://www.w3.org/2001/XMLSchema" xmlns:p="http://schemas.microsoft.com/office/2006/metadata/properties" xmlns:ns2="decc9b7c-4ab3-453a-b64b-cf50b4fdc13d" xmlns:ns3="a501ce9f-aeca-4115-955d-91c6651fe53e" targetNamespace="http://schemas.microsoft.com/office/2006/metadata/properties" ma:root="true" ma:fieldsID="46c9cef5e31796c505ff30b0afcb8816" ns2:_="" ns3:_="">
    <xsd:import namespace="decc9b7c-4ab3-453a-b64b-cf50b4fdc13d"/>
    <xsd:import namespace="a501ce9f-aeca-4115-955d-91c6651fe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c9b7c-4ab3-453a-b64b-cf50b4fdc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1ce9f-aeca-4115-955d-91c6651fe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B97CD-39E0-459A-B41E-38B0DFB901C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ecc9b7c-4ab3-453a-b64b-cf50b4fdc13d"/>
    <ds:schemaRef ds:uri="http://schemas.microsoft.com/office/infopath/2007/PartnerControls"/>
    <ds:schemaRef ds:uri="a501ce9f-aeca-4115-955d-91c6651fe5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7B7CF2-38BD-42F8-A7D9-4653D36EFB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8498B-E339-4258-9E64-EAD03378C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cc9b7c-4ab3-453a-b64b-cf50b4fdc13d"/>
    <ds:schemaRef ds:uri="a501ce9f-aeca-4115-955d-91c6651fe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Enel FY 2015 scheletro</Template>
  <TotalTime>0</TotalTime>
  <Words>585</Words>
  <Application>Microsoft Office PowerPoint</Application>
  <PresentationFormat>Presentazione su schermo (16:9)</PresentationFormat>
  <Paragraphs>131</Paragraphs>
  <Slides>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18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35" baseType="lpstr">
      <vt:lpstr>Arial</vt:lpstr>
      <vt:lpstr>Calibri</vt:lpstr>
      <vt:lpstr>Lucida Grande</vt:lpstr>
      <vt:lpstr>Segoe UI Light</vt:lpstr>
      <vt:lpstr>Segoe UI Semilight</vt:lpstr>
      <vt:lpstr>Symbol</vt:lpstr>
      <vt:lpstr>Verdana</vt:lpstr>
      <vt:lpstr>Wingdings</vt:lpstr>
      <vt:lpstr>ヒラギノ角ゴ Pro W6</vt:lpstr>
      <vt:lpstr>Enel FY 2015 scheletro</vt:lpstr>
      <vt:lpstr>1_Enel FY 2015 scheletro</vt:lpstr>
      <vt:lpstr>2_Enel FY 2015 scheletro</vt:lpstr>
      <vt:lpstr>2_Enel Template v2.6 [JPEG+VECTOR LOGO]</vt:lpstr>
      <vt:lpstr>Enel Template v2.6 [JPEG+VECTOR LOGO]</vt:lpstr>
      <vt:lpstr>1_Enel Template v2.6 [JPEG+VECTOR LOGO]</vt:lpstr>
      <vt:lpstr>3_Enel FY 2015 scheletro</vt:lpstr>
      <vt:lpstr>4_Enel Template v2.6 [JPEG+VECTOR LOGO]</vt:lpstr>
      <vt:lpstr>4_Enel FY 2015 scheletro</vt:lpstr>
      <vt:lpstr>5_Enel FY 2015 scheletro</vt:lpstr>
      <vt:lpstr>6_Enel FY 2015 scheletro</vt:lpstr>
      <vt:lpstr>7_Enel FY 2015 scheletro</vt:lpstr>
      <vt:lpstr>8_Enel FY 2015 scheletro</vt:lpstr>
      <vt:lpstr>9_Enel FY 2015 scheletro</vt:lpstr>
      <vt:lpstr>10_Enel FY 2015 scheletro</vt:lpstr>
      <vt:lpstr>18_Enel FY 2015 scheletro</vt:lpstr>
      <vt:lpstr>11_Enel FY 2015 scheletro</vt:lpstr>
      <vt:lpstr>12_Enel FY 2015 scheletro</vt:lpstr>
      <vt:lpstr>Diapositiva think-cell</vt:lpstr>
      <vt:lpstr>Presentazione standard di PowerPoint</vt:lpstr>
      <vt:lpstr>La leadership di Enel nel nuovo paradigma energetico</vt:lpstr>
      <vt:lpstr>Enel Italia oggi </vt:lpstr>
      <vt:lpstr>Gli obiettivi Europei e Nazionali al 2030</vt:lpstr>
      <vt:lpstr>Presentazione standard di PowerPoint</vt:lpstr>
      <vt:lpstr>Le principali direttrici di Enel in Italia</vt:lpstr>
      <vt:lpstr>La vista dell’Enel sul Recovery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2017-11-11T09:54:02Z</cp:lastPrinted>
  <dcterms:created xsi:type="dcterms:W3CDTF">2016-02-12T14:13:33Z</dcterms:created>
  <dcterms:modified xsi:type="dcterms:W3CDTF">2020-09-07T13:59:40Z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0x0101003A66E6B5106F024DB66E267AB96613B9</vt:lpwstr>
  </property>
  <property fmtid="{D5CDD505-2E9C-101B-9397-08002B2CF9AE}" pid="3" name="_dlc_DocIdItemGuid">
    <vt:lpwstr>5195c836-1846-46e4-af92-be6f628a897f</vt:lpwstr>
  </property>
  <property fmtid="{D5CDD505-2E9C-101B-9397-08002B2CF9AE}" pid="4" name="MSIP_Label_b284f6bf-f638-41cc-935f-2157ddac8142_Enabled">
    <vt:lpwstr>True</vt:lpwstr>
  </property>
  <property fmtid="{D5CDD505-2E9C-101B-9397-08002B2CF9AE}" pid="5" name="MSIP_Label_b284f6bf-f638-41cc-935f-2157ddac8142_SiteId">
    <vt:lpwstr>d539d4bf-5610-471a-afc2-1c76685cfefa</vt:lpwstr>
  </property>
  <property fmtid="{D5CDD505-2E9C-101B-9397-08002B2CF9AE}" pid="6" name="MSIP_Label_b284f6bf-f638-41cc-935f-2157ddac8142_Owner">
    <vt:lpwstr>fabrizio.ragnacci@enel.com</vt:lpwstr>
  </property>
  <property fmtid="{D5CDD505-2E9C-101B-9397-08002B2CF9AE}" pid="7" name="MSIP_Label_b284f6bf-f638-41cc-935f-2157ddac8142_SetDate">
    <vt:lpwstr>2019-10-25T13:32:11.0235149Z</vt:lpwstr>
  </property>
  <property fmtid="{D5CDD505-2E9C-101B-9397-08002B2CF9AE}" pid="8" name="MSIP_Label_b284f6bf-f638-41cc-935f-2157ddac8142_Name">
    <vt:lpwstr>Public</vt:lpwstr>
  </property>
  <property fmtid="{D5CDD505-2E9C-101B-9397-08002B2CF9AE}" pid="9" name="MSIP_Label_b284f6bf-f638-41cc-935f-2157ddac8142_Application">
    <vt:lpwstr>Microsoft Azure Information Protection</vt:lpwstr>
  </property>
  <property fmtid="{D5CDD505-2E9C-101B-9397-08002B2CF9AE}" pid="10" name="MSIP_Label_b284f6bf-f638-41cc-935f-2157ddac8142_ActionId">
    <vt:lpwstr>4a0d4c69-a7e7-4c2d-b0a9-536dd90a5089</vt:lpwstr>
  </property>
  <property fmtid="{D5CDD505-2E9C-101B-9397-08002B2CF9AE}" pid="11" name="MSIP_Label_b284f6bf-f638-41cc-935f-2157ddac8142_Extended_MSFT_Method">
    <vt:lpwstr>Manual</vt:lpwstr>
  </property>
  <property fmtid="{D5CDD505-2E9C-101B-9397-08002B2CF9AE}" pid="12" name="Sensitivity">
    <vt:lpwstr>Public</vt:lpwstr>
  </property>
</Properties>
</file>