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0"/>
  </p:notesMasterIdLst>
  <p:sldIdLst>
    <p:sldId id="256" r:id="rId5"/>
    <p:sldId id="276" r:id="rId6"/>
    <p:sldId id="292" r:id="rId7"/>
    <p:sldId id="277" r:id="rId8"/>
    <p:sldId id="278" r:id="rId9"/>
    <p:sldId id="281" r:id="rId10"/>
    <p:sldId id="284" r:id="rId11"/>
    <p:sldId id="290" r:id="rId12"/>
    <p:sldId id="293" r:id="rId13"/>
    <p:sldId id="285" r:id="rId14"/>
    <p:sldId id="282" r:id="rId15"/>
    <p:sldId id="266" r:id="rId16"/>
    <p:sldId id="286" r:id="rId17"/>
    <p:sldId id="272" r:id="rId18"/>
    <p:sldId id="291" r:id="rId19"/>
    <p:sldId id="279" r:id="rId20"/>
    <p:sldId id="257" r:id="rId21"/>
    <p:sldId id="258" r:id="rId22"/>
    <p:sldId id="259" r:id="rId23"/>
    <p:sldId id="260" r:id="rId24"/>
    <p:sldId id="261" r:id="rId25"/>
    <p:sldId id="262" r:id="rId26"/>
    <p:sldId id="263" r:id="rId27"/>
    <p:sldId id="265" r:id="rId28"/>
    <p:sldId id="264"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DE9B6AB0-A803-4652-8FF2-DE1F1041B227}">
          <p14:sldIdLst>
            <p14:sldId id="256"/>
            <p14:sldId id="276"/>
            <p14:sldId id="292"/>
            <p14:sldId id="277"/>
            <p14:sldId id="278"/>
            <p14:sldId id="281"/>
            <p14:sldId id="284"/>
            <p14:sldId id="290"/>
            <p14:sldId id="293"/>
            <p14:sldId id="285"/>
            <p14:sldId id="282"/>
            <p14:sldId id="266"/>
            <p14:sldId id="286"/>
            <p14:sldId id="272"/>
            <p14:sldId id="291"/>
            <p14:sldId id="279"/>
            <p14:sldId id="257"/>
            <p14:sldId id="258"/>
            <p14:sldId id="259"/>
            <p14:sldId id="260"/>
            <p14:sldId id="261"/>
            <p14:sldId id="262"/>
            <p14:sldId id="263"/>
            <p14:sldId id="265"/>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224" autoAdjust="0"/>
    <p:restoredTop sz="94660"/>
  </p:normalViewPr>
  <p:slideViewPr>
    <p:cSldViewPr>
      <p:cViewPr>
        <p:scale>
          <a:sx n="75" d="100"/>
          <a:sy n="75" d="100"/>
        </p:scale>
        <p:origin x="-1140" y="-180"/>
      </p:cViewPr>
      <p:guideLst>
        <p:guide orient="horz" pos="2160"/>
        <p:guide pos="3840"/>
      </p:guideLst>
    </p:cSldViewPr>
  </p:slideViewPr>
  <p:notesTextViewPr>
    <p:cViewPr>
      <p:scale>
        <a:sx n="1" d="1"/>
        <a:sy n="1" d="1"/>
      </p:scale>
      <p:origin x="0" y="0"/>
    </p:cViewPr>
  </p:notesTextViewPr>
  <p:sorterViewPr>
    <p:cViewPr>
      <p:scale>
        <a:sx n="100" d="100"/>
        <a:sy n="100" d="100"/>
      </p:scale>
      <p:origin x="0" y="36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52878801971909595"/>
          <c:y val="7.2863849765258198E-2"/>
          <c:w val="0.47083992186773299"/>
          <c:h val="0.74197183098591502"/>
        </c:manualLayout>
      </c:layout>
      <c:barChart>
        <c:barDir val="bar"/>
        <c:grouping val="clustered"/>
        <c:varyColors val="0"/>
        <c:ser>
          <c:idx val="0"/>
          <c:order val="0"/>
          <c:tx>
            <c:strRef>
              <c:f>label 0</c:f>
              <c:strCache>
                <c:ptCount val="1"/>
                <c:pt idx="0">
                  <c:v>Aggiudicazione</c:v>
                </c:pt>
              </c:strCache>
            </c:strRef>
          </c:tx>
          <c:spPr>
            <a:solidFill>
              <a:srgbClr val="CCFFCC"/>
            </a:solidFill>
            <a:ln>
              <a:noFill/>
            </a:ln>
          </c:spPr>
          <c:invertIfNegative val="0"/>
          <c:dLbls>
            <c:dLblPos val="outEnd"/>
            <c:showLegendKey val="0"/>
            <c:showVal val="1"/>
            <c:showCatName val="0"/>
            <c:showSerName val="0"/>
            <c:showPercent val="0"/>
            <c:showBubbleSize val="1"/>
            <c:showLeaderLines val="0"/>
          </c:dLbls>
          <c:cat>
            <c:strRef>
              <c:f>categories</c:f>
              <c:strCache>
                <c:ptCount val="5"/>
                <c:pt idx="0">
                  <c:v>Veneto</c:v>
                </c:pt>
                <c:pt idx="1">
                  <c:v>Toscana</c:v>
                </c:pt>
                <c:pt idx="2">
                  <c:v>Lombardia</c:v>
                </c:pt>
                <c:pt idx="3">
                  <c:v>Emilia Romagna</c:v>
                </c:pt>
                <c:pt idx="4">
                  <c:v>Abruzzo e Molise</c:v>
                </c:pt>
              </c:strCache>
            </c:strRef>
          </c:cat>
          <c:val>
            <c:numRef>
              <c:f>0</c:f>
              <c:numCache>
                <c:formatCode>General</c:formatCode>
                <c:ptCount val="5"/>
                <c:pt idx="0">
                  <c:v>141</c:v>
                </c:pt>
                <c:pt idx="1">
                  <c:v>41</c:v>
                </c:pt>
                <c:pt idx="2">
                  <c:v>303</c:v>
                </c:pt>
                <c:pt idx="3">
                  <c:v>119</c:v>
                </c:pt>
                <c:pt idx="4">
                  <c:v>71</c:v>
                </c:pt>
              </c:numCache>
            </c:numRef>
          </c:val>
        </c:ser>
        <c:ser>
          <c:idx val="1"/>
          <c:order val="1"/>
          <c:tx>
            <c:strRef>
              <c:f>label 1</c:f>
              <c:strCache>
                <c:ptCount val="1"/>
                <c:pt idx="0">
                  <c:v>Base d'asta</c:v>
                </c:pt>
              </c:strCache>
            </c:strRef>
          </c:tx>
          <c:spPr>
            <a:solidFill>
              <a:srgbClr val="ED7D31"/>
            </a:solidFill>
            <a:ln>
              <a:noFill/>
            </a:ln>
          </c:spPr>
          <c:invertIfNegative val="0"/>
          <c:dLbls>
            <c:dLblPos val="outEnd"/>
            <c:showLegendKey val="0"/>
            <c:showVal val="0"/>
            <c:showCatName val="0"/>
            <c:showSerName val="0"/>
            <c:showPercent val="0"/>
            <c:showBubbleSize val="1"/>
            <c:showLeaderLines val="0"/>
          </c:dLbls>
          <c:cat>
            <c:strRef>
              <c:f>categories</c:f>
              <c:strCache>
                <c:ptCount val="5"/>
                <c:pt idx="0">
                  <c:v>Veneto</c:v>
                </c:pt>
                <c:pt idx="1">
                  <c:v>Toscana</c:v>
                </c:pt>
                <c:pt idx="2">
                  <c:v>Lombardia</c:v>
                </c:pt>
                <c:pt idx="3">
                  <c:v>Emilia Romagna</c:v>
                </c:pt>
                <c:pt idx="4">
                  <c:v>Abruzzo e Molise</c:v>
                </c:pt>
              </c:strCache>
            </c:strRef>
          </c:cat>
          <c:val>
            <c:numRef>
              <c:f>1</c:f>
              <c:numCache>
                <c:formatCode>General</c:formatCode>
                <c:ptCount val="5"/>
                <c:pt idx="0">
                  <c:v>389</c:v>
                </c:pt>
                <c:pt idx="1">
                  <c:v>222</c:v>
                </c:pt>
                <c:pt idx="2">
                  <c:v>439</c:v>
                </c:pt>
                <c:pt idx="3">
                  <c:v>232</c:v>
                </c:pt>
                <c:pt idx="4">
                  <c:v>123</c:v>
                </c:pt>
              </c:numCache>
            </c:numRef>
          </c:val>
        </c:ser>
        <c:dLbls>
          <c:showLegendKey val="0"/>
          <c:showVal val="0"/>
          <c:showCatName val="0"/>
          <c:showSerName val="0"/>
          <c:showPercent val="0"/>
          <c:showBubbleSize val="0"/>
        </c:dLbls>
        <c:gapWidth val="49"/>
        <c:axId val="37975168"/>
        <c:axId val="37976704"/>
      </c:barChart>
      <c:catAx>
        <c:axId val="37975168"/>
        <c:scaling>
          <c:orientation val="minMax"/>
        </c:scaling>
        <c:delete val="0"/>
        <c:axPos val="l"/>
        <c:numFmt formatCode="dd/mm/yyyy" sourceLinked="1"/>
        <c:majorTickMark val="none"/>
        <c:minorTickMark val="none"/>
        <c:tickLblPos val="nextTo"/>
        <c:spPr>
          <a:ln w="9360">
            <a:solidFill>
              <a:srgbClr val="D9D9D9"/>
            </a:solidFill>
            <a:round/>
          </a:ln>
        </c:spPr>
        <c:txPr>
          <a:bodyPr/>
          <a:lstStyle/>
          <a:p>
            <a:pPr>
              <a:defRPr sz="1400" b="1" strike="noStrike" spc="-1">
                <a:solidFill>
                  <a:srgbClr val="595959"/>
                </a:solidFill>
                <a:latin typeface="Calibri"/>
                <a:ea typeface="DejaVu Sans"/>
              </a:defRPr>
            </a:pPr>
            <a:endParaRPr lang="it-IT"/>
          </a:p>
        </c:txPr>
        <c:crossAx val="37976704"/>
        <c:crosses val="autoZero"/>
        <c:auto val="1"/>
        <c:lblAlgn val="ctr"/>
        <c:lblOffset val="100"/>
        <c:noMultiLvlLbl val="1"/>
      </c:catAx>
      <c:valAx>
        <c:axId val="37976704"/>
        <c:scaling>
          <c:orientation val="minMax"/>
        </c:scaling>
        <c:delete val="1"/>
        <c:axPos val="b"/>
        <c:numFmt formatCode="General" sourceLinked="0"/>
        <c:majorTickMark val="none"/>
        <c:minorTickMark val="none"/>
        <c:tickLblPos val="nextTo"/>
        <c:crossAx val="37975168"/>
        <c:crosses val="autoZero"/>
        <c:crossBetween val="between"/>
      </c:valAx>
      <c:spPr>
        <a:noFill/>
        <a:ln>
          <a:noFill/>
        </a:ln>
      </c:spPr>
    </c:plotArea>
    <c:legend>
      <c:legendPos val="b"/>
      <c:layout/>
      <c:overlay val="0"/>
      <c:spPr>
        <a:noFill/>
        <a:ln>
          <a:noFill/>
        </a:ln>
      </c:spPr>
      <c:txPr>
        <a:bodyPr/>
        <a:lstStyle/>
        <a:p>
          <a:pPr>
            <a:defRPr sz="1400" b="0" strike="noStrike" spc="-1">
              <a:solidFill>
                <a:srgbClr val="595959"/>
              </a:solidFill>
              <a:latin typeface="Calibri"/>
              <a:ea typeface="DejaVu Sans"/>
            </a:defRPr>
          </a:pPr>
          <a:endParaRPr lang="it-IT"/>
        </a:p>
      </c:txPr>
    </c:legend>
    <c:plotVisOnly val="1"/>
    <c:dispBlanksAs val="gap"/>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61035495062716805"/>
          <c:y val="7.0563454449710405E-2"/>
          <c:w val="0.199492927675474"/>
          <c:h val="0.68457082675092196"/>
        </c:manualLayout>
      </c:layout>
      <c:barChart>
        <c:barDir val="bar"/>
        <c:grouping val="clustered"/>
        <c:varyColors val="0"/>
        <c:ser>
          <c:idx val="0"/>
          <c:order val="0"/>
          <c:tx>
            <c:strRef>
              <c:f>label 0</c:f>
              <c:strCache>
                <c:ptCount val="1"/>
                <c:pt idx="0">
                  <c:v>Base d'asta</c:v>
                </c:pt>
              </c:strCache>
            </c:strRef>
          </c:tx>
          <c:spPr>
            <a:solidFill>
              <a:srgbClr val="ED7D31"/>
            </a:solidFill>
            <a:ln>
              <a:noFill/>
            </a:ln>
          </c:spPr>
          <c:invertIfNegative val="0"/>
          <c:dLbls>
            <c:dLblPos val="outEnd"/>
            <c:showLegendKey val="0"/>
            <c:showVal val="1"/>
            <c:showCatName val="0"/>
            <c:showSerName val="0"/>
            <c:showPercent val="0"/>
            <c:showBubbleSize val="1"/>
            <c:showLeaderLines val="0"/>
          </c:dLbls>
          <c:cat>
            <c:strRef>
              <c:f>categories</c:f>
              <c:strCache>
                <c:ptCount val="3"/>
                <c:pt idx="0">
                  <c:v>Calabria</c:v>
                </c:pt>
                <c:pt idx="1">
                  <c:v>Puglia</c:v>
                </c:pt>
                <c:pt idx="2">
                  <c:v>Sardegna</c:v>
                </c:pt>
              </c:strCache>
            </c:strRef>
          </c:cat>
          <c:val>
            <c:numRef>
              <c:f>0</c:f>
              <c:numCache>
                <c:formatCode>General</c:formatCode>
                <c:ptCount val="3"/>
                <c:pt idx="0">
                  <c:v>29</c:v>
                </c:pt>
                <c:pt idx="1">
                  <c:v>34</c:v>
                </c:pt>
                <c:pt idx="2">
                  <c:v>38</c:v>
                </c:pt>
              </c:numCache>
            </c:numRef>
          </c:val>
        </c:ser>
        <c:dLbls>
          <c:showLegendKey val="0"/>
          <c:showVal val="0"/>
          <c:showCatName val="0"/>
          <c:showSerName val="0"/>
          <c:showPercent val="0"/>
          <c:showBubbleSize val="0"/>
        </c:dLbls>
        <c:gapWidth val="200"/>
        <c:axId val="38006144"/>
        <c:axId val="43095168"/>
      </c:barChart>
      <c:catAx>
        <c:axId val="38006144"/>
        <c:scaling>
          <c:orientation val="minMax"/>
        </c:scaling>
        <c:delete val="0"/>
        <c:axPos val="l"/>
        <c:numFmt formatCode="dd/mm/yyyy" sourceLinked="1"/>
        <c:majorTickMark val="none"/>
        <c:minorTickMark val="none"/>
        <c:tickLblPos val="nextTo"/>
        <c:spPr>
          <a:ln w="9360">
            <a:solidFill>
              <a:srgbClr val="D9D9D9"/>
            </a:solidFill>
            <a:round/>
          </a:ln>
        </c:spPr>
        <c:txPr>
          <a:bodyPr/>
          <a:lstStyle/>
          <a:p>
            <a:pPr>
              <a:defRPr sz="1400" b="1" strike="noStrike" spc="-1">
                <a:solidFill>
                  <a:srgbClr val="595959"/>
                </a:solidFill>
                <a:latin typeface="Calibri"/>
                <a:ea typeface="DejaVu Sans"/>
              </a:defRPr>
            </a:pPr>
            <a:endParaRPr lang="it-IT"/>
          </a:p>
        </c:txPr>
        <c:crossAx val="43095168"/>
        <c:crosses val="autoZero"/>
        <c:auto val="1"/>
        <c:lblAlgn val="ctr"/>
        <c:lblOffset val="100"/>
        <c:noMultiLvlLbl val="1"/>
      </c:catAx>
      <c:valAx>
        <c:axId val="43095168"/>
        <c:scaling>
          <c:orientation val="minMax"/>
        </c:scaling>
        <c:delete val="1"/>
        <c:axPos val="b"/>
        <c:numFmt formatCode="General" sourceLinked="0"/>
        <c:majorTickMark val="none"/>
        <c:minorTickMark val="none"/>
        <c:tickLblPos val="nextTo"/>
        <c:crossAx val="38006144"/>
        <c:crosses val="autoZero"/>
        <c:crossBetween val="between"/>
      </c:valAx>
      <c:spPr>
        <a:noFill/>
        <a:ln>
          <a:noFill/>
        </a:ln>
      </c:spPr>
    </c:plotArea>
    <c:legend>
      <c:legendPos val="b"/>
      <c:layout>
        <c:manualLayout>
          <c:xMode val="edge"/>
          <c:yMode val="edge"/>
          <c:x val="0.14752900086250501"/>
          <c:y val="0.70787889064214105"/>
          <c:w val="0.39661835130683099"/>
          <c:h val="0.212732166831963"/>
        </c:manualLayout>
      </c:layout>
      <c:overlay val="0"/>
      <c:spPr>
        <a:noFill/>
        <a:ln>
          <a:noFill/>
        </a:ln>
      </c:spPr>
      <c:txPr>
        <a:bodyPr/>
        <a:lstStyle/>
        <a:p>
          <a:pPr>
            <a:defRPr sz="1400" b="0" strike="noStrike" spc="-1">
              <a:solidFill>
                <a:srgbClr val="595959"/>
              </a:solidFill>
              <a:latin typeface="Calibri"/>
              <a:ea typeface="DejaVu Sans"/>
            </a:defRPr>
          </a:pPr>
          <a:endParaRPr lang="it-IT"/>
        </a:p>
      </c:txPr>
    </c:legend>
    <c:plotVisOnly val="1"/>
    <c:dispBlanksAs val="gap"/>
    <c:showDLblsOverMax val="1"/>
  </c:chart>
  <c:spPr>
    <a:no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plotArea>
      <c:layout>
        <c:manualLayout>
          <c:layoutTarget val="inner"/>
          <c:xMode val="edge"/>
          <c:yMode val="edge"/>
          <c:x val="0.52878057652086896"/>
          <c:y val="7.2863849765258198E-2"/>
          <c:w val="0.38037646630899302"/>
          <c:h val="0.74197183098591502"/>
        </c:manualLayout>
      </c:layout>
      <c:barChart>
        <c:barDir val="bar"/>
        <c:grouping val="clustered"/>
        <c:varyColors val="0"/>
        <c:ser>
          <c:idx val="0"/>
          <c:order val="0"/>
          <c:tx>
            <c:strRef>
              <c:f>label 0</c:f>
              <c:strCache>
                <c:ptCount val="1"/>
                <c:pt idx="0">
                  <c:v>Aggiudicazione</c:v>
                </c:pt>
              </c:strCache>
            </c:strRef>
          </c:tx>
          <c:spPr>
            <a:solidFill>
              <a:srgbClr val="CCFFCC"/>
            </a:solidFill>
            <a:ln>
              <a:noFill/>
            </a:ln>
          </c:spPr>
          <c:invertIfNegative val="0"/>
          <c:dLbls>
            <c:dLblPos val="outEnd"/>
            <c:showLegendKey val="0"/>
            <c:showVal val="1"/>
            <c:showCatName val="0"/>
            <c:showSerName val="0"/>
            <c:showPercent val="0"/>
            <c:showBubbleSize val="1"/>
            <c:showLeaderLines val="0"/>
          </c:dLbls>
          <c:cat>
            <c:strRef>
              <c:f>categories</c:f>
              <c:strCache>
                <c:ptCount val="6"/>
                <c:pt idx="0">
                  <c:v>Sicilia</c:v>
                </c:pt>
                <c:pt idx="1">
                  <c:v>Campania e Basilicata</c:v>
                </c:pt>
                <c:pt idx="2">
                  <c:v>Lazio</c:v>
                </c:pt>
                <c:pt idx="3">
                  <c:v>Marche e Umbria</c:v>
                </c:pt>
                <c:pt idx="4">
                  <c:v>FriuliVG e PA Trento</c:v>
                </c:pt>
                <c:pt idx="5">
                  <c:v>Piemonte, VDA e Liguria</c:v>
                </c:pt>
              </c:strCache>
            </c:strRef>
          </c:cat>
          <c:val>
            <c:numRef>
              <c:f>0</c:f>
              <c:numCache>
                <c:formatCode>General</c:formatCode>
                <c:ptCount val="6"/>
                <c:pt idx="0">
                  <c:v>183</c:v>
                </c:pt>
                <c:pt idx="1">
                  <c:v>196.5</c:v>
                </c:pt>
                <c:pt idx="2">
                  <c:v>82</c:v>
                </c:pt>
                <c:pt idx="3">
                  <c:v>69</c:v>
                </c:pt>
                <c:pt idx="4">
                  <c:v>87</c:v>
                </c:pt>
                <c:pt idx="5">
                  <c:v>188</c:v>
                </c:pt>
              </c:numCache>
            </c:numRef>
          </c:val>
        </c:ser>
        <c:ser>
          <c:idx val="1"/>
          <c:order val="1"/>
          <c:tx>
            <c:strRef>
              <c:f>label 1</c:f>
              <c:strCache>
                <c:ptCount val="1"/>
                <c:pt idx="0">
                  <c:v>Base d'asta</c:v>
                </c:pt>
              </c:strCache>
            </c:strRef>
          </c:tx>
          <c:spPr>
            <a:solidFill>
              <a:srgbClr val="ED7D31"/>
            </a:solidFill>
            <a:ln>
              <a:noFill/>
            </a:ln>
          </c:spPr>
          <c:invertIfNegative val="0"/>
          <c:dLbls>
            <c:dLblPos val="outEnd"/>
            <c:showLegendKey val="0"/>
            <c:showVal val="0"/>
            <c:showCatName val="0"/>
            <c:showSerName val="0"/>
            <c:showPercent val="0"/>
            <c:showBubbleSize val="1"/>
            <c:showLeaderLines val="0"/>
          </c:dLbls>
          <c:cat>
            <c:strRef>
              <c:f>categories</c:f>
              <c:strCache>
                <c:ptCount val="6"/>
                <c:pt idx="0">
                  <c:v>Sicilia</c:v>
                </c:pt>
                <c:pt idx="1">
                  <c:v>Campania e Basilicata</c:v>
                </c:pt>
                <c:pt idx="2">
                  <c:v>Lazio</c:v>
                </c:pt>
                <c:pt idx="3">
                  <c:v>Marche e Umbria</c:v>
                </c:pt>
                <c:pt idx="4">
                  <c:v>FriuliVG e PA Trento</c:v>
                </c:pt>
                <c:pt idx="5">
                  <c:v>Piemonte, VDA e Liguria</c:v>
                </c:pt>
              </c:strCache>
            </c:strRef>
          </c:cat>
          <c:val>
            <c:numRef>
              <c:f>1</c:f>
              <c:numCache>
                <c:formatCode>General</c:formatCode>
                <c:ptCount val="6"/>
                <c:pt idx="0">
                  <c:v>187</c:v>
                </c:pt>
                <c:pt idx="1">
                  <c:v>202</c:v>
                </c:pt>
                <c:pt idx="2">
                  <c:v>174</c:v>
                </c:pt>
                <c:pt idx="3">
                  <c:v>157</c:v>
                </c:pt>
                <c:pt idx="4">
                  <c:v>169</c:v>
                </c:pt>
                <c:pt idx="5">
                  <c:v>365</c:v>
                </c:pt>
              </c:numCache>
            </c:numRef>
          </c:val>
        </c:ser>
        <c:dLbls>
          <c:showLegendKey val="0"/>
          <c:showVal val="0"/>
          <c:showCatName val="0"/>
          <c:showSerName val="0"/>
          <c:showPercent val="0"/>
          <c:showBubbleSize val="0"/>
        </c:dLbls>
        <c:gapWidth val="49"/>
        <c:axId val="43473920"/>
        <c:axId val="43483904"/>
      </c:barChart>
      <c:catAx>
        <c:axId val="43473920"/>
        <c:scaling>
          <c:orientation val="minMax"/>
        </c:scaling>
        <c:delete val="0"/>
        <c:axPos val="l"/>
        <c:numFmt formatCode="dd/mm/yyyy" sourceLinked="1"/>
        <c:majorTickMark val="none"/>
        <c:minorTickMark val="none"/>
        <c:tickLblPos val="nextTo"/>
        <c:spPr>
          <a:ln w="9360">
            <a:solidFill>
              <a:srgbClr val="D9D9D9"/>
            </a:solidFill>
            <a:round/>
          </a:ln>
        </c:spPr>
        <c:txPr>
          <a:bodyPr/>
          <a:lstStyle/>
          <a:p>
            <a:pPr>
              <a:defRPr sz="1400" b="1" strike="noStrike" spc="-1">
                <a:solidFill>
                  <a:srgbClr val="595959"/>
                </a:solidFill>
                <a:latin typeface="Calibri"/>
                <a:ea typeface="DejaVu Sans"/>
              </a:defRPr>
            </a:pPr>
            <a:endParaRPr lang="it-IT"/>
          </a:p>
        </c:txPr>
        <c:crossAx val="43483904"/>
        <c:crosses val="autoZero"/>
        <c:auto val="1"/>
        <c:lblAlgn val="ctr"/>
        <c:lblOffset val="100"/>
        <c:noMultiLvlLbl val="1"/>
      </c:catAx>
      <c:valAx>
        <c:axId val="43483904"/>
        <c:scaling>
          <c:orientation val="minMax"/>
        </c:scaling>
        <c:delete val="1"/>
        <c:axPos val="b"/>
        <c:numFmt formatCode="0" sourceLinked="0"/>
        <c:majorTickMark val="none"/>
        <c:minorTickMark val="none"/>
        <c:tickLblPos val="nextTo"/>
        <c:crossAx val="43473920"/>
        <c:crosses val="autoZero"/>
        <c:crossBetween val="between"/>
      </c:valAx>
      <c:spPr>
        <a:noFill/>
        <a:ln>
          <a:noFill/>
        </a:ln>
      </c:spPr>
    </c:plotArea>
    <c:legend>
      <c:legendPos val="b"/>
      <c:layout/>
      <c:overlay val="0"/>
      <c:spPr>
        <a:noFill/>
        <a:ln>
          <a:noFill/>
        </a:ln>
      </c:spPr>
      <c:txPr>
        <a:bodyPr/>
        <a:lstStyle/>
        <a:p>
          <a:pPr>
            <a:defRPr sz="1400" b="0" strike="noStrike" spc="-1">
              <a:solidFill>
                <a:srgbClr val="595959"/>
              </a:solidFill>
              <a:latin typeface="Calibri"/>
              <a:ea typeface="DejaVu Sans"/>
            </a:defRPr>
          </a:pPr>
          <a:endParaRPr lang="it-IT"/>
        </a:p>
      </c:txPr>
    </c:legend>
    <c:plotVisOnly val="1"/>
    <c:dispBlanksAs val="gap"/>
    <c:showDLblsOverMax val="1"/>
  </c:chart>
  <c:spPr>
    <a:noFill/>
    <a:ln>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it-IT" sz="4400" b="0" strike="noStrike" spc="-1">
                <a:latin typeface="Arial"/>
              </a:rPr>
              <a:t>Fai clic per spostare la diapositiva</a:t>
            </a:r>
          </a:p>
        </p:txBody>
      </p:sp>
      <p:sp>
        <p:nvSpPr>
          <p:cNvPr id="153" name="PlaceHolder 2"/>
          <p:cNvSpPr>
            <a:spLocks noGrp="1"/>
          </p:cNvSpPr>
          <p:nvPr>
            <p:ph type="body"/>
          </p:nvPr>
        </p:nvSpPr>
        <p:spPr>
          <a:xfrm>
            <a:off x="756000" y="5078520"/>
            <a:ext cx="6047640" cy="4811040"/>
          </a:xfrm>
          <a:prstGeom prst="rect">
            <a:avLst/>
          </a:prstGeom>
        </p:spPr>
        <p:txBody>
          <a:bodyPr lIns="0" tIns="0" rIns="0" bIns="0"/>
          <a:lstStyle/>
          <a:p>
            <a:r>
              <a:rPr lang="it-IT" sz="2000" b="0" strike="noStrike" spc="-1">
                <a:latin typeface="Arial"/>
              </a:rPr>
              <a:t>Fai clic per modificare il formato delle note</a:t>
            </a:r>
          </a:p>
        </p:txBody>
      </p:sp>
      <p:sp>
        <p:nvSpPr>
          <p:cNvPr id="154" name="PlaceHolder 3"/>
          <p:cNvSpPr>
            <a:spLocks noGrp="1"/>
          </p:cNvSpPr>
          <p:nvPr>
            <p:ph type="hdr"/>
          </p:nvPr>
        </p:nvSpPr>
        <p:spPr>
          <a:xfrm>
            <a:off x="0" y="0"/>
            <a:ext cx="3280680" cy="534240"/>
          </a:xfrm>
          <a:prstGeom prst="rect">
            <a:avLst/>
          </a:prstGeom>
        </p:spPr>
        <p:txBody>
          <a:bodyPr lIns="0" tIns="0" rIns="0" bIns="0"/>
          <a:lstStyle/>
          <a:p>
            <a:r>
              <a:rPr lang="it-IT" sz="1400" b="0" strike="noStrike" spc="-1">
                <a:latin typeface="Times New Roman"/>
              </a:rPr>
              <a:t> </a:t>
            </a:r>
          </a:p>
        </p:txBody>
      </p:sp>
      <p:sp>
        <p:nvSpPr>
          <p:cNvPr id="155" name="PlaceHolder 4"/>
          <p:cNvSpPr>
            <a:spLocks noGrp="1"/>
          </p:cNvSpPr>
          <p:nvPr>
            <p:ph type="dt"/>
          </p:nvPr>
        </p:nvSpPr>
        <p:spPr>
          <a:xfrm>
            <a:off x="4278960" y="0"/>
            <a:ext cx="3280680" cy="534240"/>
          </a:xfrm>
          <a:prstGeom prst="rect">
            <a:avLst/>
          </a:prstGeom>
        </p:spPr>
        <p:txBody>
          <a:bodyPr lIns="0" tIns="0" rIns="0" bIns="0"/>
          <a:lstStyle/>
          <a:p>
            <a:pPr algn="r"/>
            <a:r>
              <a:rPr lang="it-IT" sz="1400" b="0" strike="noStrike" spc="-1">
                <a:latin typeface="Times New Roman"/>
              </a:rPr>
              <a:t> </a:t>
            </a:r>
          </a:p>
        </p:txBody>
      </p:sp>
      <p:sp>
        <p:nvSpPr>
          <p:cNvPr id="156" name="PlaceHolder 5"/>
          <p:cNvSpPr>
            <a:spLocks noGrp="1"/>
          </p:cNvSpPr>
          <p:nvPr>
            <p:ph type="ftr"/>
          </p:nvPr>
        </p:nvSpPr>
        <p:spPr>
          <a:xfrm>
            <a:off x="0" y="10157400"/>
            <a:ext cx="3280680" cy="534240"/>
          </a:xfrm>
          <a:prstGeom prst="rect">
            <a:avLst/>
          </a:prstGeom>
        </p:spPr>
        <p:txBody>
          <a:bodyPr lIns="0" tIns="0" rIns="0" bIns="0" anchor="b"/>
          <a:lstStyle/>
          <a:p>
            <a:r>
              <a:rPr lang="it-IT" sz="1400" b="0" strike="noStrike" spc="-1">
                <a:latin typeface="Times New Roman"/>
              </a:rPr>
              <a:t> </a:t>
            </a:r>
          </a:p>
        </p:txBody>
      </p:sp>
      <p:sp>
        <p:nvSpPr>
          <p:cNvPr id="157" name="PlaceHolder 6"/>
          <p:cNvSpPr>
            <a:spLocks noGrp="1"/>
          </p:cNvSpPr>
          <p:nvPr>
            <p:ph type="sldNum"/>
          </p:nvPr>
        </p:nvSpPr>
        <p:spPr>
          <a:xfrm>
            <a:off x="4278960" y="10157400"/>
            <a:ext cx="3280680" cy="534240"/>
          </a:xfrm>
          <a:prstGeom prst="rect">
            <a:avLst/>
          </a:prstGeom>
        </p:spPr>
        <p:txBody>
          <a:bodyPr lIns="0" tIns="0" rIns="0" bIns="0" anchor="b"/>
          <a:lstStyle/>
          <a:p>
            <a:pPr algn="r"/>
            <a:fld id="{FC6D8C1F-9997-4458-AE03-EC9661357DC5}" type="slidenum">
              <a:rPr lang="it-IT" sz="1400" b="0" strike="noStrike" spc="-1">
                <a:latin typeface="Times New Roman"/>
              </a:rPr>
              <a:t>‹N›</a:t>
            </a:fld>
            <a:endParaRPr lang="it-IT" sz="1400" b="0" strike="noStrike" spc="-1">
              <a:latin typeface="Times New Roman"/>
            </a:endParaRPr>
          </a:p>
        </p:txBody>
      </p:sp>
    </p:spTree>
    <p:extLst>
      <p:ext uri="{BB962C8B-B14F-4D97-AF65-F5344CB8AC3E}">
        <p14:creationId xmlns:p14="http://schemas.microsoft.com/office/powerpoint/2010/main" val="15932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p:cNvSpPr>
          <p:nvPr>
            <p:ph type="body"/>
          </p:nvPr>
        </p:nvSpPr>
        <p:spPr>
          <a:xfrm>
            <a:off x="687600" y="4343040"/>
            <a:ext cx="5481000" cy="4112640"/>
          </a:xfrm>
          <a:prstGeom prst="rect">
            <a:avLst/>
          </a:prstGeom>
        </p:spPr>
        <p:txBody>
          <a:bodyPr lIns="90360" tIns="45360" rIns="90360" bIns="45360"/>
          <a:lstStyle/>
          <a:p>
            <a:endParaRPr lang="it-IT" sz="2000" b="0" strike="noStrike" spc="-1">
              <a:latin typeface="Arial"/>
            </a:endParaRPr>
          </a:p>
        </p:txBody>
      </p:sp>
      <p:sp>
        <p:nvSpPr>
          <p:cNvPr id="375" name="CustomShape 2"/>
          <p:cNvSpPr/>
          <p:nvPr/>
        </p:nvSpPr>
        <p:spPr>
          <a:xfrm>
            <a:off x="3883680" y="8685000"/>
            <a:ext cx="2970360" cy="455400"/>
          </a:xfrm>
          <a:prstGeom prst="rect">
            <a:avLst/>
          </a:prstGeom>
          <a:noFill/>
          <a:ln w="9360">
            <a:noFill/>
          </a:ln>
        </p:spPr>
        <p:style>
          <a:lnRef idx="0">
            <a:scrgbClr r="0" g="0" b="0"/>
          </a:lnRef>
          <a:fillRef idx="0">
            <a:scrgbClr r="0" g="0" b="0"/>
          </a:fillRef>
          <a:effectRef idx="0">
            <a:scrgbClr r="0" g="0" b="0"/>
          </a:effectRef>
          <a:fontRef idx="minor"/>
        </p:style>
        <p:txBody>
          <a:bodyPr lIns="90360" tIns="45360" rIns="90360" bIns="45360" anchor="b"/>
          <a:lstStyle/>
          <a:p>
            <a:pPr algn="r">
              <a:lnSpc>
                <a:spcPct val="100000"/>
              </a:lnSpc>
            </a:pPr>
            <a:fld id="{DF0F0ADE-4CAA-4619-BA5F-11C2B02202BB}" type="slidenum">
              <a:rPr lang="it-IT" sz="1200" b="0" strike="noStrike" spc="-1">
                <a:solidFill>
                  <a:srgbClr val="000000"/>
                </a:solidFill>
                <a:latin typeface="Arial"/>
                <a:ea typeface="+mn-ea"/>
              </a:rPr>
              <a:t>12</a:t>
            </a:fld>
            <a:endParaRPr lang="it-IT"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laceHolder 1"/>
          <p:cNvSpPr>
            <a:spLocks noGrp="1" noRot="1" noChangeAspect="1"/>
          </p:cNvSpPr>
          <p:nvPr>
            <p:ph type="sldImg"/>
          </p:nvPr>
        </p:nvSpPr>
        <p:spPr>
          <a:xfrm>
            <a:off x="382588" y="685800"/>
            <a:ext cx="6096000" cy="3429000"/>
          </a:xfrm>
          <a:prstGeom prst="rect">
            <a:avLst/>
          </a:prstGeom>
        </p:spPr>
      </p:sp>
      <p:sp>
        <p:nvSpPr>
          <p:cNvPr id="372" name="PlaceHolder 2"/>
          <p:cNvSpPr>
            <a:spLocks noGrp="1"/>
          </p:cNvSpPr>
          <p:nvPr>
            <p:ph type="body"/>
          </p:nvPr>
        </p:nvSpPr>
        <p:spPr>
          <a:xfrm>
            <a:off x="685800" y="4343400"/>
            <a:ext cx="5484960" cy="4113360"/>
          </a:xfrm>
          <a:prstGeom prst="rect">
            <a:avLst/>
          </a:prstGeom>
        </p:spPr>
        <p:txBody>
          <a:bodyPr lIns="0" tIns="0" rIns="0" bIns="0"/>
          <a:lstStyle/>
          <a:p>
            <a:endParaRPr lang="it-IT" sz="2000" b="0" strike="noStrike" spc="-1">
              <a:latin typeface="Arial"/>
            </a:endParaRPr>
          </a:p>
        </p:txBody>
      </p:sp>
      <p:sp>
        <p:nvSpPr>
          <p:cNvPr id="373"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E63502F-1A8A-454E-BE13-4B8488A8D367}" type="slidenum">
              <a:rPr lang="it-IT" sz="1200" b="0" strike="noStrike" spc="-1">
                <a:solidFill>
                  <a:srgbClr val="000000"/>
                </a:solidFill>
                <a:latin typeface="+mn-lt"/>
                <a:ea typeface="+mn-ea"/>
              </a:rPr>
              <a:t>24</a:t>
            </a:fld>
            <a:endParaRPr lang="it-IT"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1D8B2EAF-2D42-4F75-B5C2-C6FB913366FA}" type="datetimeFigureOut">
              <a:rPr lang="it-IT" smtClean="0"/>
              <a:t>08/06/2019</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B21B6818-9CEA-4765-B3A7-F4D0EC17C727}" type="slidenum">
              <a:rPr lang="it-IT" smtClean="0"/>
              <a:t>‹N›</a:t>
            </a:fld>
            <a:endParaRPr lang="it-IT"/>
          </a:p>
        </p:txBody>
      </p:sp>
    </p:spTree>
    <p:extLst>
      <p:ext uri="{BB962C8B-B14F-4D97-AF65-F5344CB8AC3E}">
        <p14:creationId xmlns:p14="http://schemas.microsoft.com/office/powerpoint/2010/main" val="204390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3200" b="0" strike="noStrike" spc="-1">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3200" b="0" strike="noStrike" spc="-1">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3200" b="0" strike="noStrike" spc="-1">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3200" b="0" strike="noStrike" spc="-1">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3200" b="0" strike="noStrike" spc="-1">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3200" b="0" strike="noStrike" spc="-1">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3200" b="0" strike="noStrike" spc="-1">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3200" b="0" strike="noStrike" spc="-1">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3200" b="0" strike="noStrike" spc="-1">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3200" b="0" strike="noStrike" spc="-1">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3200" b="0" strike="noStrike" spc="-1">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3200" b="0" strike="noStrike" spc="-1">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3200" b="0" strike="noStrike" spc="-1">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3200" b="0" strike="noStrike" spc="-1">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3200" b="0" strike="noStrike" spc="-1">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3200" b="0" strike="noStrike" spc="-1">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3200" b="0" strike="noStrike" spc="-1">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it-IT"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it-IT" sz="4400" b="0" strike="noStrike" spc="-1">
                <a:latin typeface="Arial"/>
              </a:rPr>
              <a:t>Fai clic per modificare il formato del testo del titolo</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it-IT" sz="4400" b="0" strike="noStrike" spc="-1">
                <a:latin typeface="Arial"/>
              </a:rPr>
              <a:t>Fai clic per modificare il formato del testo del titolo</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4640"/>
            <a:ext cx="9142560" cy="2386080"/>
          </a:xfrm>
          <a:prstGeom prst="rect">
            <a:avLst/>
          </a:prstGeom>
        </p:spPr>
        <p:txBody>
          <a:bodyPr lIns="0" tIns="0" rIns="0" bIns="0" anchor="ctr"/>
          <a:lstStyle/>
          <a:p>
            <a:r>
              <a:rPr lang="it-IT" sz="1800" b="0" strike="noStrike" spc="-1">
                <a:latin typeface="Arial"/>
              </a:rPr>
              <a:t>Fai clic per modificare il formato del testo del titolo</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it-IT" sz="4400" b="0" strike="noStrike" spc="-1">
                <a:latin typeface="Arial"/>
              </a:rPr>
              <a:t>Fai clic per modificare il formato del testo del titolo</a:t>
            </a:r>
          </a:p>
        </p:txBody>
      </p:sp>
      <p:sp>
        <p:nvSpPr>
          <p:cNvPr id="11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8" name="CustomShape 1"/>
          <p:cNvSpPr/>
          <p:nvPr/>
        </p:nvSpPr>
        <p:spPr>
          <a:xfrm>
            <a:off x="1312551" y="2233452"/>
            <a:ext cx="9500400" cy="17281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sp>
        <p:nvSpPr>
          <p:cNvPr id="159" name="CustomShape 2"/>
          <p:cNvSpPr/>
          <p:nvPr/>
        </p:nvSpPr>
        <p:spPr>
          <a:xfrm>
            <a:off x="1379648" y="3068960"/>
            <a:ext cx="914256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90000"/>
              </a:lnSpc>
            </a:pPr>
            <a:r>
              <a:rPr lang="it-IT" sz="2800" b="1" strike="noStrike" spc="-1" dirty="0" smtClean="0">
                <a:solidFill>
                  <a:schemeClr val="bg1"/>
                </a:solidFill>
                <a:effectLst>
                  <a:outerShdw blurRad="38100" dist="38100" dir="2700000" algn="tl">
                    <a:srgbClr val="000000">
                      <a:alpha val="43137"/>
                    </a:srgbClr>
                  </a:outerShdw>
                </a:effectLst>
                <a:latin typeface="Calibri" pitchFamily="34" charset="0"/>
                <a:ea typeface="DejaVu Sans"/>
              </a:rPr>
              <a:t>Sviluppo della rete di accesso in fibra tra scenari di duopolio e scenari di fusione della rete. Quali impatti sul PIL e quali tariffe sostenibili per la crescita del Paese?</a:t>
            </a:r>
            <a:endParaRPr lang="it-IT" sz="2800" b="1" strike="noStrike" spc="-1" dirty="0">
              <a:solidFill>
                <a:schemeClr val="bg1"/>
              </a:solidFill>
              <a:effectLst>
                <a:outerShdw blurRad="38100" dist="38100" dir="2700000" algn="tl">
                  <a:srgbClr val="000000">
                    <a:alpha val="43137"/>
                  </a:srgbClr>
                </a:outerShdw>
              </a:effectLst>
              <a:latin typeface="Calibri" pitchFamily="34" charset="0"/>
            </a:endParaRPr>
          </a:p>
        </p:txBody>
      </p:sp>
      <p:sp>
        <p:nvSpPr>
          <p:cNvPr id="160" name="CustomShape 3"/>
          <p:cNvSpPr/>
          <p:nvPr/>
        </p:nvSpPr>
        <p:spPr>
          <a:xfrm>
            <a:off x="1539131" y="4289400"/>
            <a:ext cx="9142560" cy="5760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pPr>
            <a:r>
              <a:rPr lang="it-IT" sz="3200" b="1" strike="noStrike" spc="-1" dirty="0" smtClean="0">
                <a:latin typeface="Calibri" pitchFamily="34" charset="0"/>
                <a:ea typeface="DejaVu Sans"/>
              </a:rPr>
              <a:t>Giugno 2019</a:t>
            </a:r>
            <a:endParaRPr lang="it-IT" sz="3200" b="1" strike="noStrike" spc="-1" dirty="0">
              <a:latin typeface="Calibri" pitchFamily="34" charset="0"/>
            </a:endParaRPr>
          </a:p>
          <a:p>
            <a:pPr algn="ctr">
              <a:lnSpc>
                <a:spcPct val="90000"/>
              </a:lnSpc>
              <a:spcBef>
                <a:spcPts val="1001"/>
              </a:spcBef>
            </a:pPr>
            <a:r>
              <a:rPr lang="it-IT" sz="2400" b="1" strike="noStrike" spc="-1" dirty="0" smtClean="0">
                <a:latin typeface="Calibri" pitchFamily="34" charset="0"/>
                <a:ea typeface="DejaVu Sans"/>
              </a:rPr>
              <a:t>Prof</a:t>
            </a:r>
            <a:r>
              <a:rPr lang="it-IT" sz="2400" b="1" strike="noStrike" spc="-1" dirty="0">
                <a:latin typeface="Calibri" pitchFamily="34" charset="0"/>
                <a:ea typeface="DejaVu Sans"/>
              </a:rPr>
              <a:t>. Maurizio Matteo </a:t>
            </a:r>
            <a:r>
              <a:rPr lang="it-IT" sz="2400" b="1" strike="noStrike" spc="-1" dirty="0" err="1">
                <a:latin typeface="Calibri" pitchFamily="34" charset="0"/>
                <a:ea typeface="DejaVu Sans"/>
              </a:rPr>
              <a:t>Dècina</a:t>
            </a:r>
            <a:r>
              <a:rPr lang="it-IT" sz="2400" b="1" strike="noStrike" spc="-1" dirty="0">
                <a:latin typeface="Calibri" pitchFamily="34" charset="0"/>
                <a:ea typeface="DejaVu Sans"/>
              </a:rPr>
              <a:t> </a:t>
            </a:r>
            <a:endParaRPr lang="it-IT" sz="2400" b="1" strike="noStrike" spc="-1" dirty="0">
              <a:latin typeface="Calibri" pitchFamily="34" charset="0"/>
            </a:endParaRPr>
          </a:p>
          <a:p>
            <a:pPr algn="ctr">
              <a:lnSpc>
                <a:spcPct val="90000"/>
              </a:lnSpc>
              <a:spcBef>
                <a:spcPts val="1001"/>
              </a:spcBef>
            </a:pPr>
            <a:r>
              <a:rPr lang="it-IT" sz="2400" b="1" strike="noStrike" spc="-1" dirty="0" smtClean="0">
                <a:latin typeface="Calibri" pitchFamily="34" charset="0"/>
                <a:ea typeface="DejaVu Sans"/>
              </a:rPr>
              <a:t>Corso di «Economia </a:t>
            </a:r>
            <a:r>
              <a:rPr lang="it-IT" sz="2400" b="1" strike="noStrike" spc="-1" dirty="0">
                <a:latin typeface="Calibri" pitchFamily="34" charset="0"/>
                <a:ea typeface="DejaVu Sans"/>
              </a:rPr>
              <a:t>dell’ICT</a:t>
            </a:r>
            <a:r>
              <a:rPr lang="it-IT" sz="2400" b="1" strike="noStrike" spc="-1" dirty="0" smtClean="0">
                <a:latin typeface="Calibri" pitchFamily="34" charset="0"/>
                <a:ea typeface="DejaVu Sans"/>
              </a:rPr>
              <a:t>»</a:t>
            </a:r>
          </a:p>
          <a:p>
            <a:pPr algn="ctr">
              <a:lnSpc>
                <a:spcPct val="90000"/>
              </a:lnSpc>
              <a:spcBef>
                <a:spcPts val="1001"/>
              </a:spcBef>
            </a:pPr>
            <a:r>
              <a:rPr lang="it-IT" sz="2400" b="1" spc="-1" dirty="0" smtClean="0">
                <a:latin typeface="Calibri" pitchFamily="34" charset="0"/>
                <a:ea typeface="DejaVu Sans"/>
              </a:rPr>
              <a:t>Università di Tor Vergata</a:t>
            </a:r>
            <a:r>
              <a:rPr lang="it-IT" sz="2400" b="1" strike="noStrike" spc="-1" dirty="0" smtClean="0">
                <a:latin typeface="Calibri" pitchFamily="34" charset="0"/>
                <a:ea typeface="DejaVu Sans"/>
              </a:rPr>
              <a:t> </a:t>
            </a:r>
          </a:p>
          <a:p>
            <a:pPr algn="ctr">
              <a:lnSpc>
                <a:spcPct val="90000"/>
              </a:lnSpc>
              <a:spcBef>
                <a:spcPts val="1001"/>
              </a:spcBef>
            </a:pPr>
            <a:endParaRPr lang="it-IT" sz="2400" b="1" spc="-1" dirty="0">
              <a:latin typeface="Calibri" pitchFamily="34" charset="0"/>
              <a:ea typeface="DejaVu Sans"/>
            </a:endParaRPr>
          </a:p>
          <a:p>
            <a:pPr algn="ctr">
              <a:lnSpc>
                <a:spcPct val="90000"/>
              </a:lnSpc>
              <a:spcBef>
                <a:spcPts val="1001"/>
              </a:spcBef>
            </a:pPr>
            <a:endParaRPr lang="it-IT" sz="2000" b="1" strike="noStrike" spc="-1" dirty="0" smtClean="0">
              <a:latin typeface="Calibri" pitchFamily="34" charset="0"/>
              <a:ea typeface="DejaVu Sans"/>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8924017" y="1700808"/>
            <a:ext cx="2485487" cy="288032"/>
          </a:xfrm>
          <a:prstGeom prst="rect">
            <a:avLst/>
          </a:prstGeom>
          <a:solidFill>
            <a:srgbClr val="CCFFFF"/>
          </a:solid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Effetti macroeconomici</a:t>
            </a:r>
            <a:endParaRPr lang="it-IT" sz="1400" dirty="0">
              <a:solidFill>
                <a:schemeClr val="tx1"/>
              </a:solidFill>
            </a:endParaRPr>
          </a:p>
        </p:txBody>
      </p:sp>
      <p:sp>
        <p:nvSpPr>
          <p:cNvPr id="4" name="CustomShape 1"/>
          <p:cNvSpPr/>
          <p:nvPr/>
        </p:nvSpPr>
        <p:spPr>
          <a:xfrm>
            <a:off x="-957" y="0"/>
            <a:ext cx="1219200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4000" b="1" strike="noStrike" spc="-1" dirty="0" smtClean="0">
                <a:solidFill>
                  <a:srgbClr val="FFFFFF"/>
                </a:solidFill>
                <a:latin typeface="Calibri"/>
                <a:ea typeface="DejaVu Sans"/>
              </a:rPr>
              <a:t>Valore della rete in rame attraverso i flussi di cassa</a:t>
            </a:r>
            <a:endParaRPr lang="it-IT" sz="4000" b="0" strike="noStrike" spc="-1" dirty="0">
              <a:latin typeface="Arial"/>
            </a:endParaRPr>
          </a:p>
        </p:txBody>
      </p:sp>
      <p:graphicFrame>
        <p:nvGraphicFramePr>
          <p:cNvPr id="2" name="Tabella 1"/>
          <p:cNvGraphicFramePr>
            <a:graphicFrameLocks noGrp="1"/>
          </p:cNvGraphicFramePr>
          <p:nvPr>
            <p:extLst>
              <p:ext uri="{D42A27DB-BD31-4B8C-83A1-F6EECF244321}">
                <p14:modId xmlns:p14="http://schemas.microsoft.com/office/powerpoint/2010/main" val="3919089406"/>
              </p:ext>
            </p:extLst>
          </p:nvPr>
        </p:nvGraphicFramePr>
        <p:xfrm>
          <a:off x="1147152" y="1124448"/>
          <a:ext cx="6196988" cy="3456384"/>
        </p:xfrm>
        <a:graphic>
          <a:graphicData uri="http://schemas.openxmlformats.org/drawingml/2006/table">
            <a:tbl>
              <a:tblPr firstRow="1" bandRow="1">
                <a:tableStyleId>{5C22544A-7EE6-4342-B048-85BDC9FD1C3A}</a:tableStyleId>
              </a:tblPr>
              <a:tblGrid>
                <a:gridCol w="1549247"/>
                <a:gridCol w="1549247"/>
                <a:gridCol w="1549247"/>
                <a:gridCol w="1549247"/>
              </a:tblGrid>
              <a:tr h="864096">
                <a:tc>
                  <a:txBody>
                    <a:bodyPr/>
                    <a:lstStyle/>
                    <a:p>
                      <a:pPr algn="ctr"/>
                      <a:r>
                        <a:rPr lang="it-IT" sz="1400" dirty="0" smtClean="0"/>
                        <a:t>NPV </a:t>
                      </a:r>
                    </a:p>
                    <a:p>
                      <a:pPr algn="ctr"/>
                      <a:r>
                        <a:rPr lang="it-IT" sz="1100" dirty="0" smtClean="0"/>
                        <a:t>(Flussi di cassa attualizzati netti)</a:t>
                      </a:r>
                      <a:endParaRPr lang="it-IT" sz="1100" dirty="0"/>
                    </a:p>
                  </a:txBody>
                  <a:tcPr marL="121920" marR="121920"/>
                </a:tc>
                <a:tc>
                  <a:txBody>
                    <a:bodyPr/>
                    <a:lstStyle/>
                    <a:p>
                      <a:endParaRPr lang="it-IT"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 WACC = 6%</a:t>
                      </a:r>
                    </a:p>
                    <a:p>
                      <a:endParaRPr lang="it-IT" sz="1400" dirty="0"/>
                    </a:p>
                  </a:txBody>
                  <a:tcPr marL="121920" marR="121920"/>
                </a:tc>
                <a:tc>
                  <a:txBody>
                    <a:bodyPr/>
                    <a:lstStyle/>
                    <a:p>
                      <a:endParaRPr lang="it-IT"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 WACC = 5%</a:t>
                      </a:r>
                    </a:p>
                    <a:p>
                      <a:endParaRPr lang="it-IT" sz="1400" dirty="0"/>
                    </a:p>
                  </a:txBody>
                  <a:tcPr marL="121920" marR="121920"/>
                </a:tc>
                <a:tc>
                  <a:txBody>
                    <a:bodyPr/>
                    <a:lstStyle/>
                    <a:p>
                      <a:pPr algn="ctr"/>
                      <a:endParaRPr lang="it-IT" sz="1400" dirty="0" smtClean="0"/>
                    </a:p>
                    <a:p>
                      <a:pPr algn="ctr"/>
                      <a:r>
                        <a:rPr lang="it-IT" sz="1400" dirty="0" smtClean="0"/>
                        <a:t>WACC = 4%</a:t>
                      </a:r>
                      <a:endParaRPr lang="it-IT" sz="1400" dirty="0"/>
                    </a:p>
                  </a:txBody>
                  <a:tcPr marL="121920" marR="121920"/>
                </a:tc>
              </a:tr>
              <a:tr h="864096">
                <a:tc>
                  <a:txBody>
                    <a:bodyPr/>
                    <a:lstStyle/>
                    <a:p>
                      <a:pPr algn="ctr"/>
                      <a:endParaRPr lang="it-IT" sz="1200" b="1" dirty="0" smtClean="0"/>
                    </a:p>
                    <a:p>
                      <a:pPr algn="ctr"/>
                      <a:r>
                        <a:rPr lang="it-IT" sz="1200" b="1" dirty="0" smtClean="0"/>
                        <a:t>Decrescita</a:t>
                      </a:r>
                      <a:r>
                        <a:rPr lang="it-IT" sz="1200" b="1" baseline="0" dirty="0" smtClean="0"/>
                        <a:t> accelerata rame</a:t>
                      </a:r>
                      <a:endParaRPr lang="it-IT" sz="1200" b="1" dirty="0"/>
                    </a:p>
                  </a:txBody>
                  <a:tcPr marL="121920" marR="121920"/>
                </a:tc>
                <a:tc>
                  <a:txBody>
                    <a:bodyPr/>
                    <a:lstStyle/>
                    <a:p>
                      <a:pPr algn="ctr"/>
                      <a:endParaRPr lang="it-IT" sz="1800" b="1" dirty="0" smtClean="0"/>
                    </a:p>
                    <a:p>
                      <a:pPr algn="ctr"/>
                      <a:r>
                        <a:rPr lang="it-IT" sz="1800" b="1" dirty="0" smtClean="0"/>
                        <a:t>7,7</a:t>
                      </a:r>
                    </a:p>
                  </a:txBody>
                  <a:tcPr marL="121920" marR="121920"/>
                </a:tc>
                <a:tc>
                  <a:txBody>
                    <a:bodyPr/>
                    <a:lstStyle/>
                    <a:p>
                      <a:pPr algn="ctr"/>
                      <a:endParaRPr lang="it-IT" sz="1800" b="1" dirty="0" smtClean="0"/>
                    </a:p>
                    <a:p>
                      <a:pPr algn="ctr"/>
                      <a:r>
                        <a:rPr lang="it-IT" sz="1800" b="1" dirty="0" smtClean="0"/>
                        <a:t>8,4</a:t>
                      </a:r>
                    </a:p>
                  </a:txBody>
                  <a:tcPr marL="121920" marR="121920"/>
                </a:tc>
                <a:tc>
                  <a:txBody>
                    <a:bodyPr/>
                    <a:lstStyle/>
                    <a:p>
                      <a:pPr algn="ctr"/>
                      <a:endParaRPr lang="it-IT" sz="1800" b="1" dirty="0" smtClean="0"/>
                    </a:p>
                    <a:p>
                      <a:pPr algn="ctr"/>
                      <a:r>
                        <a:rPr lang="it-IT" sz="1800" b="1" dirty="0" smtClean="0"/>
                        <a:t>9,2</a:t>
                      </a:r>
                      <a:endParaRPr lang="it-IT" sz="1800" b="1" dirty="0"/>
                    </a:p>
                  </a:txBody>
                  <a:tcPr marL="121920" marR="121920"/>
                </a:tc>
              </a:tr>
              <a:tr h="864096">
                <a:tc>
                  <a:txBody>
                    <a:bodyPr/>
                    <a:lstStyle/>
                    <a:p>
                      <a:pPr algn="ctr"/>
                      <a:endParaRPr lang="it-IT" sz="1200" b="1" dirty="0" smtClean="0"/>
                    </a:p>
                    <a:p>
                      <a:pPr algn="ctr"/>
                      <a:r>
                        <a:rPr lang="it-IT" sz="1200" b="1" dirty="0" smtClean="0"/>
                        <a:t>Decrescita naturale rame</a:t>
                      </a:r>
                      <a:endParaRPr lang="it-IT" sz="1200" b="1" dirty="0"/>
                    </a:p>
                  </a:txBody>
                  <a:tcPr marL="121920" marR="121920"/>
                </a:tc>
                <a:tc>
                  <a:txBody>
                    <a:bodyPr/>
                    <a:lstStyle/>
                    <a:p>
                      <a:pPr algn="ctr"/>
                      <a:endParaRPr lang="it-IT" sz="1800" b="1" dirty="0" smtClean="0"/>
                    </a:p>
                    <a:p>
                      <a:pPr algn="ctr"/>
                      <a:r>
                        <a:rPr lang="it-IT" sz="1800" b="1" dirty="0" smtClean="0"/>
                        <a:t>9,7</a:t>
                      </a:r>
                      <a:endParaRPr lang="it-IT" sz="1800" b="1" dirty="0"/>
                    </a:p>
                  </a:txBody>
                  <a:tcPr marL="121920" marR="121920"/>
                </a:tc>
                <a:tc>
                  <a:txBody>
                    <a:bodyPr/>
                    <a:lstStyle/>
                    <a:p>
                      <a:pPr algn="ctr"/>
                      <a:r>
                        <a:rPr lang="it-IT" sz="1800" b="1" dirty="0" smtClean="0"/>
                        <a:t> </a:t>
                      </a:r>
                    </a:p>
                    <a:p>
                      <a:pPr algn="ctr"/>
                      <a:r>
                        <a:rPr lang="it-IT" sz="1800" b="1" dirty="0" smtClean="0"/>
                        <a:t>10,1</a:t>
                      </a:r>
                      <a:endParaRPr lang="it-IT" sz="1800" b="1" dirty="0"/>
                    </a:p>
                  </a:txBody>
                  <a:tcPr marL="121920" marR="121920"/>
                </a:tc>
                <a:tc>
                  <a:txBody>
                    <a:bodyPr/>
                    <a:lstStyle/>
                    <a:p>
                      <a:pPr algn="ctr"/>
                      <a:endParaRPr lang="it-IT" sz="1800" b="1" smtClean="0"/>
                    </a:p>
                    <a:p>
                      <a:pPr algn="ctr"/>
                      <a:r>
                        <a:rPr lang="it-IT" sz="1800" b="1" smtClean="0"/>
                        <a:t>10,7</a:t>
                      </a:r>
                      <a:endParaRPr lang="it-IT" sz="1800" b="1" dirty="0" smtClean="0"/>
                    </a:p>
                  </a:txBody>
                  <a:tcPr marL="121920" marR="121920"/>
                </a:tc>
              </a:tr>
              <a:tr h="864096">
                <a:tc>
                  <a:txBody>
                    <a:bodyPr/>
                    <a:lstStyle/>
                    <a:p>
                      <a:pPr algn="ctr"/>
                      <a:endParaRPr lang="it-IT" sz="1200" b="1" dirty="0" smtClean="0"/>
                    </a:p>
                    <a:p>
                      <a:pPr algn="ctr"/>
                      <a:r>
                        <a:rPr lang="it-IT" sz="1200" b="1" dirty="0" smtClean="0"/>
                        <a:t>Persistenza </a:t>
                      </a:r>
                    </a:p>
                    <a:p>
                      <a:pPr algn="ctr"/>
                      <a:r>
                        <a:rPr lang="it-IT" sz="1200" b="1" dirty="0" smtClean="0"/>
                        <a:t>rame</a:t>
                      </a:r>
                      <a:endParaRPr lang="it-IT" sz="1200" b="1" dirty="0"/>
                    </a:p>
                  </a:txBody>
                  <a:tcPr marL="121920" marR="121920"/>
                </a:tc>
                <a:tc>
                  <a:txBody>
                    <a:bodyPr/>
                    <a:lstStyle/>
                    <a:p>
                      <a:pPr algn="ctr"/>
                      <a:endParaRPr lang="it-IT" sz="1800" b="1" dirty="0" smtClean="0"/>
                    </a:p>
                    <a:p>
                      <a:pPr algn="ctr"/>
                      <a:r>
                        <a:rPr lang="it-IT" sz="1800" b="1" dirty="0" smtClean="0"/>
                        <a:t>13,3</a:t>
                      </a:r>
                      <a:endParaRPr lang="it-IT" sz="1800" b="1" dirty="0"/>
                    </a:p>
                  </a:txBody>
                  <a:tcPr marL="121920" marR="121920"/>
                </a:tc>
                <a:tc>
                  <a:txBody>
                    <a:bodyPr/>
                    <a:lstStyle/>
                    <a:p>
                      <a:pPr algn="ctr"/>
                      <a:endParaRPr lang="it-IT" sz="1800" b="1" dirty="0" smtClean="0"/>
                    </a:p>
                    <a:p>
                      <a:pPr algn="ctr"/>
                      <a:r>
                        <a:rPr lang="it-IT" sz="1800" b="1" dirty="0" smtClean="0"/>
                        <a:t>14,4</a:t>
                      </a:r>
                      <a:endParaRPr lang="it-IT" sz="1800" b="1" dirty="0"/>
                    </a:p>
                  </a:txBody>
                  <a:tcPr marL="121920" marR="121920"/>
                </a:tc>
                <a:tc>
                  <a:txBody>
                    <a:bodyPr/>
                    <a:lstStyle/>
                    <a:p>
                      <a:pPr algn="ctr"/>
                      <a:endParaRPr lang="it-IT" sz="1800" b="1" dirty="0" smtClean="0"/>
                    </a:p>
                    <a:p>
                      <a:pPr algn="ctr"/>
                      <a:r>
                        <a:rPr lang="it-IT" sz="1800" b="1" dirty="0" smtClean="0"/>
                        <a:t>15,6</a:t>
                      </a:r>
                      <a:endParaRPr lang="it-IT" sz="1800" b="1" dirty="0"/>
                    </a:p>
                  </a:txBody>
                  <a:tcPr marL="121920" marR="121920"/>
                </a:tc>
              </a:tr>
            </a:tbl>
          </a:graphicData>
        </a:graphic>
      </p:graphicFrame>
      <p:sp>
        <p:nvSpPr>
          <p:cNvPr id="3" name="Rettangolo 2"/>
          <p:cNvSpPr/>
          <p:nvPr/>
        </p:nvSpPr>
        <p:spPr>
          <a:xfrm>
            <a:off x="8924016" y="2636912"/>
            <a:ext cx="2496277" cy="1944216"/>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effectLst>
                  <a:outerShdw blurRad="38100" dist="38100" dir="2700000" algn="tl">
                    <a:srgbClr val="000000">
                      <a:alpha val="43137"/>
                    </a:srgbClr>
                  </a:outerShdw>
                </a:effectLst>
              </a:rPr>
              <a:t>Flussi di cassa attualizzati netti </a:t>
            </a:r>
            <a:endParaRPr lang="it-IT" sz="1400" dirty="0">
              <a:effectLst>
                <a:outerShdw blurRad="38100" dist="38100" dir="2700000" algn="tl">
                  <a:srgbClr val="000000">
                    <a:alpha val="43137"/>
                  </a:srgbClr>
                </a:outerShdw>
              </a:effectLst>
            </a:endParaRPr>
          </a:p>
        </p:txBody>
      </p:sp>
      <p:sp>
        <p:nvSpPr>
          <p:cNvPr id="8" name="Rettangolo 7"/>
          <p:cNvSpPr/>
          <p:nvPr/>
        </p:nvSpPr>
        <p:spPr>
          <a:xfrm>
            <a:off x="8924016" y="1988841"/>
            <a:ext cx="2496277" cy="271263"/>
          </a:xfrm>
          <a:prstGeom prst="rect">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t>Premi di maggioranza</a:t>
            </a:r>
            <a:endParaRPr lang="it-IT" sz="1400" dirty="0"/>
          </a:p>
        </p:txBody>
      </p:sp>
      <p:sp>
        <p:nvSpPr>
          <p:cNvPr id="9" name="Rettangolo 8"/>
          <p:cNvSpPr/>
          <p:nvPr/>
        </p:nvSpPr>
        <p:spPr>
          <a:xfrm>
            <a:off x="8924016" y="2260105"/>
            <a:ext cx="2496277" cy="381065"/>
          </a:xfrm>
          <a:prstGeom prst="rect">
            <a:avLst/>
          </a:prstGeom>
          <a:solidFill>
            <a:srgbClr val="00B0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effectLst>
                  <a:outerShdw blurRad="38100" dist="38100" dir="2700000" algn="tl">
                    <a:srgbClr val="000000">
                      <a:alpha val="43137"/>
                    </a:srgbClr>
                  </a:outerShdw>
                </a:effectLst>
              </a:rPr>
              <a:t>Sinergie di rete</a:t>
            </a:r>
            <a:endParaRPr lang="it-IT" sz="1400" dirty="0">
              <a:effectLst>
                <a:outerShdw blurRad="38100" dist="38100" dir="2700000" algn="tl">
                  <a:srgbClr val="000000">
                    <a:alpha val="43137"/>
                  </a:srgbClr>
                </a:outerShdw>
              </a:effectLst>
            </a:endParaRPr>
          </a:p>
        </p:txBody>
      </p:sp>
      <p:sp>
        <p:nvSpPr>
          <p:cNvPr id="6" name="CasellaDiTesto 5"/>
          <p:cNvSpPr txBox="1"/>
          <p:nvPr/>
        </p:nvSpPr>
        <p:spPr>
          <a:xfrm>
            <a:off x="8382953" y="935047"/>
            <a:ext cx="3377676" cy="33855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it-IT" sz="1600" b="1" dirty="0" smtClean="0"/>
              <a:t>Valore di mercato rete</a:t>
            </a:r>
            <a:endParaRPr lang="it-IT" sz="1600" b="1" dirty="0"/>
          </a:p>
        </p:txBody>
      </p:sp>
      <p:sp>
        <p:nvSpPr>
          <p:cNvPr id="11" name="CasellaDiTesto 10"/>
          <p:cNvSpPr txBox="1"/>
          <p:nvPr/>
        </p:nvSpPr>
        <p:spPr>
          <a:xfrm>
            <a:off x="143339" y="4823282"/>
            <a:ext cx="11617291" cy="1815882"/>
          </a:xfrm>
          <a:prstGeom prst="rect">
            <a:avLst/>
          </a:prstGeom>
          <a:noFill/>
        </p:spPr>
        <p:txBody>
          <a:bodyPr wrap="square" rtlCol="0">
            <a:spAutoFit/>
          </a:bodyPr>
          <a:lstStyle/>
          <a:p>
            <a:pPr marL="285750" indent="-285750">
              <a:buFont typeface="Arial" pitchFamily="34" charset="0"/>
              <a:buChar char="•"/>
            </a:pPr>
            <a:r>
              <a:rPr lang="it-IT" sz="1600" b="1" dirty="0" smtClean="0"/>
              <a:t>Un modello costruito sulla base dei dati di bilancio può simulare </a:t>
            </a:r>
            <a:r>
              <a:rPr lang="it-IT" sz="1600" b="1" dirty="0"/>
              <a:t>il valore attualizzato netto (NPV) dei flussi di cassa della rete in rame che nel tempo sarà </a:t>
            </a:r>
            <a:r>
              <a:rPr lang="it-IT" sz="1600" b="1" dirty="0" smtClean="0"/>
              <a:t>sostituita</a:t>
            </a:r>
          </a:p>
          <a:p>
            <a:pPr marL="285750" indent="-285750">
              <a:buFont typeface="Arial" pitchFamily="34" charset="0"/>
              <a:buChar char="•"/>
            </a:pPr>
            <a:r>
              <a:rPr lang="it-IT" sz="1600" b="1" dirty="0" smtClean="0"/>
              <a:t>Non vengono considerati nel valore i </a:t>
            </a:r>
            <a:r>
              <a:rPr lang="it-IT" sz="1600" b="1" dirty="0"/>
              <a:t>seguenti elementi: sinergie di rete, valore della clientela ed eventuali premi di </a:t>
            </a:r>
            <a:r>
              <a:rPr lang="it-IT" sz="1600" b="1" dirty="0" smtClean="0"/>
              <a:t>maggioranza</a:t>
            </a:r>
          </a:p>
          <a:p>
            <a:pPr marL="285750" indent="-285750">
              <a:buFont typeface="Arial" pitchFamily="34" charset="0"/>
              <a:buChar char="•"/>
            </a:pPr>
            <a:r>
              <a:rPr lang="it-IT" sz="1600" b="1" dirty="0" smtClean="0"/>
              <a:t>Fattori </a:t>
            </a:r>
            <a:r>
              <a:rPr lang="it-IT" sz="1600" b="1" dirty="0"/>
              <a:t>che potrebbero influire per un 20-30% </a:t>
            </a:r>
            <a:r>
              <a:rPr lang="it-IT" sz="1600" b="1" dirty="0" smtClean="0"/>
              <a:t>o più sui </a:t>
            </a:r>
            <a:r>
              <a:rPr lang="it-IT" sz="1600" b="1" dirty="0"/>
              <a:t>valori intrinseci </a:t>
            </a:r>
            <a:r>
              <a:rPr lang="it-IT" sz="1600" b="1" dirty="0" smtClean="0"/>
              <a:t>dell’</a:t>
            </a:r>
            <a:r>
              <a:rPr lang="it-IT" sz="1600" b="1" dirty="0" err="1" smtClean="0"/>
              <a:t>asset</a:t>
            </a:r>
            <a:r>
              <a:rPr lang="it-IT" sz="1600" b="1" dirty="0" smtClean="0"/>
              <a:t>, anche perché una rete unica implica una rendita di posizione che ne aumenterebbe il valore</a:t>
            </a:r>
          </a:p>
          <a:p>
            <a:pPr marL="285750" indent="-285750">
              <a:buFont typeface="Arial" pitchFamily="34" charset="0"/>
              <a:buChar char="•"/>
            </a:pPr>
            <a:r>
              <a:rPr lang="it-IT" sz="1600" b="1" dirty="0" smtClean="0"/>
              <a:t>Non </a:t>
            </a:r>
            <a:r>
              <a:rPr lang="it-IT" sz="1600" b="1" dirty="0"/>
              <a:t>si fanno considerazioni sui possibili benefici </a:t>
            </a:r>
            <a:r>
              <a:rPr lang="it-IT" sz="1600" b="1" dirty="0" smtClean="0"/>
              <a:t>macroeconomici</a:t>
            </a:r>
            <a:endParaRPr lang="it-IT" sz="1400" dirty="0"/>
          </a:p>
        </p:txBody>
      </p:sp>
      <p:sp>
        <p:nvSpPr>
          <p:cNvPr id="5" name="Rettangolo 4"/>
          <p:cNvSpPr/>
          <p:nvPr/>
        </p:nvSpPr>
        <p:spPr>
          <a:xfrm>
            <a:off x="911424" y="980728"/>
            <a:ext cx="6720747" cy="3744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8592277" y="2641169"/>
            <a:ext cx="3168352" cy="193995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7824192" y="2852788"/>
            <a:ext cx="558761" cy="9001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03424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4000" b="1" strike="noStrike" spc="-1" dirty="0">
                <a:solidFill>
                  <a:srgbClr val="FFFFFF"/>
                </a:solidFill>
                <a:latin typeface="Calibri"/>
                <a:ea typeface="DejaVu Sans"/>
              </a:rPr>
              <a:t>Scorporo della rete </a:t>
            </a:r>
            <a:r>
              <a:rPr lang="it-IT" sz="4000" b="1" strike="noStrike" spc="-1" dirty="0" smtClean="0">
                <a:solidFill>
                  <a:srgbClr val="FFFFFF"/>
                </a:solidFill>
                <a:latin typeface="Calibri"/>
                <a:ea typeface="DejaVu Sans"/>
              </a:rPr>
              <a:t>TIM: il perimetro ottimale</a:t>
            </a:r>
            <a:endParaRPr lang="it-IT" sz="4000" b="0" strike="noStrike" spc="-1" dirty="0">
              <a:latin typeface="Arial"/>
            </a:endParaRPr>
          </a:p>
        </p:txBody>
      </p:sp>
      <p:pic>
        <p:nvPicPr>
          <p:cNvPr id="330" name="Picture 3"/>
          <p:cNvPicPr/>
          <p:nvPr/>
        </p:nvPicPr>
        <p:blipFill>
          <a:blip r:embed="rId2"/>
          <a:stretch/>
        </p:blipFill>
        <p:spPr>
          <a:xfrm>
            <a:off x="7851240" y="2207520"/>
            <a:ext cx="1080360" cy="1080360"/>
          </a:xfrm>
          <a:prstGeom prst="rect">
            <a:avLst/>
          </a:prstGeom>
          <a:ln>
            <a:noFill/>
          </a:ln>
        </p:spPr>
      </p:pic>
      <p:pic>
        <p:nvPicPr>
          <p:cNvPr id="331" name="Picture 5"/>
          <p:cNvPicPr/>
          <p:nvPr/>
        </p:nvPicPr>
        <p:blipFill>
          <a:blip r:embed="rId3"/>
          <a:stretch/>
        </p:blipFill>
        <p:spPr>
          <a:xfrm>
            <a:off x="1276560" y="2540880"/>
            <a:ext cx="689760" cy="689760"/>
          </a:xfrm>
          <a:prstGeom prst="rect">
            <a:avLst/>
          </a:prstGeom>
          <a:ln>
            <a:noFill/>
          </a:ln>
        </p:spPr>
      </p:pic>
      <p:pic>
        <p:nvPicPr>
          <p:cNvPr id="332" name="Picture 3"/>
          <p:cNvPicPr/>
          <p:nvPr/>
        </p:nvPicPr>
        <p:blipFill>
          <a:blip r:embed="rId2"/>
          <a:stretch/>
        </p:blipFill>
        <p:spPr>
          <a:xfrm>
            <a:off x="3631680" y="2677680"/>
            <a:ext cx="494640" cy="494640"/>
          </a:xfrm>
          <a:prstGeom prst="rect">
            <a:avLst/>
          </a:prstGeom>
          <a:ln>
            <a:noFill/>
          </a:ln>
        </p:spPr>
      </p:pic>
      <p:pic>
        <p:nvPicPr>
          <p:cNvPr id="333" name="Picture 3"/>
          <p:cNvPicPr/>
          <p:nvPr/>
        </p:nvPicPr>
        <p:blipFill>
          <a:blip r:embed="rId2"/>
          <a:stretch/>
        </p:blipFill>
        <p:spPr>
          <a:xfrm>
            <a:off x="5482800" y="2423880"/>
            <a:ext cx="864360" cy="864360"/>
          </a:xfrm>
          <a:prstGeom prst="rect">
            <a:avLst/>
          </a:prstGeom>
          <a:ln>
            <a:noFill/>
          </a:ln>
        </p:spPr>
      </p:pic>
      <p:sp>
        <p:nvSpPr>
          <p:cNvPr id="334" name="CustomShape 2"/>
          <p:cNvSpPr/>
          <p:nvPr/>
        </p:nvSpPr>
        <p:spPr>
          <a:xfrm>
            <a:off x="2971440" y="3422880"/>
            <a:ext cx="171000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1800" b="1" strike="noStrike" spc="-1">
                <a:solidFill>
                  <a:srgbClr val="000000"/>
                </a:solidFill>
                <a:latin typeface="Calibri"/>
                <a:ea typeface="DejaVu Sans"/>
              </a:rPr>
              <a:t>140.000</a:t>
            </a:r>
            <a:endParaRPr lang="it-IT" sz="1800" b="0" strike="noStrike" spc="-1">
              <a:latin typeface="Arial"/>
            </a:endParaRPr>
          </a:p>
          <a:p>
            <a:pPr algn="ctr">
              <a:lnSpc>
                <a:spcPct val="100000"/>
              </a:lnSpc>
            </a:pPr>
            <a:r>
              <a:rPr lang="it-IT" sz="1800" b="0" strike="noStrike" spc="-1">
                <a:solidFill>
                  <a:srgbClr val="000000"/>
                </a:solidFill>
                <a:latin typeface="Calibri"/>
                <a:ea typeface="DejaVu Sans"/>
              </a:rPr>
              <a:t>Armadi di strada</a:t>
            </a:r>
            <a:endParaRPr lang="it-IT" sz="1800" b="0" strike="noStrike" spc="-1">
              <a:latin typeface="Arial"/>
            </a:endParaRPr>
          </a:p>
        </p:txBody>
      </p:sp>
      <p:sp>
        <p:nvSpPr>
          <p:cNvPr id="335" name="CustomShape 3"/>
          <p:cNvSpPr/>
          <p:nvPr/>
        </p:nvSpPr>
        <p:spPr>
          <a:xfrm>
            <a:off x="5178240" y="3428280"/>
            <a:ext cx="1473840" cy="912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1800" b="1" strike="noStrike" spc="-1">
                <a:solidFill>
                  <a:srgbClr val="000000"/>
                </a:solidFill>
                <a:latin typeface="Calibri"/>
                <a:ea typeface="DejaVu Sans"/>
              </a:rPr>
              <a:t>10.000</a:t>
            </a:r>
            <a:endParaRPr lang="it-IT" sz="1800" b="0" strike="noStrike" spc="-1">
              <a:latin typeface="Arial"/>
            </a:endParaRPr>
          </a:p>
          <a:p>
            <a:pPr algn="ctr">
              <a:lnSpc>
                <a:spcPct val="100000"/>
              </a:lnSpc>
            </a:pPr>
            <a:r>
              <a:rPr lang="it-IT" sz="1800" b="0" strike="noStrike" spc="-1">
                <a:solidFill>
                  <a:srgbClr val="000000"/>
                </a:solidFill>
                <a:latin typeface="Calibri"/>
                <a:ea typeface="DejaVu Sans"/>
              </a:rPr>
              <a:t>Centrali Locali</a:t>
            </a:r>
            <a:endParaRPr lang="it-IT" sz="1800" b="0" strike="noStrike" spc="-1">
              <a:latin typeface="Arial"/>
            </a:endParaRPr>
          </a:p>
          <a:p>
            <a:pPr algn="ctr">
              <a:lnSpc>
                <a:spcPct val="100000"/>
              </a:lnSpc>
            </a:pPr>
            <a:r>
              <a:rPr lang="it-IT" sz="1800" b="0" strike="noStrike" spc="-1">
                <a:solidFill>
                  <a:srgbClr val="000000"/>
                </a:solidFill>
                <a:latin typeface="Calibri"/>
                <a:ea typeface="DejaVu Sans"/>
              </a:rPr>
              <a:t>SLR</a:t>
            </a:r>
            <a:endParaRPr lang="it-IT" sz="1800" b="0" strike="noStrike" spc="-1">
              <a:latin typeface="Arial"/>
            </a:endParaRPr>
          </a:p>
        </p:txBody>
      </p:sp>
      <p:pic>
        <p:nvPicPr>
          <p:cNvPr id="336" name="Picture 3"/>
          <p:cNvPicPr/>
          <p:nvPr/>
        </p:nvPicPr>
        <p:blipFill>
          <a:blip r:embed="rId2"/>
          <a:stretch/>
        </p:blipFill>
        <p:spPr>
          <a:xfrm>
            <a:off x="10411560" y="2002680"/>
            <a:ext cx="1348200" cy="1348200"/>
          </a:xfrm>
          <a:prstGeom prst="rect">
            <a:avLst/>
          </a:prstGeom>
          <a:ln>
            <a:noFill/>
          </a:ln>
        </p:spPr>
      </p:pic>
      <p:sp>
        <p:nvSpPr>
          <p:cNvPr id="337" name="CustomShape 4"/>
          <p:cNvSpPr/>
          <p:nvPr/>
        </p:nvSpPr>
        <p:spPr>
          <a:xfrm>
            <a:off x="7245000" y="3422880"/>
            <a:ext cx="2292120" cy="912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1800" b="1" strike="noStrike" spc="-1">
                <a:solidFill>
                  <a:srgbClr val="000000"/>
                </a:solidFill>
                <a:latin typeface="Calibri"/>
                <a:ea typeface="DejaVu Sans"/>
              </a:rPr>
              <a:t>600</a:t>
            </a:r>
            <a:r>
              <a:rPr lang="it-IT" sz="1800" b="0" strike="noStrike" spc="-1">
                <a:solidFill>
                  <a:srgbClr val="000000"/>
                </a:solidFill>
                <a:latin typeface="Calibri"/>
                <a:ea typeface="DejaVu Sans"/>
              </a:rPr>
              <a:t> </a:t>
            </a:r>
            <a:endParaRPr lang="it-IT" sz="1800" b="0" strike="noStrike" spc="-1">
              <a:latin typeface="Arial"/>
            </a:endParaRPr>
          </a:p>
          <a:p>
            <a:pPr algn="ctr">
              <a:lnSpc>
                <a:spcPct val="100000"/>
              </a:lnSpc>
            </a:pPr>
            <a:r>
              <a:rPr lang="it-IT" sz="1800" b="0" strike="noStrike" spc="-1">
                <a:solidFill>
                  <a:srgbClr val="000000"/>
                </a:solidFill>
                <a:latin typeface="Calibri"/>
                <a:ea typeface="DejaVu Sans"/>
              </a:rPr>
              <a:t>Centrali Metropolitane</a:t>
            </a:r>
            <a:endParaRPr lang="it-IT" sz="1800" b="0" strike="noStrike" spc="-1">
              <a:latin typeface="Arial"/>
            </a:endParaRPr>
          </a:p>
          <a:p>
            <a:pPr algn="ctr">
              <a:lnSpc>
                <a:spcPct val="100000"/>
              </a:lnSpc>
            </a:pPr>
            <a:r>
              <a:rPr lang="it-IT" sz="1800" b="0" strike="noStrike" spc="-1">
                <a:solidFill>
                  <a:srgbClr val="000000"/>
                </a:solidFill>
                <a:latin typeface="Calibri"/>
                <a:ea typeface="DejaVu Sans"/>
              </a:rPr>
              <a:t>SGU</a:t>
            </a:r>
            <a:endParaRPr lang="it-IT" sz="1800" b="0" strike="noStrike" spc="-1">
              <a:latin typeface="Arial"/>
            </a:endParaRPr>
          </a:p>
        </p:txBody>
      </p:sp>
      <p:sp>
        <p:nvSpPr>
          <p:cNvPr id="338" name="CustomShape 5"/>
          <p:cNvSpPr/>
          <p:nvPr/>
        </p:nvSpPr>
        <p:spPr>
          <a:xfrm>
            <a:off x="10090080" y="3472560"/>
            <a:ext cx="1912680" cy="912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1800" b="1" strike="noStrike" spc="-1">
                <a:solidFill>
                  <a:srgbClr val="000000"/>
                </a:solidFill>
                <a:latin typeface="Calibri"/>
                <a:ea typeface="DejaVu Sans"/>
              </a:rPr>
              <a:t>70</a:t>
            </a:r>
            <a:endParaRPr lang="it-IT" sz="1800" b="0" strike="noStrike" spc="-1">
              <a:latin typeface="Arial"/>
            </a:endParaRPr>
          </a:p>
          <a:p>
            <a:pPr algn="ctr">
              <a:lnSpc>
                <a:spcPct val="100000"/>
              </a:lnSpc>
            </a:pPr>
            <a:r>
              <a:rPr lang="it-IT" sz="1800" b="0" strike="noStrike" spc="-1">
                <a:solidFill>
                  <a:srgbClr val="000000"/>
                </a:solidFill>
                <a:latin typeface="Calibri"/>
                <a:ea typeface="DejaVu Sans"/>
              </a:rPr>
              <a:t>Centrali di Transito</a:t>
            </a:r>
            <a:endParaRPr lang="it-IT" sz="1800" b="0" strike="noStrike" spc="-1">
              <a:latin typeface="Arial"/>
            </a:endParaRPr>
          </a:p>
          <a:p>
            <a:pPr algn="ctr">
              <a:lnSpc>
                <a:spcPct val="100000"/>
              </a:lnSpc>
            </a:pPr>
            <a:r>
              <a:rPr lang="it-IT" sz="1800" b="0" strike="noStrike" spc="-1">
                <a:solidFill>
                  <a:srgbClr val="000000"/>
                </a:solidFill>
                <a:latin typeface="Calibri"/>
                <a:ea typeface="DejaVu Sans"/>
              </a:rPr>
              <a:t>SGT</a:t>
            </a:r>
            <a:endParaRPr lang="it-IT" sz="1800" b="0" strike="noStrike" spc="-1">
              <a:latin typeface="Arial"/>
            </a:endParaRPr>
          </a:p>
        </p:txBody>
      </p:sp>
      <p:sp>
        <p:nvSpPr>
          <p:cNvPr id="342" name="CustomShape 9"/>
          <p:cNvSpPr/>
          <p:nvPr/>
        </p:nvSpPr>
        <p:spPr>
          <a:xfrm rot="10800000">
            <a:off x="8946000" y="2702880"/>
            <a:ext cx="1501200" cy="408240"/>
          </a:xfrm>
          <a:prstGeom prst="rightArrow">
            <a:avLst>
              <a:gd name="adj1" fmla="val 50000"/>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343" name="CustomShape 10"/>
          <p:cNvSpPr/>
          <p:nvPr/>
        </p:nvSpPr>
        <p:spPr>
          <a:xfrm>
            <a:off x="9360" y="1767960"/>
            <a:ext cx="1379520" cy="2283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1800" b="1" strike="noStrike" spc="-1" dirty="0">
                <a:solidFill>
                  <a:srgbClr val="000000"/>
                </a:solidFill>
                <a:latin typeface="Calibri"/>
                <a:ea typeface="DejaVu Sans"/>
              </a:rPr>
              <a:t>32 milioni</a:t>
            </a:r>
            <a:endParaRPr lang="it-IT" sz="1800" b="0" strike="noStrike" spc="-1" dirty="0">
              <a:latin typeface="Arial"/>
            </a:endParaRPr>
          </a:p>
          <a:p>
            <a:pPr algn="ctr">
              <a:lnSpc>
                <a:spcPct val="100000"/>
              </a:lnSpc>
            </a:pPr>
            <a:r>
              <a:rPr lang="it-IT" sz="1800" b="0" strike="noStrike" spc="-1" dirty="0">
                <a:solidFill>
                  <a:srgbClr val="000000"/>
                </a:solidFill>
                <a:latin typeface="Calibri"/>
                <a:ea typeface="DejaVu Sans"/>
              </a:rPr>
              <a:t>Numeri civici</a:t>
            </a:r>
            <a:endParaRPr lang="it-IT" sz="1800" b="0" strike="noStrike" spc="-1" dirty="0">
              <a:latin typeface="Arial"/>
            </a:endParaRPr>
          </a:p>
          <a:p>
            <a:pPr algn="ctr">
              <a:lnSpc>
                <a:spcPct val="100000"/>
              </a:lnSpc>
            </a:pPr>
            <a:endParaRPr lang="it-IT" sz="1800" b="0" strike="noStrike" spc="-1" dirty="0">
              <a:latin typeface="Arial"/>
            </a:endParaRPr>
          </a:p>
          <a:p>
            <a:pPr algn="ctr">
              <a:lnSpc>
                <a:spcPct val="100000"/>
              </a:lnSpc>
            </a:pPr>
            <a:r>
              <a:rPr lang="it-IT" sz="1800" b="1" strike="noStrike" spc="-1" dirty="0">
                <a:solidFill>
                  <a:srgbClr val="000000"/>
                </a:solidFill>
                <a:latin typeface="Calibri"/>
                <a:ea typeface="DejaVu Sans"/>
              </a:rPr>
              <a:t>28 milioni </a:t>
            </a:r>
            <a:endParaRPr lang="it-IT" sz="1800" b="0" strike="noStrike" spc="-1" dirty="0">
              <a:latin typeface="Arial"/>
            </a:endParaRPr>
          </a:p>
          <a:p>
            <a:pPr algn="ctr">
              <a:lnSpc>
                <a:spcPct val="100000"/>
              </a:lnSpc>
            </a:pPr>
            <a:r>
              <a:rPr lang="it-IT" sz="1800" b="0" strike="noStrike" spc="-1" dirty="0">
                <a:solidFill>
                  <a:srgbClr val="000000"/>
                </a:solidFill>
                <a:latin typeface="Calibri"/>
                <a:ea typeface="DejaVu Sans"/>
              </a:rPr>
              <a:t>Abitazioni</a:t>
            </a:r>
            <a:endParaRPr lang="it-IT" sz="1800" b="0" strike="noStrike" spc="-1" dirty="0">
              <a:latin typeface="Arial"/>
            </a:endParaRPr>
          </a:p>
          <a:p>
            <a:pPr algn="ctr">
              <a:lnSpc>
                <a:spcPct val="100000"/>
              </a:lnSpc>
            </a:pPr>
            <a:endParaRPr lang="it-IT" sz="1800" b="0" strike="noStrike" spc="-1" dirty="0">
              <a:latin typeface="Arial"/>
            </a:endParaRPr>
          </a:p>
          <a:p>
            <a:pPr algn="ctr">
              <a:lnSpc>
                <a:spcPct val="100000"/>
              </a:lnSpc>
            </a:pPr>
            <a:r>
              <a:rPr lang="it-IT" sz="1800" b="1" strike="noStrike" spc="-1" dirty="0" smtClean="0">
                <a:solidFill>
                  <a:srgbClr val="000000"/>
                </a:solidFill>
                <a:latin typeface="Calibri"/>
                <a:ea typeface="DejaVu Sans"/>
              </a:rPr>
              <a:t>21,5 </a:t>
            </a:r>
            <a:r>
              <a:rPr lang="it-IT" sz="1800" b="1" strike="noStrike" spc="-1" dirty="0">
                <a:solidFill>
                  <a:srgbClr val="000000"/>
                </a:solidFill>
                <a:latin typeface="Calibri"/>
                <a:ea typeface="DejaVu Sans"/>
              </a:rPr>
              <a:t>milioni</a:t>
            </a:r>
            <a:endParaRPr lang="it-IT" sz="1800" b="0" strike="noStrike" spc="-1" dirty="0">
              <a:latin typeface="Arial"/>
            </a:endParaRPr>
          </a:p>
          <a:p>
            <a:pPr algn="ctr">
              <a:lnSpc>
                <a:spcPct val="100000"/>
              </a:lnSpc>
            </a:pPr>
            <a:r>
              <a:rPr lang="it-IT" sz="1800" b="0" strike="noStrike" spc="-1" dirty="0">
                <a:solidFill>
                  <a:srgbClr val="000000"/>
                </a:solidFill>
                <a:latin typeface="Calibri"/>
                <a:ea typeface="DejaVu Sans"/>
              </a:rPr>
              <a:t>Linee rame</a:t>
            </a:r>
            <a:endParaRPr lang="it-IT" sz="1800" b="0" strike="noStrike" spc="-1" dirty="0">
              <a:latin typeface="Arial"/>
            </a:endParaRPr>
          </a:p>
        </p:txBody>
      </p:sp>
      <p:sp>
        <p:nvSpPr>
          <p:cNvPr id="347" name="CustomShape 14"/>
          <p:cNvSpPr/>
          <p:nvPr/>
        </p:nvSpPr>
        <p:spPr>
          <a:xfrm>
            <a:off x="3306600" y="1982520"/>
            <a:ext cx="1039680" cy="271800"/>
          </a:xfrm>
          <a:prstGeom prst="rect">
            <a:avLst/>
          </a:prstGeom>
          <a:noFill/>
          <a:ln>
            <a:noFill/>
          </a:ln>
          <a:scene3d>
            <a:camera prst="orthographicFront"/>
            <a:lightRig rig="threePt" dir="t"/>
          </a:scene3d>
          <a:sp3d>
            <a:bevelT/>
          </a:sp3d>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200" b="1" strike="noStrike" spc="-1" dirty="0">
                <a:solidFill>
                  <a:srgbClr val="000000"/>
                </a:solidFill>
                <a:latin typeface="Calibri"/>
                <a:ea typeface="DejaVu Sans"/>
              </a:rPr>
              <a:t>Ultimo miglio</a:t>
            </a:r>
            <a:endParaRPr lang="it-IT" sz="1200" b="0" strike="noStrike" spc="-1" dirty="0">
              <a:latin typeface="Arial"/>
            </a:endParaRPr>
          </a:p>
        </p:txBody>
      </p:sp>
      <p:sp>
        <p:nvSpPr>
          <p:cNvPr id="348" name="CustomShape 15"/>
          <p:cNvSpPr/>
          <p:nvPr/>
        </p:nvSpPr>
        <p:spPr>
          <a:xfrm>
            <a:off x="2118960" y="2400480"/>
            <a:ext cx="1361160" cy="271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it-IT" sz="1200" b="1" spc="-1" dirty="0">
                <a:solidFill>
                  <a:srgbClr val="000000"/>
                </a:solidFill>
                <a:latin typeface="Calibri"/>
                <a:ea typeface="DejaVu Sans"/>
              </a:rPr>
              <a:t>Ultimissimo miglio</a:t>
            </a:r>
          </a:p>
        </p:txBody>
      </p:sp>
      <p:sp>
        <p:nvSpPr>
          <p:cNvPr id="349" name="CustomShape 16"/>
          <p:cNvSpPr/>
          <p:nvPr/>
        </p:nvSpPr>
        <p:spPr>
          <a:xfrm>
            <a:off x="2298960" y="4069440"/>
            <a:ext cx="3277440" cy="815400"/>
          </a:xfrm>
          <a:prstGeom prst="rightArrow">
            <a:avLst>
              <a:gd name="adj1" fmla="val 50000"/>
              <a:gd name="adj2" fmla="val 50000"/>
            </a:avLst>
          </a:prstGeom>
          <a:gradFill rotWithShape="0">
            <a:gsLst>
              <a:gs pos="0">
                <a:srgbClr val="FFF200"/>
              </a:gs>
              <a:gs pos="45000">
                <a:srgbClr val="FF7A00"/>
              </a:gs>
              <a:gs pos="70000">
                <a:srgbClr val="FF0300"/>
              </a:gs>
              <a:gs pos="100000">
                <a:srgbClr val="4D0808"/>
              </a:gs>
            </a:gsLst>
            <a:lin ang="5400000"/>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1600" b="1" strike="noStrike" spc="-1">
                <a:solidFill>
                  <a:srgbClr val="FFFFFF"/>
                </a:solidFill>
                <a:latin typeface="Calibri"/>
                <a:ea typeface="DejaVu Sans"/>
              </a:rPr>
              <a:t>Piano scorporo Bernabè 2013</a:t>
            </a:r>
            <a:endParaRPr lang="it-IT" sz="1600" b="0" strike="noStrike" spc="-1">
              <a:latin typeface="Arial"/>
            </a:endParaRPr>
          </a:p>
        </p:txBody>
      </p:sp>
      <p:sp>
        <p:nvSpPr>
          <p:cNvPr id="350" name="CustomShape 17"/>
          <p:cNvSpPr/>
          <p:nvPr/>
        </p:nvSpPr>
        <p:spPr>
          <a:xfrm>
            <a:off x="2289960" y="4767120"/>
            <a:ext cx="4057200" cy="754560"/>
          </a:xfrm>
          <a:prstGeom prst="rightArrow">
            <a:avLst>
              <a:gd name="adj1" fmla="val 50000"/>
              <a:gd name="adj2" fmla="val 50000"/>
            </a:avLst>
          </a:prstGeom>
          <a:gradFill rotWithShape="0">
            <a:gsLst>
              <a:gs pos="0">
                <a:srgbClr val="FFF200"/>
              </a:gs>
              <a:gs pos="45000">
                <a:srgbClr val="FF7A00"/>
              </a:gs>
              <a:gs pos="70000">
                <a:srgbClr val="FF0300"/>
              </a:gs>
              <a:gs pos="100000">
                <a:srgbClr val="4D0808"/>
              </a:gs>
            </a:gsLst>
            <a:lin ang="5400000"/>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1600" b="1" strike="noStrike" spc="-1" dirty="0">
                <a:solidFill>
                  <a:srgbClr val="FFFFFF"/>
                </a:solidFill>
                <a:latin typeface="Calibri"/>
                <a:ea typeface="DejaVu Sans"/>
              </a:rPr>
              <a:t>Possibile piano strategico TIM </a:t>
            </a:r>
            <a:r>
              <a:rPr lang="it-IT" sz="1600" b="1" strike="noStrike" spc="-1" dirty="0" smtClean="0">
                <a:solidFill>
                  <a:srgbClr val="FFFFFF"/>
                </a:solidFill>
                <a:latin typeface="Calibri"/>
                <a:ea typeface="DejaVu Sans"/>
              </a:rPr>
              <a:t>2019-2020</a:t>
            </a:r>
            <a:endParaRPr lang="it-IT" sz="1600" b="0" strike="noStrike" spc="-1" dirty="0">
              <a:latin typeface="Arial"/>
            </a:endParaRPr>
          </a:p>
        </p:txBody>
      </p:sp>
      <p:sp>
        <p:nvSpPr>
          <p:cNvPr id="351" name="CustomShape 18"/>
          <p:cNvSpPr/>
          <p:nvPr/>
        </p:nvSpPr>
        <p:spPr>
          <a:xfrm>
            <a:off x="2298960" y="5328000"/>
            <a:ext cx="5552280" cy="803160"/>
          </a:xfrm>
          <a:prstGeom prst="rightArrow">
            <a:avLst>
              <a:gd name="adj1" fmla="val 50000"/>
              <a:gd name="adj2" fmla="val 50000"/>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1600" b="1" strike="noStrike" spc="-1">
                <a:solidFill>
                  <a:srgbClr val="FFFFFF"/>
                </a:solidFill>
                <a:latin typeface="Calibri"/>
                <a:ea typeface="DejaVu Sans"/>
              </a:rPr>
              <a:t>Scorporo Fino alle SGU</a:t>
            </a:r>
            <a:endParaRPr lang="it-IT" sz="1600" b="0" strike="noStrike" spc="-1">
              <a:latin typeface="Arial"/>
            </a:endParaRPr>
          </a:p>
        </p:txBody>
      </p:sp>
      <p:sp>
        <p:nvSpPr>
          <p:cNvPr id="352" name="CustomShape 19"/>
          <p:cNvSpPr/>
          <p:nvPr/>
        </p:nvSpPr>
        <p:spPr>
          <a:xfrm>
            <a:off x="2289960" y="5976000"/>
            <a:ext cx="8486560" cy="776880"/>
          </a:xfrm>
          <a:prstGeom prst="rightArrow">
            <a:avLst>
              <a:gd name="adj1" fmla="val 50000"/>
              <a:gd name="adj2" fmla="val 50000"/>
            </a:avLst>
          </a:prstGeom>
          <a:gradFill rotWithShape="0">
            <a:gsLst>
              <a:gs pos="0">
                <a:srgbClr val="FFF200"/>
              </a:gs>
              <a:gs pos="45000">
                <a:srgbClr val="FF7A00"/>
              </a:gs>
              <a:gs pos="70000">
                <a:srgbClr val="FF0300"/>
              </a:gs>
              <a:gs pos="100000">
                <a:srgbClr val="4D0808"/>
              </a:gs>
            </a:gsLst>
            <a:lin ang="5400000"/>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1600" b="1" strike="noStrike" spc="-1">
                <a:solidFill>
                  <a:srgbClr val="FFFFFF"/>
                </a:solidFill>
                <a:latin typeface="Calibri"/>
                <a:ea typeface="DejaVu Sans"/>
              </a:rPr>
              <a:t>Scorporo di tutta la rete</a:t>
            </a:r>
            <a:endParaRPr lang="it-IT" sz="1600" b="0" strike="noStrike" spc="-1">
              <a:latin typeface="Arial"/>
            </a:endParaRPr>
          </a:p>
        </p:txBody>
      </p:sp>
      <p:sp>
        <p:nvSpPr>
          <p:cNvPr id="3" name="CasellaDiTesto 2"/>
          <p:cNvSpPr txBox="1"/>
          <p:nvPr/>
        </p:nvSpPr>
        <p:spPr>
          <a:xfrm>
            <a:off x="8302411" y="5143334"/>
            <a:ext cx="1787669" cy="369332"/>
          </a:xfrm>
          <a:prstGeom prst="rect">
            <a:avLst/>
          </a:prstGeom>
          <a:noFill/>
        </p:spPr>
        <p:txBody>
          <a:bodyPr wrap="none" rtlCol="0">
            <a:spAutoFit/>
          </a:bodyPr>
          <a:lstStyle/>
          <a:p>
            <a:r>
              <a:rPr lang="it-IT" dirty="0" smtClean="0"/>
              <a:t>Non necessario</a:t>
            </a:r>
            <a:endParaRPr lang="it-IT" dirty="0"/>
          </a:p>
        </p:txBody>
      </p:sp>
      <p:cxnSp>
        <p:nvCxnSpPr>
          <p:cNvPr id="7" name="Connettore 1 6"/>
          <p:cNvCxnSpPr/>
          <p:nvPr/>
        </p:nvCxnSpPr>
        <p:spPr>
          <a:xfrm>
            <a:off x="8040216" y="4653136"/>
            <a:ext cx="0" cy="14457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8" name="CustomShape 9"/>
          <p:cNvSpPr/>
          <p:nvPr/>
        </p:nvSpPr>
        <p:spPr>
          <a:xfrm rot="10800000">
            <a:off x="6305740" y="2651940"/>
            <a:ext cx="1501200" cy="408240"/>
          </a:xfrm>
          <a:prstGeom prst="rightArrow">
            <a:avLst>
              <a:gd name="adj1" fmla="val 50000"/>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29" name="CustomShape 9"/>
          <p:cNvSpPr/>
          <p:nvPr/>
        </p:nvSpPr>
        <p:spPr>
          <a:xfrm rot="10800000">
            <a:off x="4074620" y="2677680"/>
            <a:ext cx="1501200" cy="408240"/>
          </a:xfrm>
          <a:prstGeom prst="rightArrow">
            <a:avLst>
              <a:gd name="adj1" fmla="val 50000"/>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30" name="CustomShape 9"/>
          <p:cNvSpPr/>
          <p:nvPr/>
        </p:nvSpPr>
        <p:spPr>
          <a:xfrm rot="10800000">
            <a:off x="2048940" y="2651159"/>
            <a:ext cx="1501200" cy="408240"/>
          </a:xfrm>
          <a:prstGeom prst="rightArrow">
            <a:avLst>
              <a:gd name="adj1" fmla="val 50000"/>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sp>
      <p:sp>
        <p:nvSpPr>
          <p:cNvPr id="4" name="Freccia a sinistra 3"/>
          <p:cNvSpPr/>
          <p:nvPr/>
        </p:nvSpPr>
        <p:spPr>
          <a:xfrm>
            <a:off x="8540054" y="1035308"/>
            <a:ext cx="2313092" cy="1083112"/>
          </a:xfrm>
          <a:prstGeom prst="leftArrow">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effectLst>
                  <a:outerShdw blurRad="38100" dist="38100" dir="2700000" algn="tl">
                    <a:srgbClr val="000000">
                      <a:alpha val="43137"/>
                    </a:srgbClr>
                  </a:outerShdw>
                </a:effectLst>
              </a:rPr>
              <a:t>Backbone</a:t>
            </a:r>
            <a:endParaRPr lang="it-IT" dirty="0">
              <a:effectLst>
                <a:outerShdw blurRad="38100" dist="38100" dir="2700000" algn="tl">
                  <a:srgbClr val="000000">
                    <a:alpha val="43137"/>
                  </a:srgbClr>
                </a:outerShdw>
              </a:effectLst>
            </a:endParaRPr>
          </a:p>
        </p:txBody>
      </p:sp>
      <p:sp>
        <p:nvSpPr>
          <p:cNvPr id="31" name="Freccia a sinistra 30"/>
          <p:cNvSpPr/>
          <p:nvPr/>
        </p:nvSpPr>
        <p:spPr>
          <a:xfrm>
            <a:off x="2048938" y="1035308"/>
            <a:ext cx="3759030" cy="1083112"/>
          </a:xfrm>
          <a:prstGeom prst="leftArrow">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effectLst>
                  <a:outerShdw blurRad="38100" dist="38100" dir="2700000" algn="tl">
                    <a:srgbClr val="000000">
                      <a:alpha val="43137"/>
                    </a:srgbClr>
                  </a:outerShdw>
                </a:effectLst>
              </a:rPr>
              <a:t>Rete di accesso</a:t>
            </a:r>
            <a:endParaRPr lang="it-IT" dirty="0">
              <a:effectLst>
                <a:outerShdw blurRad="38100" dist="38100" dir="2700000" algn="tl">
                  <a:srgbClr val="000000">
                    <a:alpha val="43137"/>
                  </a:srgbClr>
                </a:outerShdw>
              </a:effectLst>
            </a:endParaRPr>
          </a:p>
        </p:txBody>
      </p:sp>
      <p:sp>
        <p:nvSpPr>
          <p:cNvPr id="32" name="Freccia a sinistra 31"/>
          <p:cNvSpPr/>
          <p:nvPr/>
        </p:nvSpPr>
        <p:spPr>
          <a:xfrm>
            <a:off x="5940998" y="1049744"/>
            <a:ext cx="2387250" cy="1083112"/>
          </a:xfrm>
          <a:prstGeom prst="leftArrow">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effectLst>
                  <a:outerShdw blurRad="38100" dist="38100" dir="2700000" algn="tl">
                    <a:srgbClr val="000000">
                      <a:alpha val="43137"/>
                    </a:srgbClr>
                  </a:outerShdw>
                </a:effectLst>
              </a:rPr>
              <a:t>Rete metropolitana</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665964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8976960" y="6481800"/>
            <a:ext cx="2842200" cy="473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A1E97EBB-3CED-4DC7-A457-51B3AC05708C}" type="slidenum">
              <a:rPr lang="it-IT" sz="1200" b="0" strike="noStrike" spc="-1">
                <a:solidFill>
                  <a:srgbClr val="000000"/>
                </a:solidFill>
                <a:latin typeface="Arial"/>
                <a:ea typeface="DejaVu Sans"/>
              </a:rPr>
              <a:t>12</a:t>
            </a:fld>
            <a:endParaRPr lang="it-IT" sz="1200" b="0" strike="noStrike" spc="-1">
              <a:latin typeface="Arial"/>
            </a:endParaRPr>
          </a:p>
        </p:txBody>
      </p:sp>
      <p:grpSp>
        <p:nvGrpSpPr>
          <p:cNvPr id="288" name="Group 2"/>
          <p:cNvGrpSpPr/>
          <p:nvPr/>
        </p:nvGrpSpPr>
        <p:grpSpPr>
          <a:xfrm>
            <a:off x="515160" y="1449720"/>
            <a:ext cx="10899360" cy="2904120"/>
            <a:chOff x="515160" y="1449720"/>
            <a:chExt cx="10899360" cy="2904120"/>
          </a:xfrm>
        </p:grpSpPr>
        <p:pic>
          <p:nvPicPr>
            <p:cNvPr id="289" name="Immagine 4"/>
            <p:cNvPicPr/>
            <p:nvPr/>
          </p:nvPicPr>
          <p:blipFill>
            <a:blip r:embed="rId3"/>
            <a:stretch/>
          </p:blipFill>
          <p:spPr>
            <a:xfrm>
              <a:off x="515160" y="1449720"/>
              <a:ext cx="5223960" cy="2904120"/>
            </a:xfrm>
            <a:prstGeom prst="rect">
              <a:avLst/>
            </a:prstGeom>
            <a:ln>
              <a:noFill/>
            </a:ln>
          </p:spPr>
        </p:pic>
        <p:sp>
          <p:nvSpPr>
            <p:cNvPr id="290" name="CustomShape 3"/>
            <p:cNvSpPr/>
            <p:nvPr/>
          </p:nvSpPr>
          <p:spPr>
            <a:xfrm>
              <a:off x="538920" y="3479760"/>
              <a:ext cx="464760" cy="321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2000" b="0" strike="noStrike" spc="-1">
                  <a:solidFill>
                    <a:srgbClr val="000000"/>
                  </a:solidFill>
                  <a:latin typeface="Arial"/>
                  <a:ea typeface="DejaVu Sans"/>
                </a:rPr>
                <a:t>A</a:t>
              </a:r>
              <a:endParaRPr lang="it-IT" sz="2000" b="0" strike="noStrike" spc="-1">
                <a:latin typeface="Arial"/>
              </a:endParaRPr>
            </a:p>
          </p:txBody>
        </p:sp>
        <p:sp>
          <p:nvSpPr>
            <p:cNvPr id="291" name="CustomShape 4"/>
            <p:cNvSpPr/>
            <p:nvPr/>
          </p:nvSpPr>
          <p:spPr>
            <a:xfrm>
              <a:off x="4938120" y="2446200"/>
              <a:ext cx="495360" cy="321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2000" b="1" strike="noStrike" spc="-1">
                  <a:solidFill>
                    <a:srgbClr val="000000"/>
                  </a:solidFill>
                  <a:latin typeface="Calibri"/>
                  <a:ea typeface="DejaVu Sans"/>
                </a:rPr>
                <a:t>B</a:t>
              </a:r>
              <a:endParaRPr lang="it-IT" sz="2000" b="0" strike="noStrike" spc="-1">
                <a:latin typeface="Arial"/>
              </a:endParaRPr>
            </a:p>
          </p:txBody>
        </p:sp>
        <p:sp>
          <p:nvSpPr>
            <p:cNvPr id="292" name="Line 5"/>
            <p:cNvSpPr/>
            <p:nvPr/>
          </p:nvSpPr>
          <p:spPr>
            <a:xfrm>
              <a:off x="522360" y="2902680"/>
              <a:ext cx="3565440" cy="1362240"/>
            </a:xfrm>
            <a:prstGeom prst="line">
              <a:avLst/>
            </a:prstGeom>
            <a:ln w="34920" cap="rnd">
              <a:solidFill>
                <a:schemeClr val="tx1"/>
              </a:solidFill>
              <a:custDash>
                <a:ds d="400000" sp="300000"/>
              </a:custDash>
              <a:round/>
            </a:ln>
          </p:spPr>
          <p:style>
            <a:lnRef idx="0">
              <a:scrgbClr r="0" g="0" b="0"/>
            </a:lnRef>
            <a:fillRef idx="0">
              <a:scrgbClr r="0" g="0" b="0"/>
            </a:fillRef>
            <a:effectRef idx="0">
              <a:scrgbClr r="0" g="0" b="0"/>
            </a:effectRef>
            <a:fontRef idx="minor"/>
          </p:style>
        </p:sp>
        <p:sp>
          <p:nvSpPr>
            <p:cNvPr id="293" name="Line 6"/>
            <p:cNvSpPr/>
            <p:nvPr/>
          </p:nvSpPr>
          <p:spPr>
            <a:xfrm>
              <a:off x="2834280" y="1577160"/>
              <a:ext cx="1144080" cy="574200"/>
            </a:xfrm>
            <a:prstGeom prst="line">
              <a:avLst/>
            </a:prstGeom>
            <a:ln w="34920" cap="rnd">
              <a:solidFill>
                <a:srgbClr val="0070C0"/>
              </a:solidFill>
              <a:custDash>
                <a:ds d="400000" sp="300000"/>
              </a:custDash>
              <a:round/>
            </a:ln>
          </p:spPr>
          <p:style>
            <a:lnRef idx="0">
              <a:scrgbClr r="0" g="0" b="0"/>
            </a:lnRef>
            <a:fillRef idx="0">
              <a:scrgbClr r="0" g="0" b="0"/>
            </a:fillRef>
            <a:effectRef idx="0">
              <a:scrgbClr r="0" g="0" b="0"/>
            </a:effectRef>
            <a:fontRef idx="minor"/>
          </p:style>
        </p:sp>
        <p:sp>
          <p:nvSpPr>
            <p:cNvPr id="294" name="Line 7"/>
            <p:cNvSpPr/>
            <p:nvPr/>
          </p:nvSpPr>
          <p:spPr>
            <a:xfrm>
              <a:off x="3970080" y="2157840"/>
              <a:ext cx="395640" cy="131760"/>
            </a:xfrm>
            <a:prstGeom prst="line">
              <a:avLst/>
            </a:prstGeom>
            <a:ln w="34920" cap="rnd">
              <a:solidFill>
                <a:srgbClr val="0070C0"/>
              </a:solidFill>
              <a:custDash>
                <a:ds d="400000" sp="300000"/>
              </a:custDash>
              <a:round/>
            </a:ln>
          </p:spPr>
          <p:style>
            <a:lnRef idx="0">
              <a:scrgbClr r="0" g="0" b="0"/>
            </a:lnRef>
            <a:fillRef idx="0">
              <a:scrgbClr r="0" g="0" b="0"/>
            </a:fillRef>
            <a:effectRef idx="0">
              <a:scrgbClr r="0" g="0" b="0"/>
            </a:effectRef>
            <a:fontRef idx="minor"/>
          </p:style>
        </p:sp>
        <p:sp>
          <p:nvSpPr>
            <p:cNvPr id="295" name="Line 8"/>
            <p:cNvSpPr/>
            <p:nvPr/>
          </p:nvSpPr>
          <p:spPr>
            <a:xfrm>
              <a:off x="4365720" y="2283480"/>
              <a:ext cx="1177920" cy="119520"/>
            </a:xfrm>
            <a:prstGeom prst="line">
              <a:avLst/>
            </a:prstGeom>
            <a:ln w="34920" cap="rnd">
              <a:solidFill>
                <a:srgbClr val="0070C0"/>
              </a:solidFill>
              <a:custDash>
                <a:ds d="400000" sp="300000"/>
              </a:custDash>
              <a:round/>
            </a:ln>
          </p:spPr>
          <p:style>
            <a:lnRef idx="0">
              <a:scrgbClr r="0" g="0" b="0"/>
            </a:lnRef>
            <a:fillRef idx="0">
              <a:scrgbClr r="0" g="0" b="0"/>
            </a:fillRef>
            <a:effectRef idx="0">
              <a:scrgbClr r="0" g="0" b="0"/>
            </a:effectRef>
            <a:fontRef idx="minor"/>
          </p:style>
        </p:sp>
        <p:sp>
          <p:nvSpPr>
            <p:cNvPr id="296" name="CustomShape 9"/>
            <p:cNvSpPr/>
            <p:nvPr/>
          </p:nvSpPr>
          <p:spPr>
            <a:xfrm>
              <a:off x="2752560" y="3843360"/>
              <a:ext cx="1414080" cy="445680"/>
            </a:xfrm>
            <a:prstGeom prst="rect">
              <a:avLst/>
            </a:prstGeom>
            <a:solidFill>
              <a:schemeClr val="bg1">
                <a:alpha val="75000"/>
              </a:schemeClr>
            </a:solid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1000" b="1" strike="noStrike" spc="-1">
                  <a:solidFill>
                    <a:srgbClr val="000000"/>
                  </a:solidFill>
                  <a:latin typeface="Arial"/>
                  <a:ea typeface="DejaVu Sans"/>
                </a:rPr>
                <a:t>Alloggiamento</a:t>
              </a:r>
              <a:endParaRPr lang="it-IT" sz="1000" b="0" strike="noStrike" spc="-1">
                <a:latin typeface="Arial"/>
              </a:endParaRPr>
            </a:p>
            <a:p>
              <a:pPr algn="ctr">
                <a:lnSpc>
                  <a:spcPct val="100000"/>
                </a:lnSpc>
              </a:pPr>
              <a:r>
                <a:rPr lang="it-IT" sz="1000" b="1" strike="noStrike" spc="-1">
                  <a:solidFill>
                    <a:srgbClr val="000000"/>
                  </a:solidFill>
                  <a:latin typeface="Arial"/>
                  <a:ea typeface="DejaVu Sans"/>
                </a:rPr>
                <a:t>Rete</a:t>
              </a:r>
              <a:endParaRPr lang="it-IT" sz="1000" b="0" strike="noStrike" spc="-1">
                <a:latin typeface="Arial"/>
              </a:endParaRPr>
            </a:p>
            <a:p>
              <a:pPr algn="ctr">
                <a:lnSpc>
                  <a:spcPct val="100000"/>
                </a:lnSpc>
              </a:pPr>
              <a:r>
                <a:rPr lang="it-IT" sz="1000" b="1" strike="noStrike" spc="-1">
                  <a:solidFill>
                    <a:srgbClr val="000000"/>
                  </a:solidFill>
                  <a:latin typeface="Arial"/>
                  <a:ea typeface="DejaVu Sans"/>
                </a:rPr>
                <a:t>Elettrica</a:t>
              </a:r>
              <a:endParaRPr lang="it-IT" sz="1000" b="0" strike="noStrike" spc="-1">
                <a:latin typeface="Arial"/>
              </a:endParaRPr>
            </a:p>
          </p:txBody>
        </p:sp>
        <p:sp>
          <p:nvSpPr>
            <p:cNvPr id="297" name="CustomShape 10"/>
            <p:cNvSpPr/>
            <p:nvPr/>
          </p:nvSpPr>
          <p:spPr>
            <a:xfrm>
              <a:off x="983880" y="3538440"/>
              <a:ext cx="230400" cy="142920"/>
            </a:xfrm>
            <a:prstGeom prst="ellipse">
              <a:avLst/>
            </a:prstGeom>
            <a:solidFill>
              <a:srgbClr val="FF0000"/>
            </a:solidFill>
            <a:ln w="9360">
              <a:solidFill>
                <a:schemeClr val="accent1">
                  <a:lumMod val="50000"/>
                </a:schemeClr>
              </a:solidFill>
              <a:round/>
            </a:ln>
          </p:spPr>
          <p:style>
            <a:lnRef idx="0">
              <a:scrgbClr r="0" g="0" b="0"/>
            </a:lnRef>
            <a:fillRef idx="0">
              <a:scrgbClr r="0" g="0" b="0"/>
            </a:fillRef>
            <a:effectRef idx="0">
              <a:scrgbClr r="0" g="0" b="0"/>
            </a:effectRef>
            <a:fontRef idx="minor"/>
          </p:style>
        </p:sp>
        <p:sp>
          <p:nvSpPr>
            <p:cNvPr id="298" name="CustomShape 11"/>
            <p:cNvSpPr/>
            <p:nvPr/>
          </p:nvSpPr>
          <p:spPr>
            <a:xfrm>
              <a:off x="2865960" y="1649880"/>
              <a:ext cx="1261440" cy="196560"/>
            </a:xfrm>
            <a:prstGeom prst="rect">
              <a:avLst/>
            </a:prstGeom>
            <a:solidFill>
              <a:schemeClr val="bg1">
                <a:alpha val="75000"/>
              </a:schemeClr>
            </a:solid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1000" b="1" strike="noStrike" spc="-1">
                  <a:solidFill>
                    <a:srgbClr val="0070C0"/>
                  </a:solidFill>
                  <a:latin typeface="Arial"/>
                  <a:ea typeface="DejaVu Sans"/>
                </a:rPr>
                <a:t>Acque reflue</a:t>
              </a:r>
              <a:endParaRPr lang="it-IT" sz="1000" b="0" strike="noStrike" spc="-1">
                <a:latin typeface="Arial"/>
              </a:endParaRPr>
            </a:p>
          </p:txBody>
        </p:sp>
        <p:sp>
          <p:nvSpPr>
            <p:cNvPr id="299" name="CustomShape 12"/>
            <p:cNvSpPr/>
            <p:nvPr/>
          </p:nvSpPr>
          <p:spPr>
            <a:xfrm>
              <a:off x="4956840" y="2354040"/>
              <a:ext cx="230400" cy="142920"/>
            </a:xfrm>
            <a:prstGeom prst="ellipse">
              <a:avLst/>
            </a:prstGeom>
            <a:solidFill>
              <a:srgbClr val="FF0000"/>
            </a:solidFill>
            <a:ln w="9360">
              <a:solidFill>
                <a:schemeClr val="accent1">
                  <a:lumMod val="50000"/>
                </a:schemeClr>
              </a:solidFill>
              <a:round/>
            </a:ln>
          </p:spPr>
          <p:style>
            <a:lnRef idx="0">
              <a:scrgbClr r="0" g="0" b="0"/>
            </a:lnRef>
            <a:fillRef idx="0">
              <a:scrgbClr r="0" g="0" b="0"/>
            </a:fillRef>
            <a:effectRef idx="0">
              <a:scrgbClr r="0" g="0" b="0"/>
            </a:effectRef>
            <a:fontRef idx="minor"/>
          </p:style>
        </p:sp>
        <p:sp>
          <p:nvSpPr>
            <p:cNvPr id="300" name="Line 13"/>
            <p:cNvSpPr/>
            <p:nvPr/>
          </p:nvSpPr>
          <p:spPr>
            <a:xfrm flipV="1">
              <a:off x="1707840" y="1750320"/>
              <a:ext cx="2871000" cy="2449800"/>
            </a:xfrm>
            <a:prstGeom prst="line">
              <a:avLst/>
            </a:prstGeom>
            <a:ln w="34920" cap="rnd">
              <a:solidFill>
                <a:srgbClr val="9A7500"/>
              </a:solidFill>
              <a:custDash>
                <a:ds d="400000" sp="300000"/>
              </a:custDash>
              <a:round/>
            </a:ln>
          </p:spPr>
          <p:style>
            <a:lnRef idx="0">
              <a:scrgbClr r="0" g="0" b="0"/>
            </a:lnRef>
            <a:fillRef idx="0">
              <a:scrgbClr r="0" g="0" b="0"/>
            </a:fillRef>
            <a:effectRef idx="0">
              <a:scrgbClr r="0" g="0" b="0"/>
            </a:effectRef>
            <a:fontRef idx="minor"/>
          </p:style>
        </p:sp>
        <p:sp>
          <p:nvSpPr>
            <p:cNvPr id="301" name="CustomShape 14"/>
            <p:cNvSpPr/>
            <p:nvPr/>
          </p:nvSpPr>
          <p:spPr>
            <a:xfrm>
              <a:off x="2934720" y="2641680"/>
              <a:ext cx="995760" cy="321120"/>
            </a:xfrm>
            <a:prstGeom prst="rect">
              <a:avLst/>
            </a:prstGeom>
            <a:solidFill>
              <a:schemeClr val="bg1">
                <a:alpha val="7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1000" b="1" strike="noStrike" spc="-1">
                  <a:solidFill>
                    <a:srgbClr val="9A7500"/>
                  </a:solidFill>
                  <a:latin typeface="Arial"/>
                  <a:ea typeface="DejaVu Sans"/>
                </a:rPr>
                <a:t>Gasdotto</a:t>
              </a:r>
              <a:endParaRPr lang="it-IT" sz="1000" b="0" strike="noStrike" spc="-1">
                <a:latin typeface="Arial"/>
              </a:endParaRPr>
            </a:p>
            <a:p>
              <a:pPr algn="ctr">
                <a:lnSpc>
                  <a:spcPct val="100000"/>
                </a:lnSpc>
              </a:pPr>
              <a:r>
                <a:rPr lang="it-IT" sz="1000" b="1" strike="noStrike" spc="-1">
                  <a:solidFill>
                    <a:srgbClr val="9A7500"/>
                  </a:solidFill>
                  <a:latin typeface="Arial"/>
                  <a:ea typeface="DejaVu Sans"/>
                </a:rPr>
                <a:t>in disuso</a:t>
              </a:r>
              <a:endParaRPr lang="it-IT" sz="1000" b="0" strike="noStrike" spc="-1">
                <a:latin typeface="Arial"/>
              </a:endParaRPr>
            </a:p>
          </p:txBody>
        </p:sp>
        <p:pic>
          <p:nvPicPr>
            <p:cNvPr id="302" name="Immagine 37"/>
            <p:cNvPicPr/>
            <p:nvPr/>
          </p:nvPicPr>
          <p:blipFill>
            <a:blip r:embed="rId3"/>
            <a:stretch/>
          </p:blipFill>
          <p:spPr>
            <a:xfrm>
              <a:off x="6190560" y="1449720"/>
              <a:ext cx="5223960" cy="2904120"/>
            </a:xfrm>
            <a:prstGeom prst="rect">
              <a:avLst/>
            </a:prstGeom>
            <a:ln>
              <a:noFill/>
            </a:ln>
          </p:spPr>
        </p:pic>
        <p:sp>
          <p:nvSpPr>
            <p:cNvPr id="303" name="CustomShape 15"/>
            <p:cNvSpPr/>
            <p:nvPr/>
          </p:nvSpPr>
          <p:spPr>
            <a:xfrm>
              <a:off x="6303240" y="3503160"/>
              <a:ext cx="462960" cy="321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2000" b="0" strike="noStrike" spc="-1">
                  <a:solidFill>
                    <a:srgbClr val="000000"/>
                  </a:solidFill>
                  <a:latin typeface="Arial"/>
                  <a:ea typeface="DejaVu Sans"/>
                </a:rPr>
                <a:t>A</a:t>
              </a:r>
              <a:endParaRPr lang="it-IT" sz="2000" b="0" strike="noStrike" spc="-1">
                <a:latin typeface="Arial"/>
              </a:endParaRPr>
            </a:p>
          </p:txBody>
        </p:sp>
        <p:sp>
          <p:nvSpPr>
            <p:cNvPr id="304" name="CustomShape 16"/>
            <p:cNvSpPr/>
            <p:nvPr/>
          </p:nvSpPr>
          <p:spPr>
            <a:xfrm>
              <a:off x="10623240" y="2332440"/>
              <a:ext cx="495360" cy="321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2000" b="1" strike="noStrike" spc="-1">
                  <a:solidFill>
                    <a:srgbClr val="000000"/>
                  </a:solidFill>
                  <a:latin typeface="Calibri"/>
                  <a:ea typeface="DejaVu Sans"/>
                </a:rPr>
                <a:t>B</a:t>
              </a:r>
              <a:endParaRPr lang="it-IT" sz="2000" b="0" strike="noStrike" spc="-1">
                <a:latin typeface="Arial"/>
              </a:endParaRPr>
            </a:p>
          </p:txBody>
        </p:sp>
        <p:sp>
          <p:nvSpPr>
            <p:cNvPr id="305" name="CustomShape 17"/>
            <p:cNvSpPr/>
            <p:nvPr/>
          </p:nvSpPr>
          <p:spPr>
            <a:xfrm>
              <a:off x="9003600" y="2818440"/>
              <a:ext cx="1679040" cy="320760"/>
            </a:xfrm>
            <a:prstGeom prst="rect">
              <a:avLst/>
            </a:prstGeom>
            <a:solidFill>
              <a:schemeClr val="accent3">
                <a:alpha val="7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000" b="1" strike="noStrike" spc="-1">
                  <a:solidFill>
                    <a:srgbClr val="FF0000"/>
                  </a:solidFill>
                  <a:latin typeface="Calibri"/>
                  <a:ea typeface="DejaVu Sans"/>
                </a:rPr>
                <a:t>Tratta di progetto</a:t>
              </a:r>
              <a:endParaRPr lang="it-IT" sz="1000" b="0" strike="noStrike" spc="-1">
                <a:latin typeface="Arial"/>
              </a:endParaRPr>
            </a:p>
          </p:txBody>
        </p:sp>
        <p:sp>
          <p:nvSpPr>
            <p:cNvPr id="306" name="Line 18"/>
            <p:cNvSpPr/>
            <p:nvPr/>
          </p:nvSpPr>
          <p:spPr>
            <a:xfrm flipV="1">
              <a:off x="6888240" y="3286440"/>
              <a:ext cx="406080" cy="252360"/>
            </a:xfrm>
            <a:prstGeom prst="line">
              <a:avLst/>
            </a:prstGeom>
            <a:ln w="38160">
              <a:solidFill>
                <a:srgbClr val="FF0000"/>
              </a:solidFill>
              <a:round/>
            </a:ln>
          </p:spPr>
          <p:style>
            <a:lnRef idx="0">
              <a:scrgbClr r="0" g="0" b="0"/>
            </a:lnRef>
            <a:fillRef idx="0">
              <a:scrgbClr r="0" g="0" b="0"/>
            </a:fillRef>
            <a:effectRef idx="0">
              <a:scrgbClr r="0" g="0" b="0"/>
            </a:effectRef>
            <a:fontRef idx="minor"/>
          </p:style>
        </p:sp>
        <p:sp>
          <p:nvSpPr>
            <p:cNvPr id="307" name="Line 19"/>
            <p:cNvSpPr/>
            <p:nvPr/>
          </p:nvSpPr>
          <p:spPr>
            <a:xfrm>
              <a:off x="7295400" y="3289320"/>
              <a:ext cx="824400" cy="335520"/>
            </a:xfrm>
            <a:prstGeom prst="line">
              <a:avLst/>
            </a:prstGeom>
            <a:ln w="38160">
              <a:solidFill>
                <a:srgbClr val="00B050"/>
              </a:solidFill>
              <a:round/>
            </a:ln>
          </p:spPr>
          <p:style>
            <a:lnRef idx="0">
              <a:scrgbClr r="0" g="0" b="0"/>
            </a:lnRef>
            <a:fillRef idx="0">
              <a:scrgbClr r="0" g="0" b="0"/>
            </a:fillRef>
            <a:effectRef idx="0">
              <a:scrgbClr r="0" g="0" b="0"/>
            </a:effectRef>
            <a:fontRef idx="minor"/>
          </p:style>
        </p:sp>
        <p:sp>
          <p:nvSpPr>
            <p:cNvPr id="308" name="Line 20"/>
            <p:cNvSpPr/>
            <p:nvPr/>
          </p:nvSpPr>
          <p:spPr>
            <a:xfrm flipV="1">
              <a:off x="8085600" y="2498760"/>
              <a:ext cx="1270080" cy="1126080"/>
            </a:xfrm>
            <a:prstGeom prst="line">
              <a:avLst/>
            </a:prstGeom>
            <a:ln w="38160">
              <a:solidFill>
                <a:srgbClr val="00B050"/>
              </a:solidFill>
              <a:round/>
            </a:ln>
          </p:spPr>
          <p:style>
            <a:lnRef idx="0">
              <a:scrgbClr r="0" g="0" b="0"/>
            </a:lnRef>
            <a:fillRef idx="0">
              <a:scrgbClr r="0" g="0" b="0"/>
            </a:fillRef>
            <a:effectRef idx="0">
              <a:scrgbClr r="0" g="0" b="0"/>
            </a:effectRef>
            <a:fontRef idx="minor"/>
          </p:style>
        </p:sp>
        <p:sp>
          <p:nvSpPr>
            <p:cNvPr id="309" name="Line 21"/>
            <p:cNvSpPr/>
            <p:nvPr/>
          </p:nvSpPr>
          <p:spPr>
            <a:xfrm>
              <a:off x="6400080" y="2962080"/>
              <a:ext cx="3565440" cy="1362240"/>
            </a:xfrm>
            <a:prstGeom prst="line">
              <a:avLst/>
            </a:prstGeom>
            <a:ln w="19080" cap="rnd">
              <a:solidFill>
                <a:schemeClr val="tx1"/>
              </a:solidFill>
              <a:custDash>
                <a:ds d="400000" sp="300000"/>
              </a:custDash>
              <a:round/>
            </a:ln>
          </p:spPr>
          <p:style>
            <a:lnRef idx="0">
              <a:scrgbClr r="0" g="0" b="0"/>
            </a:lnRef>
            <a:fillRef idx="0">
              <a:scrgbClr r="0" g="0" b="0"/>
            </a:fillRef>
            <a:effectRef idx="0">
              <a:scrgbClr r="0" g="0" b="0"/>
            </a:effectRef>
            <a:fontRef idx="minor"/>
          </p:style>
        </p:sp>
        <p:sp>
          <p:nvSpPr>
            <p:cNvPr id="310" name="Line 22"/>
            <p:cNvSpPr/>
            <p:nvPr/>
          </p:nvSpPr>
          <p:spPr>
            <a:xfrm>
              <a:off x="8532720" y="1528560"/>
              <a:ext cx="1144800" cy="574560"/>
            </a:xfrm>
            <a:prstGeom prst="line">
              <a:avLst/>
            </a:prstGeom>
            <a:ln w="19080" cap="rnd">
              <a:solidFill>
                <a:srgbClr val="0070C0"/>
              </a:solidFill>
              <a:custDash>
                <a:ds d="400000" sp="300000"/>
              </a:custDash>
              <a:round/>
            </a:ln>
          </p:spPr>
          <p:style>
            <a:lnRef idx="0">
              <a:scrgbClr r="0" g="0" b="0"/>
            </a:lnRef>
            <a:fillRef idx="0">
              <a:scrgbClr r="0" g="0" b="0"/>
            </a:fillRef>
            <a:effectRef idx="0">
              <a:scrgbClr r="0" g="0" b="0"/>
            </a:effectRef>
            <a:fontRef idx="minor"/>
          </p:style>
        </p:sp>
        <p:sp>
          <p:nvSpPr>
            <p:cNvPr id="311" name="Line 23"/>
            <p:cNvSpPr/>
            <p:nvPr/>
          </p:nvSpPr>
          <p:spPr>
            <a:xfrm>
              <a:off x="10024560" y="2212200"/>
              <a:ext cx="1057680" cy="202320"/>
            </a:xfrm>
            <a:prstGeom prst="line">
              <a:avLst/>
            </a:prstGeom>
            <a:ln w="19080" cap="rnd">
              <a:solidFill>
                <a:srgbClr val="0070C0"/>
              </a:solidFill>
              <a:custDash>
                <a:ds d="400000" sp="300000"/>
              </a:custDash>
              <a:round/>
            </a:ln>
          </p:spPr>
          <p:style>
            <a:lnRef idx="0">
              <a:scrgbClr r="0" g="0" b="0"/>
            </a:lnRef>
            <a:fillRef idx="0">
              <a:scrgbClr r="0" g="0" b="0"/>
            </a:fillRef>
            <a:effectRef idx="0">
              <a:scrgbClr r="0" g="0" b="0"/>
            </a:effectRef>
            <a:fontRef idx="minor"/>
          </p:style>
        </p:sp>
        <p:sp>
          <p:nvSpPr>
            <p:cNvPr id="312" name="CustomShape 24"/>
            <p:cNvSpPr/>
            <p:nvPr/>
          </p:nvSpPr>
          <p:spPr>
            <a:xfrm>
              <a:off x="6674040" y="3535200"/>
              <a:ext cx="230400" cy="142920"/>
            </a:xfrm>
            <a:prstGeom prst="ellipse">
              <a:avLst/>
            </a:prstGeom>
            <a:solidFill>
              <a:schemeClr val="accent1">
                <a:lumMod val="50000"/>
              </a:schemeClr>
            </a:solidFill>
            <a:ln w="9360">
              <a:solidFill>
                <a:schemeClr val="accent1">
                  <a:lumMod val="50000"/>
                </a:schemeClr>
              </a:solidFill>
              <a:round/>
            </a:ln>
          </p:spPr>
          <p:style>
            <a:lnRef idx="0">
              <a:scrgbClr r="0" g="0" b="0"/>
            </a:lnRef>
            <a:fillRef idx="0">
              <a:scrgbClr r="0" g="0" b="0"/>
            </a:fillRef>
            <a:effectRef idx="0">
              <a:scrgbClr r="0" g="0" b="0"/>
            </a:effectRef>
            <a:fontRef idx="minor"/>
          </p:style>
        </p:sp>
        <p:sp>
          <p:nvSpPr>
            <p:cNvPr id="313" name="CustomShape 25"/>
            <p:cNvSpPr/>
            <p:nvPr/>
          </p:nvSpPr>
          <p:spPr>
            <a:xfrm>
              <a:off x="10566720" y="2269800"/>
              <a:ext cx="230400" cy="142920"/>
            </a:xfrm>
            <a:prstGeom prst="ellipse">
              <a:avLst/>
            </a:prstGeom>
            <a:solidFill>
              <a:schemeClr val="accent1">
                <a:lumMod val="50000"/>
              </a:schemeClr>
            </a:solidFill>
            <a:ln w="9360">
              <a:solidFill>
                <a:schemeClr val="accent1">
                  <a:lumMod val="50000"/>
                </a:schemeClr>
              </a:solidFill>
              <a:round/>
            </a:ln>
          </p:spPr>
          <p:style>
            <a:lnRef idx="0">
              <a:scrgbClr r="0" g="0" b="0"/>
            </a:lnRef>
            <a:fillRef idx="0">
              <a:scrgbClr r="0" g="0" b="0"/>
            </a:fillRef>
            <a:effectRef idx="0">
              <a:scrgbClr r="0" g="0" b="0"/>
            </a:effectRef>
            <a:fontRef idx="minor"/>
          </p:style>
        </p:sp>
        <p:sp>
          <p:nvSpPr>
            <p:cNvPr id="314" name="Line 26"/>
            <p:cNvSpPr/>
            <p:nvPr/>
          </p:nvSpPr>
          <p:spPr>
            <a:xfrm flipV="1">
              <a:off x="7318440" y="1737720"/>
              <a:ext cx="2905920" cy="2514600"/>
            </a:xfrm>
            <a:prstGeom prst="line">
              <a:avLst/>
            </a:prstGeom>
            <a:ln w="15840" cap="rnd">
              <a:solidFill>
                <a:srgbClr val="9A7500"/>
              </a:solidFill>
              <a:custDash>
                <a:ds d="400000" sp="300000"/>
              </a:custDash>
              <a:round/>
            </a:ln>
          </p:spPr>
          <p:style>
            <a:lnRef idx="0">
              <a:scrgbClr r="0" g="0" b="0"/>
            </a:lnRef>
            <a:fillRef idx="0">
              <a:scrgbClr r="0" g="0" b="0"/>
            </a:fillRef>
            <a:effectRef idx="0">
              <a:scrgbClr r="0" g="0" b="0"/>
            </a:effectRef>
            <a:fontRef idx="minor"/>
          </p:style>
        </p:sp>
        <p:sp>
          <p:nvSpPr>
            <p:cNvPr id="315" name="Line 27"/>
            <p:cNvSpPr/>
            <p:nvPr/>
          </p:nvSpPr>
          <p:spPr>
            <a:xfrm flipV="1">
              <a:off x="9350280" y="2223360"/>
              <a:ext cx="714960" cy="287640"/>
            </a:xfrm>
            <a:prstGeom prst="line">
              <a:avLst/>
            </a:prstGeom>
            <a:ln w="38160">
              <a:solidFill>
                <a:srgbClr val="FF0000"/>
              </a:solidFill>
              <a:round/>
            </a:ln>
          </p:spPr>
          <p:style>
            <a:lnRef idx="0">
              <a:scrgbClr r="0" g="0" b="0"/>
            </a:lnRef>
            <a:fillRef idx="0">
              <a:scrgbClr r="0" g="0" b="0"/>
            </a:fillRef>
            <a:effectRef idx="0">
              <a:scrgbClr r="0" g="0" b="0"/>
            </a:effectRef>
            <a:fontRef idx="minor"/>
          </p:style>
        </p:sp>
        <p:sp>
          <p:nvSpPr>
            <p:cNvPr id="316" name="Line 28"/>
            <p:cNvSpPr/>
            <p:nvPr/>
          </p:nvSpPr>
          <p:spPr>
            <a:xfrm>
              <a:off x="10065240" y="2223360"/>
              <a:ext cx="522000" cy="110160"/>
            </a:xfrm>
            <a:prstGeom prst="line">
              <a:avLst/>
            </a:prstGeom>
            <a:ln w="38160">
              <a:solidFill>
                <a:srgbClr val="00B050"/>
              </a:solidFill>
              <a:round/>
            </a:ln>
          </p:spPr>
          <p:style>
            <a:lnRef idx="0">
              <a:scrgbClr r="0" g="0" b="0"/>
            </a:lnRef>
            <a:fillRef idx="0">
              <a:scrgbClr r="0" g="0" b="0"/>
            </a:fillRef>
            <a:effectRef idx="0">
              <a:scrgbClr r="0" g="0" b="0"/>
            </a:effectRef>
            <a:fontRef idx="minor"/>
          </p:style>
        </p:sp>
        <p:sp>
          <p:nvSpPr>
            <p:cNvPr id="317" name="Line 29"/>
            <p:cNvSpPr/>
            <p:nvPr/>
          </p:nvSpPr>
          <p:spPr>
            <a:xfrm>
              <a:off x="9669600" y="2091600"/>
              <a:ext cx="395640" cy="131760"/>
            </a:xfrm>
            <a:prstGeom prst="line">
              <a:avLst/>
            </a:prstGeom>
            <a:ln w="19080" cap="rnd">
              <a:solidFill>
                <a:srgbClr val="0070C0"/>
              </a:solidFill>
              <a:custDash>
                <a:ds d="400000" sp="300000"/>
              </a:custDash>
              <a:round/>
            </a:ln>
          </p:spPr>
          <p:style>
            <a:lnRef idx="0">
              <a:scrgbClr r="0" g="0" b="0"/>
            </a:lnRef>
            <a:fillRef idx="0">
              <a:scrgbClr r="0" g="0" b="0"/>
            </a:fillRef>
            <a:effectRef idx="0">
              <a:scrgbClr r="0" g="0" b="0"/>
            </a:effectRef>
            <a:fontRef idx="minor"/>
          </p:style>
        </p:sp>
      </p:grpSp>
      <p:sp>
        <p:nvSpPr>
          <p:cNvPr id="318" name="CustomShape 30"/>
          <p:cNvSpPr/>
          <p:nvPr/>
        </p:nvSpPr>
        <p:spPr>
          <a:xfrm>
            <a:off x="843480" y="5160240"/>
            <a:ext cx="10571040" cy="13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lnSpc>
                <a:spcPct val="100000"/>
              </a:lnSpc>
              <a:buClr>
                <a:srgbClr val="000000"/>
              </a:buClr>
              <a:buFont typeface="Arial"/>
              <a:buChar char="•"/>
            </a:pPr>
            <a:r>
              <a:rPr lang="it-IT" sz="2000" b="0" strike="noStrike" spc="-1">
                <a:solidFill>
                  <a:srgbClr val="000000"/>
                </a:solidFill>
                <a:latin typeface="Calibri"/>
                <a:ea typeface="DejaVu Sans"/>
              </a:rPr>
              <a:t>Sono già presenti le infrastrutture di 85 operatori  sui 125 contattati </a:t>
            </a:r>
            <a:endParaRPr lang="it-IT" sz="2000" b="0" strike="noStrike" spc="-1">
              <a:latin typeface="Arial"/>
            </a:endParaRPr>
          </a:p>
          <a:p>
            <a:pPr marL="285840" indent="-284400" algn="just">
              <a:lnSpc>
                <a:spcPct val="100000"/>
              </a:lnSpc>
              <a:buClr>
                <a:srgbClr val="000000"/>
              </a:buClr>
              <a:buFont typeface="Arial"/>
              <a:buChar char="•"/>
            </a:pPr>
            <a:r>
              <a:rPr lang="it-IT" sz="2000" b="0" strike="noStrike" spc="-1">
                <a:solidFill>
                  <a:srgbClr val="000000"/>
                </a:solidFill>
                <a:latin typeface="Calibri"/>
                <a:ea typeface="DejaVu Sans"/>
              </a:rPr>
              <a:t>Sono in corso i solleciti verso gli operatori che non hanno ancora conferito i dati</a:t>
            </a:r>
            <a:endParaRPr lang="it-IT" sz="2000" b="0" strike="noStrike" spc="-1">
              <a:latin typeface="Arial"/>
            </a:endParaRPr>
          </a:p>
          <a:p>
            <a:pPr marL="285840" indent="-284400" algn="just">
              <a:lnSpc>
                <a:spcPct val="100000"/>
              </a:lnSpc>
              <a:buClr>
                <a:srgbClr val="000000"/>
              </a:buClr>
              <a:buFont typeface="Arial"/>
              <a:buChar char="•"/>
            </a:pPr>
            <a:r>
              <a:rPr lang="it-IT" sz="2000" b="0" strike="noStrike" spc="-1">
                <a:solidFill>
                  <a:srgbClr val="000000"/>
                </a:solidFill>
                <a:latin typeface="Calibri"/>
                <a:ea typeface="DejaVu Sans"/>
              </a:rPr>
              <a:t>Nel futuro non si eslcude anche l’inserimento dei dati delle PA locali e dei piccoli operatori infrastrutturali (valutando però costi e benefici relativi alla gestione di tali dati)</a:t>
            </a:r>
            <a:endParaRPr lang="it-IT" sz="2000" b="0" strike="noStrike" spc="-1">
              <a:latin typeface="Arial"/>
            </a:endParaRPr>
          </a:p>
        </p:txBody>
      </p:sp>
      <p:sp>
        <p:nvSpPr>
          <p:cNvPr id="319" name="CustomShape 3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4000" b="1" strike="noStrike" spc="-1" dirty="0">
                <a:solidFill>
                  <a:srgbClr val="FFFFFF"/>
                </a:solidFill>
                <a:latin typeface="Calibri"/>
                <a:ea typeface="DejaVu Sans"/>
              </a:rPr>
              <a:t>L’importanza del </a:t>
            </a:r>
            <a:r>
              <a:rPr lang="it-IT" sz="4000" b="1" strike="noStrike" spc="-1" dirty="0" smtClean="0">
                <a:solidFill>
                  <a:srgbClr val="FFFFFF"/>
                </a:solidFill>
                <a:latin typeface="Calibri"/>
                <a:ea typeface="DejaVu Sans"/>
              </a:rPr>
              <a:t>catasto </a:t>
            </a:r>
            <a:r>
              <a:rPr lang="it-IT" sz="4000" b="1" strike="noStrike" spc="-1" dirty="0">
                <a:solidFill>
                  <a:srgbClr val="FFFFFF"/>
                </a:solidFill>
                <a:latin typeface="Calibri"/>
                <a:ea typeface="DejaVu Sans"/>
              </a:rPr>
              <a:t>delle </a:t>
            </a:r>
            <a:r>
              <a:rPr lang="it-IT" sz="4000" b="1" strike="noStrike" spc="-1" dirty="0" smtClean="0">
                <a:solidFill>
                  <a:srgbClr val="FFFFFF"/>
                </a:solidFill>
                <a:latin typeface="Calibri"/>
                <a:ea typeface="DejaVu Sans"/>
              </a:rPr>
              <a:t>reti</a:t>
            </a:r>
            <a:endParaRPr lang="it-IT" sz="4000" b="0" strike="noStrike" spc="-1" dirty="0">
              <a:latin typeface="Arial"/>
            </a:endParaRPr>
          </a:p>
        </p:txBody>
      </p:sp>
      <p:sp>
        <p:nvSpPr>
          <p:cNvPr id="320" name="CustomShape 32"/>
          <p:cNvSpPr/>
          <p:nvPr/>
        </p:nvSpPr>
        <p:spPr>
          <a:xfrm>
            <a:off x="4099320" y="981720"/>
            <a:ext cx="3051360" cy="363600"/>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1" strike="noStrike" spc="-1">
                <a:solidFill>
                  <a:srgbClr val="000000"/>
                </a:solidFill>
                <a:latin typeface="Calibri"/>
                <a:ea typeface="DejaVu Sans"/>
              </a:rPr>
              <a:t>Vantaggi del Catasto delle Reti</a:t>
            </a:r>
            <a:endParaRPr lang="it-IT" sz="1800" b="0" strike="noStrike" spc="-1">
              <a:latin typeface="Arial"/>
            </a:endParaRPr>
          </a:p>
        </p:txBody>
      </p:sp>
      <p:sp>
        <p:nvSpPr>
          <p:cNvPr id="321" name="CustomShape 33"/>
          <p:cNvSpPr/>
          <p:nvPr/>
        </p:nvSpPr>
        <p:spPr>
          <a:xfrm>
            <a:off x="6674040" y="1864440"/>
            <a:ext cx="1507680" cy="705240"/>
          </a:xfrm>
          <a:prstGeom prst="roundRect">
            <a:avLst>
              <a:gd name="adj" fmla="val 16667"/>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1200" b="1" strike="noStrike" spc="-1">
                <a:solidFill>
                  <a:srgbClr val="000000"/>
                </a:solidFill>
                <a:latin typeface="Calibri"/>
                <a:ea typeface="DejaVu Sans"/>
              </a:rPr>
              <a:t>Nel caso illustrato il risparmio è superiore al 50%</a:t>
            </a:r>
            <a:endParaRPr lang="it-IT" sz="1200" b="0" strike="noStrike" spc="-1">
              <a:latin typeface="Arial"/>
            </a:endParaRPr>
          </a:p>
        </p:txBody>
      </p:sp>
      <p:sp>
        <p:nvSpPr>
          <p:cNvPr id="322" name="CustomShape 34"/>
          <p:cNvSpPr/>
          <p:nvPr/>
        </p:nvSpPr>
        <p:spPr>
          <a:xfrm>
            <a:off x="9894960" y="3021840"/>
            <a:ext cx="1507680" cy="1110240"/>
          </a:xfrm>
          <a:prstGeom prst="roundRect">
            <a:avLst>
              <a:gd name="adj" fmla="val 16667"/>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1200" b="1" strike="noStrike" spc="-1">
                <a:solidFill>
                  <a:srgbClr val="000000"/>
                </a:solidFill>
                <a:latin typeface="Calibri"/>
                <a:ea typeface="DejaVu Sans"/>
              </a:rPr>
              <a:t>In media è possibile stimare percentuali comprese tra il 10 ed il 20%</a:t>
            </a:r>
            <a:endParaRPr lang="it-IT" sz="1200" b="0" strike="noStrike" spc="-1">
              <a:latin typeface="Arial"/>
            </a:endParaRPr>
          </a:p>
        </p:txBody>
      </p:sp>
      <p:sp>
        <p:nvSpPr>
          <p:cNvPr id="323" name="CustomShape 35"/>
          <p:cNvSpPr/>
          <p:nvPr/>
        </p:nvSpPr>
        <p:spPr>
          <a:xfrm>
            <a:off x="771840" y="1548360"/>
            <a:ext cx="1507680" cy="1312920"/>
          </a:xfrm>
          <a:prstGeom prst="roundRect">
            <a:avLst>
              <a:gd name="adj" fmla="val 16667"/>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1200" b="1" strike="noStrike" spc="-1">
                <a:solidFill>
                  <a:srgbClr val="000000"/>
                </a:solidFill>
                <a:latin typeface="Calibri"/>
                <a:ea typeface="DejaVu Sans"/>
              </a:rPr>
              <a:t>Una buona mappatura consente notevoli vantaggi anche in termini di sicurezza</a:t>
            </a:r>
            <a:endParaRPr lang="it-IT" sz="1200" b="0" strike="noStrike" spc="-1">
              <a:latin typeface="Arial"/>
            </a:endParaRPr>
          </a:p>
        </p:txBody>
      </p:sp>
      <p:sp>
        <p:nvSpPr>
          <p:cNvPr id="324" name="CustomShape 36"/>
          <p:cNvSpPr/>
          <p:nvPr/>
        </p:nvSpPr>
        <p:spPr>
          <a:xfrm>
            <a:off x="4231440" y="3043800"/>
            <a:ext cx="1507680" cy="1109880"/>
          </a:xfrm>
          <a:prstGeom prst="roundRect">
            <a:avLst>
              <a:gd name="adj" fmla="val 16667"/>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1200" b="1" strike="noStrike" spc="-1">
                <a:solidFill>
                  <a:srgbClr val="000000"/>
                </a:solidFill>
                <a:latin typeface="Calibri"/>
                <a:ea typeface="DejaVu Sans"/>
              </a:rPr>
              <a:t>…e consente anche una migliore pianifcazione di una unica rete wholesale</a:t>
            </a:r>
            <a:endParaRPr lang="it-IT" sz="1200" b="0" strike="noStrike" spc="-1">
              <a:latin typeface="Arial"/>
            </a:endParaRPr>
          </a:p>
        </p:txBody>
      </p:sp>
      <p:sp>
        <p:nvSpPr>
          <p:cNvPr id="325" name="CustomShape 37"/>
          <p:cNvSpPr/>
          <p:nvPr/>
        </p:nvSpPr>
        <p:spPr>
          <a:xfrm>
            <a:off x="4160160" y="4626720"/>
            <a:ext cx="3343680" cy="363600"/>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1" strike="noStrike" spc="-1">
                <a:solidFill>
                  <a:srgbClr val="000000"/>
                </a:solidFill>
                <a:latin typeface="Calibri"/>
                <a:ea typeface="DejaVu Sans"/>
              </a:rPr>
              <a:t>Stato di avanzamento del Catasto</a:t>
            </a:r>
            <a:endParaRPr lang="it-IT"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4000" b="1" strike="noStrike" spc="-1" dirty="0" smtClean="0">
                <a:solidFill>
                  <a:srgbClr val="FFFFFF"/>
                </a:solidFill>
                <a:latin typeface="Calibri"/>
                <a:ea typeface="DejaVu Sans"/>
              </a:rPr>
              <a:t>15.000 </a:t>
            </a:r>
            <a:r>
              <a:rPr lang="it-IT" sz="4000" b="1" strike="noStrike" spc="-1" dirty="0">
                <a:solidFill>
                  <a:srgbClr val="FFFFFF"/>
                </a:solidFill>
                <a:latin typeface="Calibri"/>
                <a:ea typeface="DejaVu Sans"/>
              </a:rPr>
              <a:t>esuberi potenziali in TIM: </a:t>
            </a:r>
            <a:r>
              <a:rPr lang="it-IT" sz="4000" b="1" strike="noStrike" spc="-1" dirty="0" smtClean="0">
                <a:solidFill>
                  <a:srgbClr val="FFFFFF"/>
                </a:solidFill>
                <a:latin typeface="Calibri"/>
                <a:ea typeface="DejaVu Sans"/>
              </a:rPr>
              <a:t>come riassorbire?</a:t>
            </a:r>
            <a:endParaRPr lang="it-IT" sz="4000" b="0" strike="noStrike" spc="-1" dirty="0">
              <a:latin typeface="Arial"/>
            </a:endParaRPr>
          </a:p>
        </p:txBody>
      </p:sp>
      <p:graphicFrame>
        <p:nvGraphicFramePr>
          <p:cNvPr id="366" name="Table 2"/>
          <p:cNvGraphicFramePr/>
          <p:nvPr/>
        </p:nvGraphicFramePr>
        <p:xfrm>
          <a:off x="530280" y="889920"/>
          <a:ext cx="11229480" cy="4402980"/>
        </p:xfrm>
        <a:graphic>
          <a:graphicData uri="http://schemas.openxmlformats.org/drawingml/2006/table">
            <a:tbl>
              <a:tblPr/>
              <a:tblGrid>
                <a:gridCol w="2245680"/>
                <a:gridCol w="2245680"/>
                <a:gridCol w="2245680"/>
                <a:gridCol w="2245680"/>
                <a:gridCol w="2246760"/>
              </a:tblGrid>
              <a:tr h="514440">
                <a:tc>
                  <a:txBody>
                    <a:bodyPr/>
                    <a:lstStyle/>
                    <a:p>
                      <a:pPr algn="ctr">
                        <a:lnSpc>
                          <a:spcPct val="100000"/>
                        </a:lnSpc>
                      </a:pPr>
                      <a:r>
                        <a:rPr lang="it-IT" sz="1400" b="1" strike="noStrike" spc="-1">
                          <a:solidFill>
                            <a:srgbClr val="FFFFFF"/>
                          </a:solidFill>
                          <a:latin typeface="Calibri"/>
                        </a:rPr>
                        <a:t>Alcune </a:t>
                      </a:r>
                      <a:endParaRPr lang="it-IT" sz="1400" b="0" strike="noStrike" spc="-1">
                        <a:latin typeface="Arial"/>
                      </a:endParaRPr>
                    </a:p>
                    <a:p>
                      <a:pPr algn="ctr">
                        <a:lnSpc>
                          <a:spcPct val="100000"/>
                        </a:lnSpc>
                      </a:pPr>
                      <a:r>
                        <a:rPr lang="it-IT" sz="1400" b="1" strike="noStrike" spc="-1">
                          <a:solidFill>
                            <a:srgbClr val="FFFFFF"/>
                          </a:solidFill>
                          <a:latin typeface="Calibri"/>
                        </a:rPr>
                        <a:t>aree Tematiche</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it-IT" sz="1400" b="1" strike="noStrike" spc="-1">
                          <a:solidFill>
                            <a:srgbClr val="FFFFFF"/>
                          </a:solidFill>
                          <a:latin typeface="Calibri"/>
                        </a:rPr>
                        <a:t>Alcuni </a:t>
                      </a:r>
                      <a:endParaRPr lang="it-IT" sz="1400" b="0" strike="noStrike" spc="-1">
                        <a:latin typeface="Arial"/>
                      </a:endParaRPr>
                    </a:p>
                    <a:p>
                      <a:pPr algn="ctr">
                        <a:lnSpc>
                          <a:spcPct val="100000"/>
                        </a:lnSpc>
                      </a:pPr>
                      <a:r>
                        <a:rPr lang="it-IT" sz="1400" b="1" strike="noStrike" spc="-1">
                          <a:solidFill>
                            <a:srgbClr val="FFFFFF"/>
                          </a:solidFill>
                          <a:latin typeface="Calibri"/>
                        </a:rPr>
                        <a:t>esempi di servizi</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it-IT" sz="1400" b="1" strike="noStrike" spc="-1">
                          <a:solidFill>
                            <a:srgbClr val="FFFFFF"/>
                          </a:solidFill>
                          <a:latin typeface="Calibri"/>
                        </a:rPr>
                        <a:t>Potenzialità </a:t>
                      </a:r>
                      <a:endParaRPr lang="it-IT" sz="1400" b="0" strike="noStrike" spc="-1">
                        <a:latin typeface="Arial"/>
                      </a:endParaRPr>
                    </a:p>
                    <a:p>
                      <a:pPr algn="ctr">
                        <a:lnSpc>
                          <a:spcPct val="100000"/>
                        </a:lnSpc>
                      </a:pPr>
                      <a:r>
                        <a:rPr lang="it-IT" sz="1400" b="1" strike="noStrike" spc="-1">
                          <a:solidFill>
                            <a:srgbClr val="FFFFFF"/>
                          </a:solidFill>
                          <a:latin typeface="Calibri"/>
                        </a:rPr>
                        <a:t>mercato</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it-IT" sz="1400" b="1" strike="noStrike" spc="-1">
                          <a:solidFill>
                            <a:srgbClr val="FFFFFF"/>
                          </a:solidFill>
                          <a:latin typeface="Calibri"/>
                        </a:rPr>
                        <a:t>Modello </a:t>
                      </a:r>
                      <a:endParaRPr lang="it-IT" sz="1400" b="0" strike="noStrike" spc="-1">
                        <a:latin typeface="Arial"/>
                      </a:endParaRPr>
                    </a:p>
                    <a:p>
                      <a:pPr algn="ctr">
                        <a:lnSpc>
                          <a:spcPct val="100000"/>
                        </a:lnSpc>
                      </a:pPr>
                      <a:r>
                        <a:rPr lang="it-IT" sz="1400" b="1" strike="noStrike" spc="-1">
                          <a:solidFill>
                            <a:srgbClr val="FFFFFF"/>
                          </a:solidFill>
                          <a:latin typeface="Calibri"/>
                        </a:rPr>
                        <a:t>di Business</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it-IT" sz="1400" b="1" strike="noStrike" spc="-1">
                          <a:solidFill>
                            <a:srgbClr val="FFFFFF"/>
                          </a:solidFill>
                          <a:latin typeface="Calibri"/>
                        </a:rPr>
                        <a:t>Ipotesi </a:t>
                      </a:r>
                      <a:endParaRPr lang="it-IT" sz="1400" b="0" strike="noStrike" spc="-1">
                        <a:latin typeface="Arial"/>
                      </a:endParaRPr>
                    </a:p>
                    <a:p>
                      <a:pPr algn="ctr">
                        <a:lnSpc>
                          <a:spcPct val="100000"/>
                        </a:lnSpc>
                      </a:pPr>
                      <a:r>
                        <a:rPr lang="it-IT" sz="1400" b="1" strike="noStrike" spc="-1">
                          <a:solidFill>
                            <a:srgbClr val="FFFFFF"/>
                          </a:solidFill>
                          <a:latin typeface="Calibri"/>
                        </a:rPr>
                        <a:t>riallocazione</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581400">
                <a:tc>
                  <a:txBody>
                    <a:bodyPr/>
                    <a:lstStyle/>
                    <a:p>
                      <a:pPr algn="ctr">
                        <a:lnSpc>
                          <a:spcPct val="100000"/>
                        </a:lnSpc>
                      </a:pPr>
                      <a:r>
                        <a:rPr lang="it-IT" sz="1400" b="1" strike="noStrike" spc="-1">
                          <a:solidFill>
                            <a:srgbClr val="000000"/>
                          </a:solidFill>
                          <a:latin typeface="Calibri"/>
                        </a:rPr>
                        <a:t>Internet </a:t>
                      </a:r>
                      <a:endParaRPr lang="it-IT" sz="1400" b="0" strike="noStrike" spc="-1">
                        <a:latin typeface="Arial"/>
                      </a:endParaRPr>
                    </a:p>
                    <a:p>
                      <a:pPr algn="ctr">
                        <a:lnSpc>
                          <a:spcPct val="100000"/>
                        </a:lnSpc>
                      </a:pPr>
                      <a:r>
                        <a:rPr lang="it-IT" sz="1400" b="1" strike="noStrike" spc="-1">
                          <a:solidFill>
                            <a:srgbClr val="000000"/>
                          </a:solidFill>
                          <a:latin typeface="Calibri"/>
                        </a:rPr>
                        <a:t>delle cose</a:t>
                      </a:r>
                      <a:endParaRPr lang="it-IT"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marL="171360" indent="-169920">
                        <a:lnSpc>
                          <a:spcPct val="100000"/>
                        </a:lnSpc>
                        <a:buClr>
                          <a:srgbClr val="000000"/>
                        </a:buClr>
                        <a:buFont typeface="Arial"/>
                        <a:buChar char="•"/>
                      </a:pPr>
                      <a:r>
                        <a:rPr lang="it-IT" sz="1100" b="0" strike="noStrike" spc="-1">
                          <a:solidFill>
                            <a:srgbClr val="000000"/>
                          </a:solidFill>
                          <a:latin typeface="Calibri"/>
                        </a:rPr>
                        <a:t>Domotica</a:t>
                      </a:r>
                      <a:endParaRPr lang="it-IT" sz="1100" b="0" strike="noStrike" spc="-1">
                        <a:latin typeface="Arial"/>
                      </a:endParaRPr>
                    </a:p>
                    <a:p>
                      <a:pPr marL="171360" indent="-169920">
                        <a:lnSpc>
                          <a:spcPct val="100000"/>
                        </a:lnSpc>
                        <a:buClr>
                          <a:srgbClr val="000000"/>
                        </a:buClr>
                        <a:buFont typeface="Arial"/>
                        <a:buChar char="•"/>
                      </a:pPr>
                      <a:r>
                        <a:rPr lang="it-IT" sz="1100" b="0" strike="noStrike" spc="-1">
                          <a:solidFill>
                            <a:srgbClr val="000000"/>
                          </a:solidFill>
                          <a:latin typeface="Calibri"/>
                        </a:rPr>
                        <a:t>Smart grid</a:t>
                      </a:r>
                      <a:endParaRPr lang="it-IT" sz="1100" b="0" strike="noStrike" spc="-1">
                        <a:latin typeface="Arial"/>
                      </a:endParaRPr>
                    </a:p>
                    <a:p>
                      <a:pPr marL="171360" indent="-169920">
                        <a:lnSpc>
                          <a:spcPct val="100000"/>
                        </a:lnSpc>
                        <a:buClr>
                          <a:srgbClr val="000000"/>
                        </a:buClr>
                        <a:buFont typeface="Arial"/>
                        <a:buChar char="•"/>
                      </a:pPr>
                      <a:r>
                        <a:rPr lang="it-IT" sz="1100" b="0" strike="noStrike" spc="-1">
                          <a:solidFill>
                            <a:srgbClr val="000000"/>
                          </a:solidFill>
                          <a:latin typeface="Calibri"/>
                        </a:rPr>
                        <a:t>Smart cities</a:t>
                      </a:r>
                      <a:endParaRPr lang="it-IT" sz="11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it-IT" sz="1050" b="1" strike="noStrike" spc="-1">
                          <a:solidFill>
                            <a:srgbClr val="000000"/>
                          </a:solidFill>
                          <a:latin typeface="Calibri"/>
                        </a:rPr>
                        <a:t>Potenziale altissimo: tutte le stime convergono sul fatto che il mercato sarà enorme</a:t>
                      </a:r>
                      <a:endParaRPr lang="it-IT" sz="105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endParaRPr lang="it-IT" sz="1800" b="0" strike="noStrike" spc="-1">
                        <a:latin typeface="Arial"/>
                      </a:endParaRPr>
                    </a:p>
                    <a:p>
                      <a:pPr algn="ctr">
                        <a:lnSpc>
                          <a:spcPct val="100000"/>
                        </a:lnSpc>
                      </a:pPr>
                      <a:r>
                        <a:rPr lang="it-IT" sz="1100" b="0" strike="noStrike" spc="-1">
                          <a:solidFill>
                            <a:srgbClr val="000000"/>
                          </a:solidFill>
                          <a:latin typeface="Calibri"/>
                        </a:rPr>
                        <a:t>Modello di vendita diretta</a:t>
                      </a:r>
                      <a:endParaRPr lang="it-IT" sz="11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it-IT" sz="2000" b="1" strike="noStrike" spc="-1">
                          <a:solidFill>
                            <a:srgbClr val="000000"/>
                          </a:solidFill>
                          <a:latin typeface="Calibri"/>
                        </a:rPr>
                        <a:t>?</a:t>
                      </a:r>
                      <a:endParaRPr lang="it-IT"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r>
              <a:tr h="417240">
                <a:tc>
                  <a:txBody>
                    <a:bodyPr/>
                    <a:lstStyle/>
                    <a:p>
                      <a:pPr algn="ctr">
                        <a:lnSpc>
                          <a:spcPct val="100000"/>
                        </a:lnSpc>
                      </a:pPr>
                      <a:r>
                        <a:rPr lang="it-IT" sz="1400" b="1" strike="noStrike" spc="-1">
                          <a:solidFill>
                            <a:srgbClr val="000000"/>
                          </a:solidFill>
                          <a:latin typeface="Calibri"/>
                        </a:rPr>
                        <a:t>Industria 4.0</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marL="171360" indent="-169920">
                        <a:lnSpc>
                          <a:spcPct val="100000"/>
                        </a:lnSpc>
                        <a:buClr>
                          <a:srgbClr val="000000"/>
                        </a:buClr>
                        <a:buFont typeface="Arial"/>
                        <a:buChar char="•"/>
                      </a:pPr>
                      <a:r>
                        <a:rPr lang="it-IT" sz="1100" b="0" strike="noStrike" spc="-1">
                          <a:solidFill>
                            <a:srgbClr val="000000"/>
                          </a:solidFill>
                          <a:latin typeface="Calibri"/>
                        </a:rPr>
                        <a:t>Progettazione sw</a:t>
                      </a:r>
                      <a:endParaRPr lang="it-IT" sz="1100" b="0" strike="noStrike" spc="-1">
                        <a:latin typeface="Arial"/>
                      </a:endParaRPr>
                    </a:p>
                    <a:p>
                      <a:pPr marL="171360" indent="-169920">
                        <a:lnSpc>
                          <a:spcPct val="100000"/>
                        </a:lnSpc>
                        <a:buClr>
                          <a:srgbClr val="000000"/>
                        </a:buClr>
                        <a:buFont typeface="Arial"/>
                        <a:buChar char="•"/>
                      </a:pPr>
                      <a:r>
                        <a:rPr lang="it-IT" sz="1100" b="0" strike="noStrike" spc="-1">
                          <a:solidFill>
                            <a:srgbClr val="000000"/>
                          </a:solidFill>
                          <a:latin typeface="Calibri"/>
                        </a:rPr>
                        <a:t>Analisi dei dati</a:t>
                      </a: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1050" b="1" strike="noStrike" spc="-1">
                          <a:solidFill>
                            <a:srgbClr val="000000"/>
                          </a:solidFill>
                          <a:latin typeface="Calibri"/>
                        </a:rPr>
                        <a:t>Potenziale ancora da analizzare ma molto alto</a:t>
                      </a:r>
                      <a:endParaRPr lang="it-IT" sz="105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1100" b="0" strike="noStrike" spc="-1">
                          <a:solidFill>
                            <a:srgbClr val="000000"/>
                          </a:solidFill>
                          <a:latin typeface="Calibri"/>
                        </a:rPr>
                        <a:t>Partnership con Industria</a:t>
                      </a: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2000" b="1" strike="noStrike" spc="-1">
                          <a:solidFill>
                            <a:srgbClr val="000000"/>
                          </a:solidFill>
                          <a:latin typeface="Calibri"/>
                        </a:rPr>
                        <a:t>?</a:t>
                      </a:r>
                      <a:endParaRPr lang="it-IT"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581400">
                <a:tc>
                  <a:txBody>
                    <a:bodyPr/>
                    <a:lstStyle/>
                    <a:p>
                      <a:pPr algn="ctr">
                        <a:lnSpc>
                          <a:spcPct val="100000"/>
                        </a:lnSpc>
                      </a:pPr>
                      <a:r>
                        <a:rPr lang="it-IT" sz="1400" b="1" strike="noStrike" spc="-1">
                          <a:solidFill>
                            <a:srgbClr val="000000"/>
                          </a:solidFill>
                          <a:latin typeface="Calibri"/>
                        </a:rPr>
                        <a:t>Contenuti</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marL="171360" indent="-169920">
                        <a:lnSpc>
                          <a:spcPct val="100000"/>
                        </a:lnSpc>
                        <a:buClr>
                          <a:srgbClr val="000000"/>
                        </a:buClr>
                        <a:buFont typeface="Arial"/>
                        <a:buChar char="•"/>
                      </a:pPr>
                      <a:r>
                        <a:rPr lang="it-IT" sz="1100" b="0" strike="noStrike" spc="-1">
                          <a:solidFill>
                            <a:srgbClr val="000000"/>
                          </a:solidFill>
                          <a:latin typeface="Calibri"/>
                        </a:rPr>
                        <a:t>Biblioteche  virtuali </a:t>
                      </a:r>
                      <a:endParaRPr lang="it-IT" sz="1100" b="0" strike="noStrike" spc="-1">
                        <a:latin typeface="Arial"/>
                      </a:endParaRPr>
                    </a:p>
                    <a:p>
                      <a:pPr marL="171360" indent="-169920">
                        <a:lnSpc>
                          <a:spcPct val="100000"/>
                        </a:lnSpc>
                        <a:buClr>
                          <a:srgbClr val="000000"/>
                        </a:buClr>
                        <a:buFont typeface="Arial"/>
                        <a:buChar char="•"/>
                      </a:pPr>
                      <a:r>
                        <a:rPr lang="it-IT" sz="1100" b="0" strike="noStrike" spc="-1">
                          <a:solidFill>
                            <a:srgbClr val="000000"/>
                          </a:solidFill>
                          <a:latin typeface="Calibri"/>
                        </a:rPr>
                        <a:t>Customizzazione contenuti</a:t>
                      </a:r>
                      <a:endParaRPr lang="it-IT" sz="1100" b="0" strike="noStrike" spc="-1">
                        <a:latin typeface="Arial"/>
                      </a:endParaRPr>
                    </a:p>
                    <a:p>
                      <a:pPr marL="171360" indent="-169920">
                        <a:lnSpc>
                          <a:spcPct val="100000"/>
                        </a:lnSpc>
                        <a:buClr>
                          <a:srgbClr val="000000"/>
                        </a:buClr>
                        <a:buFont typeface="Arial"/>
                        <a:buChar char="•"/>
                      </a:pPr>
                      <a:r>
                        <a:rPr lang="it-IT" sz="1100" b="0" strike="noStrike" spc="-1">
                          <a:solidFill>
                            <a:srgbClr val="000000"/>
                          </a:solidFill>
                          <a:latin typeface="Calibri"/>
                        </a:rPr>
                        <a:t>Canali  personalizzati</a:t>
                      </a: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1050" b="1" strike="noStrike" spc="-1">
                          <a:solidFill>
                            <a:srgbClr val="000000"/>
                          </a:solidFill>
                          <a:latin typeface="Calibri"/>
                        </a:rPr>
                        <a:t>Mercato maturo ma con grandi opportunità</a:t>
                      </a:r>
                      <a:endParaRPr lang="it-IT" sz="105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1100" b="0" strike="noStrike" spc="-1">
                          <a:solidFill>
                            <a:srgbClr val="000000"/>
                          </a:solidFill>
                          <a:latin typeface="Calibri"/>
                        </a:rPr>
                        <a:t>Partnership con OTT</a:t>
                      </a: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2000" b="1" strike="noStrike" spc="-1">
                          <a:solidFill>
                            <a:srgbClr val="000000"/>
                          </a:solidFill>
                          <a:latin typeface="Calibri"/>
                        </a:rPr>
                        <a:t>?</a:t>
                      </a:r>
                      <a:endParaRPr lang="it-IT"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581400">
                <a:tc>
                  <a:txBody>
                    <a:bodyPr/>
                    <a:lstStyle/>
                    <a:p>
                      <a:pPr algn="ctr">
                        <a:lnSpc>
                          <a:spcPct val="100000"/>
                        </a:lnSpc>
                      </a:pPr>
                      <a:r>
                        <a:rPr lang="it-IT" sz="1400" b="1" strike="noStrike" spc="-1">
                          <a:solidFill>
                            <a:srgbClr val="000000"/>
                          </a:solidFill>
                          <a:latin typeface="Calibri"/>
                        </a:rPr>
                        <a:t>Sanità e ambiente</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marL="171360" indent="-169920">
                        <a:lnSpc>
                          <a:spcPct val="100000"/>
                        </a:lnSpc>
                        <a:buClr>
                          <a:srgbClr val="000000"/>
                        </a:buClr>
                        <a:buFont typeface="Arial"/>
                        <a:buChar char="•"/>
                      </a:pPr>
                      <a:r>
                        <a:rPr lang="it-IT" sz="1100" b="0" strike="noStrike" spc="-1">
                          <a:solidFill>
                            <a:srgbClr val="000000"/>
                          </a:solidFill>
                          <a:latin typeface="Calibri"/>
                        </a:rPr>
                        <a:t>Telemedicina</a:t>
                      </a:r>
                      <a:endParaRPr lang="it-IT" sz="1100" b="0" strike="noStrike" spc="-1">
                        <a:latin typeface="Arial"/>
                      </a:endParaRPr>
                    </a:p>
                    <a:p>
                      <a:pPr marL="171360" indent="-169920">
                        <a:lnSpc>
                          <a:spcPct val="100000"/>
                        </a:lnSpc>
                        <a:buClr>
                          <a:srgbClr val="000000"/>
                        </a:buClr>
                        <a:buFont typeface="Arial"/>
                        <a:buChar char="•"/>
                      </a:pPr>
                      <a:r>
                        <a:rPr lang="it-IT" sz="1100" b="0" strike="noStrike" spc="-1">
                          <a:solidFill>
                            <a:srgbClr val="000000"/>
                          </a:solidFill>
                          <a:latin typeface="Calibri"/>
                        </a:rPr>
                        <a:t>Teleassistenza</a:t>
                      </a:r>
                      <a:endParaRPr lang="it-IT" sz="1100" b="0" strike="noStrike" spc="-1">
                        <a:latin typeface="Arial"/>
                      </a:endParaRPr>
                    </a:p>
                    <a:p>
                      <a:pPr marL="171360" indent="-169920">
                        <a:lnSpc>
                          <a:spcPct val="100000"/>
                        </a:lnSpc>
                        <a:buClr>
                          <a:srgbClr val="000000"/>
                        </a:buClr>
                        <a:buFont typeface="Arial"/>
                        <a:buChar char="•"/>
                      </a:pPr>
                      <a:r>
                        <a:rPr lang="it-IT" sz="1100" b="0" strike="noStrike" spc="-1">
                          <a:solidFill>
                            <a:srgbClr val="000000"/>
                          </a:solidFill>
                          <a:latin typeface="Calibri"/>
                        </a:rPr>
                        <a:t>Telemonitoraggio</a:t>
                      </a: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1050" b="1" strike="noStrike" spc="-1">
                          <a:solidFill>
                            <a:srgbClr val="000000"/>
                          </a:solidFill>
                          <a:latin typeface="Calibri"/>
                        </a:rPr>
                        <a:t>Mercato con grandi potenzialità ma con grandi problematiche</a:t>
                      </a:r>
                      <a:endParaRPr lang="it-IT" sz="105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1100" b="0" strike="noStrike" spc="-1">
                          <a:solidFill>
                            <a:srgbClr val="000000"/>
                          </a:solidFill>
                          <a:latin typeface="Calibri"/>
                        </a:rPr>
                        <a:t>Partnership Pubblico/Privato</a:t>
                      </a:r>
                      <a:endParaRPr lang="it-IT" sz="1100" b="0" strike="noStrike" spc="-1">
                        <a:latin typeface="Arial"/>
                      </a:endParaRPr>
                    </a:p>
                    <a:p>
                      <a:pPr algn="ctr">
                        <a:lnSpc>
                          <a:spcPct val="100000"/>
                        </a:lnSpc>
                      </a:pP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2000" b="1" strike="noStrike" spc="-1">
                          <a:solidFill>
                            <a:srgbClr val="000000"/>
                          </a:solidFill>
                          <a:latin typeface="Calibri"/>
                        </a:rPr>
                        <a:t>?</a:t>
                      </a:r>
                      <a:endParaRPr lang="it-IT"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676800">
                <a:tc>
                  <a:txBody>
                    <a:bodyPr/>
                    <a:lstStyle/>
                    <a:p>
                      <a:pPr algn="ctr">
                        <a:lnSpc>
                          <a:spcPct val="100000"/>
                        </a:lnSpc>
                      </a:pPr>
                      <a:r>
                        <a:rPr lang="it-IT" sz="1400" b="1" strike="noStrike" spc="-1">
                          <a:solidFill>
                            <a:srgbClr val="000000"/>
                          </a:solidFill>
                          <a:latin typeface="Calibri"/>
                        </a:rPr>
                        <a:t>Sicurezza e mobilità</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marL="171360" indent="-169920">
                        <a:lnSpc>
                          <a:spcPct val="100000"/>
                        </a:lnSpc>
                        <a:buClr>
                          <a:srgbClr val="000000"/>
                        </a:buClr>
                        <a:buFont typeface="Arial"/>
                        <a:buChar char="•"/>
                      </a:pPr>
                      <a:r>
                        <a:rPr lang="it-IT" sz="1100" b="0" strike="noStrike" spc="-1">
                          <a:solidFill>
                            <a:srgbClr val="000000"/>
                          </a:solidFill>
                          <a:latin typeface="Calibri"/>
                        </a:rPr>
                        <a:t>Auto intelligente</a:t>
                      </a:r>
                      <a:endParaRPr lang="it-IT" sz="1100" b="0" strike="noStrike" spc="-1">
                        <a:latin typeface="Arial"/>
                      </a:endParaRPr>
                    </a:p>
                    <a:p>
                      <a:pPr marL="171360" indent="-169920">
                        <a:lnSpc>
                          <a:spcPct val="100000"/>
                        </a:lnSpc>
                        <a:buClr>
                          <a:srgbClr val="000000"/>
                        </a:buClr>
                        <a:buFont typeface="Arial"/>
                        <a:buChar char="•"/>
                      </a:pPr>
                      <a:r>
                        <a:rPr lang="it-IT" sz="1100" b="0" strike="noStrike" spc="-1">
                          <a:solidFill>
                            <a:srgbClr val="000000"/>
                          </a:solidFill>
                          <a:latin typeface="Calibri"/>
                        </a:rPr>
                        <a:t>Videosorveglianza</a:t>
                      </a: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1050" b="1" strike="noStrike" spc="-1">
                          <a:solidFill>
                            <a:srgbClr val="000000"/>
                          </a:solidFill>
                          <a:latin typeface="Calibri"/>
                        </a:rPr>
                        <a:t>Mercato con grandi potenzialità rappresentato dalle auto intelligenti</a:t>
                      </a:r>
                      <a:endParaRPr lang="it-IT" sz="1050" b="0" strike="noStrike" spc="-1">
                        <a:latin typeface="Arial"/>
                      </a:endParaRPr>
                    </a:p>
                    <a:p>
                      <a:pPr algn="ctr">
                        <a:lnSpc>
                          <a:spcPct val="100000"/>
                        </a:lnSpc>
                      </a:pPr>
                      <a:endParaRPr lang="it-IT" sz="105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1100" b="0" strike="noStrike" spc="-1">
                          <a:solidFill>
                            <a:srgbClr val="000000"/>
                          </a:solidFill>
                          <a:latin typeface="Calibri"/>
                        </a:rPr>
                        <a:t>Partnership Pubblico/Privato</a:t>
                      </a:r>
                      <a:endParaRPr lang="it-IT" sz="1100" b="0" strike="noStrike" spc="-1">
                        <a:latin typeface="Arial"/>
                      </a:endParaRPr>
                    </a:p>
                    <a:p>
                      <a:pPr algn="ctr">
                        <a:lnSpc>
                          <a:spcPct val="100000"/>
                        </a:lnSpc>
                      </a:pP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2000" b="1" strike="noStrike" spc="-1">
                          <a:solidFill>
                            <a:srgbClr val="000000"/>
                          </a:solidFill>
                          <a:latin typeface="Calibri"/>
                        </a:rPr>
                        <a:t>?</a:t>
                      </a:r>
                      <a:endParaRPr lang="it-IT"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558720">
                <a:tc>
                  <a:txBody>
                    <a:bodyPr/>
                    <a:lstStyle/>
                    <a:p>
                      <a:pPr algn="ctr">
                        <a:lnSpc>
                          <a:spcPct val="100000"/>
                        </a:lnSpc>
                      </a:pPr>
                      <a:r>
                        <a:rPr lang="it-IT" sz="1400" b="1" strike="noStrike" spc="-1">
                          <a:solidFill>
                            <a:srgbClr val="000000"/>
                          </a:solidFill>
                          <a:latin typeface="Calibri"/>
                        </a:rPr>
                        <a:t>Turismo e didattica</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marL="171360" indent="-169920">
                        <a:lnSpc>
                          <a:spcPct val="100000"/>
                        </a:lnSpc>
                        <a:buClr>
                          <a:srgbClr val="000000"/>
                        </a:buClr>
                        <a:buFont typeface="Arial"/>
                        <a:buChar char="•"/>
                      </a:pPr>
                      <a:r>
                        <a:rPr lang="it-IT" sz="1100" b="0" strike="noStrike" spc="-1">
                          <a:solidFill>
                            <a:srgbClr val="000000"/>
                          </a:solidFill>
                          <a:latin typeface="Calibri"/>
                        </a:rPr>
                        <a:t>Teledidattica</a:t>
                      </a:r>
                      <a:endParaRPr lang="it-IT" sz="1100" b="0" strike="noStrike" spc="-1">
                        <a:latin typeface="Arial"/>
                      </a:endParaRPr>
                    </a:p>
                    <a:p>
                      <a:pPr marL="171360" indent="-169920">
                        <a:lnSpc>
                          <a:spcPct val="100000"/>
                        </a:lnSpc>
                        <a:buClr>
                          <a:srgbClr val="000000"/>
                        </a:buClr>
                        <a:buFont typeface="Arial"/>
                        <a:buChar char="•"/>
                      </a:pPr>
                      <a:r>
                        <a:rPr lang="it-IT" sz="1100" b="0" strike="noStrike" spc="-1">
                          <a:solidFill>
                            <a:srgbClr val="000000"/>
                          </a:solidFill>
                          <a:latin typeface="Calibri"/>
                        </a:rPr>
                        <a:t>Musei virtuali</a:t>
                      </a: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1050" b="1" strike="noStrike" spc="-1">
                          <a:solidFill>
                            <a:srgbClr val="000000"/>
                          </a:solidFill>
                          <a:latin typeface="Calibri"/>
                        </a:rPr>
                        <a:t>Mercato saturo ma con nicchie interessanti</a:t>
                      </a:r>
                      <a:endParaRPr lang="it-IT" sz="1050" b="0" strike="noStrike" spc="-1">
                        <a:latin typeface="Arial"/>
                      </a:endParaRPr>
                    </a:p>
                    <a:p>
                      <a:pPr algn="ctr">
                        <a:lnSpc>
                          <a:spcPct val="100000"/>
                        </a:lnSpc>
                      </a:pPr>
                      <a:endParaRPr lang="it-IT" sz="105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1100" b="0" strike="noStrike" spc="-1">
                          <a:solidFill>
                            <a:srgbClr val="000000"/>
                          </a:solidFill>
                          <a:latin typeface="Calibri"/>
                        </a:rPr>
                        <a:t>Partnership Pubblico/Privato</a:t>
                      </a:r>
                      <a:endParaRPr lang="it-IT" sz="1100" b="0" strike="noStrike" spc="-1">
                        <a:latin typeface="Arial"/>
                      </a:endParaRPr>
                    </a:p>
                    <a:p>
                      <a:pPr algn="ctr">
                        <a:lnSpc>
                          <a:spcPct val="100000"/>
                        </a:lnSpc>
                      </a:pP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2000" b="1" strike="noStrike" spc="-1">
                          <a:solidFill>
                            <a:srgbClr val="000000"/>
                          </a:solidFill>
                          <a:latin typeface="Calibri"/>
                        </a:rPr>
                        <a:t>?</a:t>
                      </a:r>
                      <a:endParaRPr lang="it-IT"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17960">
                <a:tc>
                  <a:txBody>
                    <a:bodyPr/>
                    <a:lstStyle/>
                    <a:p>
                      <a:pPr algn="ctr">
                        <a:lnSpc>
                          <a:spcPct val="100000"/>
                        </a:lnSpc>
                      </a:pPr>
                      <a:r>
                        <a:rPr lang="it-IT" sz="1400" b="1" strike="noStrike" spc="-1">
                          <a:solidFill>
                            <a:srgbClr val="000000"/>
                          </a:solidFill>
                          <a:latin typeface="Calibri"/>
                        </a:rPr>
                        <a:t>E-Government</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marL="171360" indent="-169920">
                        <a:lnSpc>
                          <a:spcPct val="100000"/>
                        </a:lnSpc>
                        <a:buClr>
                          <a:srgbClr val="000000"/>
                        </a:buClr>
                        <a:buFont typeface="Arial"/>
                        <a:buChar char="•"/>
                      </a:pPr>
                      <a:r>
                        <a:rPr lang="it-IT" sz="1100" b="0" strike="noStrike" spc="-1">
                          <a:solidFill>
                            <a:srgbClr val="000000"/>
                          </a:solidFill>
                          <a:latin typeface="Calibri"/>
                        </a:rPr>
                        <a:t>E-Procurement</a:t>
                      </a:r>
                      <a:endParaRPr lang="it-IT" sz="1100" b="0" strike="noStrike" spc="-1">
                        <a:latin typeface="Arial"/>
                      </a:endParaRPr>
                    </a:p>
                    <a:p>
                      <a:pPr marL="171360" indent="-169920">
                        <a:lnSpc>
                          <a:spcPct val="100000"/>
                        </a:lnSpc>
                        <a:buClr>
                          <a:srgbClr val="000000"/>
                        </a:buClr>
                        <a:buFont typeface="Arial"/>
                        <a:buChar char="•"/>
                      </a:pPr>
                      <a:r>
                        <a:rPr lang="it-IT" sz="1100" b="0" strike="noStrike" spc="-1">
                          <a:solidFill>
                            <a:srgbClr val="000000"/>
                          </a:solidFill>
                          <a:latin typeface="Calibri"/>
                        </a:rPr>
                        <a:t>Catasto virtuale</a:t>
                      </a: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1050" b="1" strike="noStrike" spc="-1">
                          <a:solidFill>
                            <a:srgbClr val="000000"/>
                          </a:solidFill>
                          <a:latin typeface="Calibri"/>
                        </a:rPr>
                        <a:t>Mercato con enormi potenzialità dovute alla lotta alla corruzione</a:t>
                      </a:r>
                      <a:endParaRPr lang="it-IT" sz="105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1100" b="0" strike="noStrike" spc="-1">
                          <a:solidFill>
                            <a:srgbClr val="000000"/>
                          </a:solidFill>
                          <a:latin typeface="Calibri"/>
                        </a:rPr>
                        <a:t>Partnership Pubblico/Privato</a:t>
                      </a:r>
                      <a:endParaRPr lang="it-IT" sz="1100" b="0" strike="noStrike" spc="-1">
                        <a:latin typeface="Arial"/>
                      </a:endParaRPr>
                    </a:p>
                    <a:p>
                      <a:pPr algn="ctr">
                        <a:lnSpc>
                          <a:spcPct val="100000"/>
                        </a:lnSpc>
                      </a:pPr>
                      <a:endParaRPr lang="it-IT"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2000" b="1" strike="noStrike" spc="-1">
                          <a:solidFill>
                            <a:srgbClr val="000000"/>
                          </a:solidFill>
                          <a:latin typeface="Calibri"/>
                        </a:rPr>
                        <a:t>?</a:t>
                      </a:r>
                      <a:endParaRPr lang="it-IT"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
        <p:nvSpPr>
          <p:cNvPr id="367" name="CustomShape 3"/>
          <p:cNvSpPr/>
          <p:nvPr/>
        </p:nvSpPr>
        <p:spPr>
          <a:xfrm>
            <a:off x="110880" y="5448240"/>
            <a:ext cx="11968560" cy="1222920"/>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2000" b="1" strike="noStrike" spc="-1" dirty="0">
                <a:solidFill>
                  <a:srgbClr val="FFFFFF"/>
                </a:solidFill>
                <a:latin typeface="Calibri"/>
                <a:ea typeface="DejaVu Sans"/>
              </a:rPr>
              <a:t>Indipendentemente </a:t>
            </a:r>
            <a:r>
              <a:rPr lang="it-IT" sz="2000" b="1" strike="noStrike" spc="-1" dirty="0" smtClean="0">
                <a:solidFill>
                  <a:srgbClr val="FFFFFF"/>
                </a:solidFill>
                <a:latin typeface="Calibri"/>
                <a:ea typeface="DejaVu Sans"/>
              </a:rPr>
              <a:t>dalla fusione andrebbe </a:t>
            </a:r>
            <a:r>
              <a:rPr lang="it-IT" sz="2000" b="1" strike="noStrike" spc="-1" dirty="0">
                <a:solidFill>
                  <a:srgbClr val="FFFFFF"/>
                </a:solidFill>
                <a:latin typeface="Calibri"/>
                <a:ea typeface="DejaVu Sans"/>
              </a:rPr>
              <a:t>elaborato un piano industriale studiato al minimo dettaglio (anche con le Istituzioni europee) per contenere almeno in parte i potenziali  esuberi del futuro. Gli esuberi sono comunque indipendenti dallo scorporo poiché sono vincolati dalla situazione finanziaria di Telecom</a:t>
            </a:r>
            <a:endParaRPr lang="it-IT" sz="2000" b="0" strike="noStrike" spc="-1" dirty="0">
              <a:latin typeface="Arial"/>
            </a:endParaRPr>
          </a:p>
        </p:txBody>
      </p:sp>
    </p:spTree>
    <p:extLst>
      <p:ext uri="{BB962C8B-B14F-4D97-AF65-F5344CB8AC3E}">
        <p14:creationId xmlns:p14="http://schemas.microsoft.com/office/powerpoint/2010/main" val="227299212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4000" b="1" strike="noStrike" spc="-1">
                <a:solidFill>
                  <a:srgbClr val="FFFFFF"/>
                </a:solidFill>
                <a:latin typeface="Calibri"/>
                <a:ea typeface="DejaVu Sans"/>
              </a:rPr>
              <a:t>10 opzioni con impatto positivo sul sistema economico</a:t>
            </a:r>
            <a:endParaRPr lang="it-IT" sz="4000" b="0" strike="noStrike" spc="-1">
              <a:latin typeface="Arial"/>
            </a:endParaRPr>
          </a:p>
        </p:txBody>
      </p:sp>
      <p:sp>
        <p:nvSpPr>
          <p:cNvPr id="369" name="CustomShape 2"/>
          <p:cNvSpPr/>
          <p:nvPr/>
        </p:nvSpPr>
        <p:spPr>
          <a:xfrm>
            <a:off x="222120" y="850232"/>
            <a:ext cx="11792520" cy="502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strike="noStrike" spc="-1" dirty="0">
                <a:solidFill>
                  <a:srgbClr val="000000"/>
                </a:solidFill>
                <a:latin typeface="Calibri"/>
                <a:ea typeface="DejaVu Sans"/>
              </a:rPr>
              <a:t>1) </a:t>
            </a:r>
            <a:r>
              <a:rPr lang="it-IT" sz="1800" strike="noStrike" spc="-1" dirty="0" smtClean="0">
                <a:solidFill>
                  <a:srgbClr val="000000"/>
                </a:solidFill>
                <a:latin typeface="Calibri"/>
                <a:ea typeface="DejaVu Sans"/>
              </a:rPr>
              <a:t>Nuovo </a:t>
            </a:r>
            <a:r>
              <a:rPr lang="it-IT" sz="1800" strike="noStrike" spc="-1" dirty="0">
                <a:solidFill>
                  <a:srgbClr val="000000"/>
                </a:solidFill>
                <a:latin typeface="Calibri"/>
                <a:ea typeface="DejaVu Sans"/>
              </a:rPr>
              <a:t>piano strategico incentrato sui benefici per </a:t>
            </a:r>
            <a:r>
              <a:rPr lang="it-IT" sz="1800" strike="noStrike" spc="-1" dirty="0" smtClean="0">
                <a:solidFill>
                  <a:srgbClr val="000000"/>
                </a:solidFill>
                <a:latin typeface="Calibri"/>
                <a:ea typeface="DejaVu Sans"/>
              </a:rPr>
              <a:t>il </a:t>
            </a:r>
            <a:r>
              <a:rPr lang="it-IT" sz="1800" strike="noStrike" spc="-1" dirty="0">
                <a:solidFill>
                  <a:srgbClr val="000000"/>
                </a:solidFill>
                <a:latin typeface="Calibri"/>
                <a:ea typeface="DejaVu Sans"/>
              </a:rPr>
              <a:t>sistema Paese </a:t>
            </a:r>
            <a:r>
              <a:rPr lang="it-IT" sz="1800" strike="noStrike" spc="-1" dirty="0" smtClean="0">
                <a:solidFill>
                  <a:srgbClr val="000000"/>
                </a:solidFill>
                <a:latin typeface="Calibri"/>
                <a:ea typeface="DejaVu Sans"/>
              </a:rPr>
              <a:t>con sotto la guida dello Stato</a:t>
            </a:r>
            <a:endParaRPr lang="it-IT" sz="1800" strike="noStrike" spc="-1" dirty="0">
              <a:latin typeface="Arial"/>
            </a:endParaRPr>
          </a:p>
          <a:p>
            <a:pPr>
              <a:lnSpc>
                <a:spcPct val="100000"/>
              </a:lnSpc>
            </a:pPr>
            <a:r>
              <a:rPr lang="it-IT" sz="1800" strike="noStrike" spc="-1" dirty="0">
                <a:solidFill>
                  <a:srgbClr val="000000"/>
                </a:solidFill>
                <a:latin typeface="Calibri"/>
                <a:ea typeface="DejaVu Sans"/>
              </a:rPr>
              <a:t>2) Piano di sviluppo della banda </a:t>
            </a:r>
            <a:r>
              <a:rPr lang="it-IT" sz="1800" strike="noStrike" spc="-1" dirty="0" err="1">
                <a:solidFill>
                  <a:srgbClr val="000000"/>
                </a:solidFill>
                <a:latin typeface="Calibri"/>
                <a:ea typeface="DejaVu Sans"/>
              </a:rPr>
              <a:t>ultralarga</a:t>
            </a:r>
            <a:r>
              <a:rPr lang="it-IT" sz="1800" strike="noStrike" spc="-1" dirty="0">
                <a:solidFill>
                  <a:srgbClr val="000000"/>
                </a:solidFill>
                <a:latin typeface="Calibri"/>
                <a:ea typeface="DejaVu Sans"/>
              </a:rPr>
              <a:t> unico e sinergico </a:t>
            </a:r>
            <a:r>
              <a:rPr lang="it-IT" sz="1800" strike="noStrike" spc="-1" dirty="0" smtClean="0">
                <a:solidFill>
                  <a:srgbClr val="000000"/>
                </a:solidFill>
                <a:latin typeface="Calibri"/>
                <a:ea typeface="DejaVu Sans"/>
              </a:rPr>
              <a:t>(anche per </a:t>
            </a:r>
            <a:r>
              <a:rPr lang="it-IT" sz="1800" strike="noStrike" spc="-1" dirty="0">
                <a:solidFill>
                  <a:srgbClr val="000000"/>
                </a:solidFill>
                <a:latin typeface="Calibri"/>
                <a:ea typeface="DejaVu Sans"/>
              </a:rPr>
              <a:t>mezzo di una fusione TIM-Open </a:t>
            </a:r>
            <a:r>
              <a:rPr lang="it-IT" sz="1800" strike="noStrike" spc="-1" dirty="0" err="1">
                <a:solidFill>
                  <a:srgbClr val="000000"/>
                </a:solidFill>
                <a:latin typeface="Calibri"/>
                <a:ea typeface="DejaVu Sans"/>
              </a:rPr>
              <a:t>Fiber</a:t>
            </a:r>
            <a:r>
              <a:rPr lang="it-IT" sz="1800" strike="noStrike" spc="-1" dirty="0">
                <a:solidFill>
                  <a:srgbClr val="000000"/>
                </a:solidFill>
                <a:latin typeface="Calibri"/>
                <a:ea typeface="DejaVu Sans"/>
              </a:rPr>
              <a:t>) sul modello «</a:t>
            </a:r>
            <a:r>
              <a:rPr lang="it-IT" sz="1800" strike="noStrike" spc="-1" dirty="0" err="1">
                <a:solidFill>
                  <a:srgbClr val="000000"/>
                </a:solidFill>
                <a:latin typeface="Calibri"/>
                <a:ea typeface="DejaVu Sans"/>
              </a:rPr>
              <a:t>wholesale</a:t>
            </a:r>
            <a:r>
              <a:rPr lang="it-IT" sz="1800" strike="noStrike" spc="-1" dirty="0">
                <a:solidFill>
                  <a:srgbClr val="000000"/>
                </a:solidFill>
                <a:latin typeface="Calibri"/>
                <a:ea typeface="DejaVu Sans"/>
              </a:rPr>
              <a:t> </a:t>
            </a:r>
            <a:r>
              <a:rPr lang="it-IT" sz="1800" strike="noStrike" spc="-1" dirty="0" err="1">
                <a:solidFill>
                  <a:srgbClr val="000000"/>
                </a:solidFill>
                <a:latin typeface="Calibri"/>
                <a:ea typeface="DejaVu Sans"/>
              </a:rPr>
              <a:t>only</a:t>
            </a:r>
            <a:r>
              <a:rPr lang="it-IT" sz="1800" strike="noStrike" spc="-1" dirty="0">
                <a:solidFill>
                  <a:srgbClr val="000000"/>
                </a:solidFill>
                <a:latin typeface="Calibri"/>
                <a:ea typeface="DejaVu Sans"/>
              </a:rPr>
              <a:t>»</a:t>
            </a:r>
            <a:endParaRPr lang="it-IT" sz="1800" strike="noStrike" spc="-1" dirty="0">
              <a:latin typeface="Arial"/>
            </a:endParaRPr>
          </a:p>
          <a:p>
            <a:pPr>
              <a:lnSpc>
                <a:spcPct val="100000"/>
              </a:lnSpc>
            </a:pPr>
            <a:r>
              <a:rPr lang="it-IT" sz="1800" strike="noStrike" spc="-1" dirty="0">
                <a:solidFill>
                  <a:srgbClr val="000000"/>
                </a:solidFill>
                <a:latin typeface="Calibri"/>
                <a:ea typeface="DejaVu Sans"/>
              </a:rPr>
              <a:t>3) Piano di migrazione </a:t>
            </a:r>
            <a:r>
              <a:rPr lang="it-IT" sz="1800" strike="noStrike" spc="-1" dirty="0" smtClean="0">
                <a:solidFill>
                  <a:srgbClr val="000000"/>
                </a:solidFill>
                <a:latin typeface="Calibri"/>
                <a:ea typeface="DejaVu Sans"/>
              </a:rPr>
              <a:t>da </a:t>
            </a:r>
            <a:r>
              <a:rPr lang="it-IT" sz="1800" strike="noStrike" spc="-1" dirty="0">
                <a:solidFill>
                  <a:srgbClr val="000000"/>
                </a:solidFill>
                <a:latin typeface="Calibri"/>
                <a:ea typeface="DejaVu Sans"/>
              </a:rPr>
              <a:t>rame a fibra </a:t>
            </a:r>
            <a:r>
              <a:rPr lang="it-IT" sz="1800" strike="noStrike" spc="-1" dirty="0" smtClean="0">
                <a:solidFill>
                  <a:srgbClr val="000000"/>
                </a:solidFill>
                <a:latin typeface="Calibri"/>
                <a:ea typeface="DejaVu Sans"/>
              </a:rPr>
              <a:t>mantenendo in alcuni casi soluzioni in </a:t>
            </a:r>
            <a:r>
              <a:rPr lang="it-IT" sz="1800" strike="noStrike" spc="-1" dirty="0" err="1" smtClean="0">
                <a:solidFill>
                  <a:srgbClr val="000000"/>
                </a:solidFill>
                <a:latin typeface="Calibri"/>
                <a:ea typeface="DejaVu Sans"/>
              </a:rPr>
              <a:t>vectoring</a:t>
            </a:r>
            <a:r>
              <a:rPr lang="it-IT" sz="1800" strike="noStrike" spc="-1" dirty="0" smtClean="0">
                <a:solidFill>
                  <a:srgbClr val="000000"/>
                </a:solidFill>
                <a:latin typeface="Calibri"/>
                <a:ea typeface="DejaVu Sans"/>
              </a:rPr>
              <a:t> (rame potenziato)</a:t>
            </a:r>
            <a:endParaRPr lang="it-IT" sz="1800" strike="noStrike" spc="-1" dirty="0">
              <a:latin typeface="Arial"/>
            </a:endParaRPr>
          </a:p>
          <a:p>
            <a:pPr>
              <a:lnSpc>
                <a:spcPct val="100000"/>
              </a:lnSpc>
            </a:pPr>
            <a:r>
              <a:rPr lang="it-IT" sz="1800" strike="noStrike" spc="-1" dirty="0">
                <a:solidFill>
                  <a:srgbClr val="000000"/>
                </a:solidFill>
                <a:latin typeface="Calibri"/>
                <a:ea typeface="DejaVu Sans"/>
              </a:rPr>
              <a:t>4) Perfezionamento del catasto delle reti per evitare duplicazioni ed inefficienze di rete</a:t>
            </a:r>
            <a:endParaRPr lang="it-IT" sz="1800" strike="noStrike" spc="-1" dirty="0">
              <a:latin typeface="Arial"/>
            </a:endParaRPr>
          </a:p>
          <a:p>
            <a:pPr>
              <a:lnSpc>
                <a:spcPct val="100000"/>
              </a:lnSpc>
            </a:pPr>
            <a:r>
              <a:rPr lang="it-IT" sz="1800" strike="noStrike" spc="-1" dirty="0">
                <a:solidFill>
                  <a:srgbClr val="000000"/>
                </a:solidFill>
                <a:latin typeface="Calibri"/>
                <a:ea typeface="DejaVu Sans"/>
              </a:rPr>
              <a:t>5) Piano di riassorbimento delle risorse di TIM in eccesso verso i mercati in via di sviluppo, anche mediante una forma di “protezionismo digitale” moderata ed intelligente, a difesa degli interessi dei lavoratori, che allo stesso tempo limiti anche gli abusi delle multinazionali digitali (elusione fiscale, violazione della privacy, sensibilità dei dati)</a:t>
            </a:r>
            <a:endParaRPr lang="it-IT" sz="1800" strike="noStrike" spc="-1" dirty="0">
              <a:latin typeface="Arial"/>
            </a:endParaRPr>
          </a:p>
          <a:p>
            <a:pPr>
              <a:lnSpc>
                <a:spcPct val="100000"/>
              </a:lnSpc>
            </a:pPr>
            <a:r>
              <a:rPr lang="it-IT" sz="1800" strike="noStrike" spc="-1" dirty="0">
                <a:solidFill>
                  <a:srgbClr val="000000"/>
                </a:solidFill>
                <a:latin typeface="Calibri"/>
                <a:ea typeface="DejaVu Sans"/>
              </a:rPr>
              <a:t>6) Stimoli ed incentivi per lo sviluppo dei </a:t>
            </a:r>
            <a:r>
              <a:rPr lang="it-IT" sz="1800" strike="noStrike" spc="-1" dirty="0" err="1">
                <a:solidFill>
                  <a:srgbClr val="000000"/>
                </a:solidFill>
                <a:latin typeface="Calibri"/>
                <a:ea typeface="DejaVu Sans"/>
              </a:rPr>
              <a:t>teleservizi</a:t>
            </a:r>
            <a:r>
              <a:rPr lang="it-IT" sz="1800" strike="noStrike" spc="-1" dirty="0">
                <a:solidFill>
                  <a:srgbClr val="000000"/>
                </a:solidFill>
                <a:latin typeface="Calibri"/>
                <a:ea typeface="DejaVu Sans"/>
              </a:rPr>
              <a:t>, soprattutto quelli con notevoli impatti macroeconomici (telemedicina, teleassistenza, teledidattica, </a:t>
            </a:r>
            <a:r>
              <a:rPr lang="it-IT" sz="1800" strike="noStrike" spc="-1" dirty="0" err="1" smtClean="0">
                <a:solidFill>
                  <a:srgbClr val="000000"/>
                </a:solidFill>
                <a:latin typeface="Calibri"/>
                <a:ea typeface="DejaVu Sans"/>
              </a:rPr>
              <a:t>telemonitoraggio</a:t>
            </a:r>
            <a:r>
              <a:rPr lang="it-IT" sz="1800" strike="noStrike" spc="-1" dirty="0" smtClean="0">
                <a:solidFill>
                  <a:srgbClr val="000000"/>
                </a:solidFill>
                <a:latin typeface="Calibri"/>
                <a:ea typeface="DejaVu Sans"/>
              </a:rPr>
              <a:t> </a:t>
            </a:r>
            <a:r>
              <a:rPr lang="it-IT" sz="1800" strike="noStrike" spc="-1" dirty="0">
                <a:solidFill>
                  <a:srgbClr val="000000"/>
                </a:solidFill>
                <a:latin typeface="Calibri"/>
                <a:ea typeface="DejaVu Sans"/>
              </a:rPr>
              <a:t>ambientale, videosorveglianza) </a:t>
            </a:r>
            <a:endParaRPr lang="it-IT" sz="1800" strike="noStrike" spc="-1" dirty="0">
              <a:latin typeface="Arial"/>
            </a:endParaRPr>
          </a:p>
          <a:p>
            <a:pPr>
              <a:lnSpc>
                <a:spcPct val="100000"/>
              </a:lnSpc>
            </a:pPr>
            <a:r>
              <a:rPr lang="it-IT" sz="1800" strike="noStrike" spc="-1" dirty="0">
                <a:solidFill>
                  <a:srgbClr val="000000"/>
                </a:solidFill>
                <a:latin typeface="Calibri"/>
                <a:ea typeface="DejaVu Sans"/>
              </a:rPr>
              <a:t>7) Piani di implementazione del telelavoro nelle grandi aziende dell’ICT per migliorare l’impatto ambientale e per ridurre le spese energetiche </a:t>
            </a:r>
            <a:endParaRPr lang="it-IT" sz="1800" strike="noStrike" spc="-1" dirty="0" smtClean="0">
              <a:latin typeface="Arial"/>
            </a:endParaRPr>
          </a:p>
          <a:p>
            <a:pPr>
              <a:lnSpc>
                <a:spcPct val="100000"/>
              </a:lnSpc>
            </a:pPr>
            <a:r>
              <a:rPr lang="it-IT" spc="-1" dirty="0">
                <a:solidFill>
                  <a:srgbClr val="000000"/>
                </a:solidFill>
                <a:latin typeface="Calibri"/>
                <a:ea typeface="DejaVu Sans"/>
              </a:rPr>
              <a:t>8</a:t>
            </a:r>
            <a:r>
              <a:rPr lang="it-IT" sz="1800" strike="noStrike" spc="-1" dirty="0" smtClean="0">
                <a:solidFill>
                  <a:srgbClr val="000000"/>
                </a:solidFill>
                <a:latin typeface="Calibri"/>
                <a:ea typeface="DejaVu Sans"/>
              </a:rPr>
              <a:t>) Nuovo statuto della possibile società della rete che garantisca una maggiore equità ed efficienza (anche includendo al CDA e negli organi collegiali dipendenti azionisti e rappresentanti dell’azionariato diffuso, come avviene ad esempio in Francia e Germania)</a:t>
            </a:r>
            <a:endParaRPr lang="it-IT" sz="1800" strike="noStrike" spc="-1" dirty="0" smtClean="0">
              <a:latin typeface="Arial"/>
            </a:endParaRPr>
          </a:p>
          <a:p>
            <a:r>
              <a:rPr lang="it-IT" sz="1800" strike="noStrike" spc="-1" dirty="0" smtClean="0">
                <a:solidFill>
                  <a:srgbClr val="000000"/>
                </a:solidFill>
                <a:latin typeface="Calibri"/>
                <a:ea typeface="DejaVu Sans"/>
              </a:rPr>
              <a:t>9) Finanziamenti a tassi agevolati per le piccole e piccolissime imprese del settore dell’ICT, specialmente per i piccoli provider locali che dovrebbero avere le risorse per erogare pacchetti integrati di connettività e servizi a valore aggiunto</a:t>
            </a:r>
          </a:p>
          <a:p>
            <a:r>
              <a:rPr lang="it-IT" spc="-1" dirty="0" smtClean="0">
                <a:solidFill>
                  <a:srgbClr val="000000"/>
                </a:solidFill>
                <a:latin typeface="Calibri"/>
                <a:ea typeface="DejaVu Sans"/>
              </a:rPr>
              <a:t>10) Controllo delle tariffe per la tutela del consumatore</a:t>
            </a:r>
            <a:endParaRPr lang="it-IT" sz="1800" strike="noStrike" spc="-1" dirty="0">
              <a:latin typeface="Arial"/>
            </a:endParaRPr>
          </a:p>
        </p:txBody>
      </p:sp>
      <p:sp>
        <p:nvSpPr>
          <p:cNvPr id="370" name="CustomShape 3"/>
          <p:cNvSpPr/>
          <p:nvPr/>
        </p:nvSpPr>
        <p:spPr>
          <a:xfrm>
            <a:off x="222120" y="6073208"/>
            <a:ext cx="11792520" cy="668160"/>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2800" b="1" spc="-1" dirty="0" smtClean="0">
                <a:solidFill>
                  <a:srgbClr val="FFFFFF"/>
                </a:solidFill>
                <a:latin typeface="Calibri"/>
              </a:rPr>
              <a:t>Innovazione ed Etica </a:t>
            </a:r>
            <a:r>
              <a:rPr lang="it-IT" sz="2800" b="1" strike="noStrike" spc="-1" dirty="0" smtClean="0">
                <a:solidFill>
                  <a:srgbClr val="FFFFFF"/>
                </a:solidFill>
                <a:latin typeface="Calibri"/>
                <a:ea typeface="DejaVu Sans"/>
              </a:rPr>
              <a:t>sono </a:t>
            </a:r>
            <a:r>
              <a:rPr lang="it-IT" sz="2800" b="1" strike="noStrike" spc="-1" dirty="0">
                <a:solidFill>
                  <a:srgbClr val="FFFFFF"/>
                </a:solidFill>
                <a:latin typeface="Calibri"/>
                <a:ea typeface="DejaVu Sans"/>
              </a:rPr>
              <a:t>due parole che vanno di comune accordo </a:t>
            </a:r>
            <a:endParaRPr lang="it-IT"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3600" b="1" strike="noStrike" spc="-1" dirty="0" smtClean="0">
                <a:solidFill>
                  <a:srgbClr val="FFFFFF"/>
                </a:solidFill>
                <a:latin typeface="Calibri"/>
                <a:ea typeface="DejaVu Sans"/>
              </a:rPr>
              <a:t>Un possibile assetto del settore delle TLC?</a:t>
            </a:r>
            <a:endParaRPr lang="it-IT" sz="3600" b="0" strike="noStrike" spc="-1" dirty="0">
              <a:latin typeface="Arial"/>
            </a:endParaRPr>
          </a:p>
        </p:txBody>
      </p:sp>
      <p:sp>
        <p:nvSpPr>
          <p:cNvPr id="2" name="CasellaDiTesto 1"/>
          <p:cNvSpPr txBox="1"/>
          <p:nvPr/>
        </p:nvSpPr>
        <p:spPr>
          <a:xfrm>
            <a:off x="261068" y="1190357"/>
            <a:ext cx="11593288" cy="5262979"/>
          </a:xfrm>
          <a:prstGeom prst="rect">
            <a:avLst/>
          </a:prstGeom>
          <a:noFill/>
        </p:spPr>
        <p:txBody>
          <a:bodyPr wrap="square" rtlCol="0">
            <a:spAutoFit/>
          </a:bodyPr>
          <a:lstStyle/>
          <a:p>
            <a:pPr marL="342900" indent="-342900">
              <a:buFont typeface="Arial" pitchFamily="34" charset="0"/>
              <a:buChar char="•"/>
            </a:pPr>
            <a:r>
              <a:rPr lang="it-IT" sz="2400" dirty="0" smtClean="0"/>
              <a:t>Rete di accesso unica a controllo pubblico senza duplicazione di costi e con tariffe minime sostenibili a vantaggio dei consumatori e delle piccole e medie imprese</a:t>
            </a:r>
          </a:p>
          <a:p>
            <a:pPr marL="342900" indent="-342900">
              <a:buFont typeface="Arial" pitchFamily="34" charset="0"/>
              <a:buChar char="•"/>
            </a:pPr>
            <a:endParaRPr lang="it-IT" sz="2400" dirty="0"/>
          </a:p>
          <a:p>
            <a:pPr marL="342900" indent="-342900">
              <a:buFont typeface="Arial" pitchFamily="34" charset="0"/>
              <a:buChar char="•"/>
            </a:pPr>
            <a:r>
              <a:rPr lang="it-IT" sz="2400" dirty="0" smtClean="0"/>
              <a:t>Sviluppo di piani misti FTTH-FTTC per non «sprecare il rame»</a:t>
            </a:r>
          </a:p>
          <a:p>
            <a:endParaRPr lang="it-IT" sz="2400" dirty="0" smtClean="0"/>
          </a:p>
          <a:p>
            <a:pPr marL="342900" indent="-342900">
              <a:buFont typeface="Arial" pitchFamily="34" charset="0"/>
              <a:buChar char="•"/>
            </a:pPr>
            <a:r>
              <a:rPr lang="it-IT" sz="2400" dirty="0" smtClean="0"/>
              <a:t>Piano di sviluppo incentrato sulla concorrenza dei servizi</a:t>
            </a:r>
          </a:p>
          <a:p>
            <a:pPr marL="342900" indent="-342900">
              <a:buFont typeface="Arial" pitchFamily="34" charset="0"/>
              <a:buChar char="•"/>
            </a:pPr>
            <a:endParaRPr lang="it-IT" sz="2400" dirty="0"/>
          </a:p>
          <a:p>
            <a:pPr marL="342900" indent="-342900">
              <a:buFont typeface="Arial" pitchFamily="34" charset="0"/>
              <a:buChar char="•"/>
            </a:pPr>
            <a:r>
              <a:rPr lang="it-IT" sz="2400" dirty="0" smtClean="0"/>
              <a:t>Moderata ed intelligente forma di «protezionismo digitale» a difesa delle aziende nazionali e dei relativi livelli occupazionali</a:t>
            </a:r>
          </a:p>
          <a:p>
            <a:pPr marL="342900" indent="-342900">
              <a:buFont typeface="Arial" pitchFamily="34" charset="0"/>
              <a:buChar char="•"/>
            </a:pPr>
            <a:endParaRPr lang="it-IT" sz="2400" dirty="0"/>
          </a:p>
          <a:p>
            <a:pPr marL="342900" indent="-342900">
              <a:buFont typeface="Arial" pitchFamily="34" charset="0"/>
              <a:buChar char="•"/>
            </a:pPr>
            <a:r>
              <a:rPr lang="it-IT" sz="2400" dirty="0" smtClean="0"/>
              <a:t>Piani di incentivo per l’azionariato diffuso e per la sua rappresentanza negli organi direzionali</a:t>
            </a:r>
          </a:p>
          <a:p>
            <a:pPr marL="342900" indent="-342900">
              <a:buFont typeface="Arial" pitchFamily="34" charset="0"/>
              <a:buChar char="•"/>
            </a:pPr>
            <a:endParaRPr lang="it-IT" sz="2400" dirty="0"/>
          </a:p>
        </p:txBody>
      </p:sp>
    </p:spTree>
    <p:extLst>
      <p:ext uri="{BB962C8B-B14F-4D97-AF65-F5344CB8AC3E}">
        <p14:creationId xmlns:p14="http://schemas.microsoft.com/office/powerpoint/2010/main" val="373324149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ustomShape 1"/>
          <p:cNvSpPr/>
          <p:nvPr/>
        </p:nvSpPr>
        <p:spPr>
          <a:xfrm>
            <a:off x="1324136" y="2780928"/>
            <a:ext cx="9500400" cy="10891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sp>
        <p:nvSpPr>
          <p:cNvPr id="4" name="CustomShape 2"/>
          <p:cNvSpPr/>
          <p:nvPr/>
        </p:nvSpPr>
        <p:spPr>
          <a:xfrm>
            <a:off x="1356976" y="2960736"/>
            <a:ext cx="914256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90000"/>
              </a:lnSpc>
            </a:pPr>
            <a:r>
              <a:rPr lang="it-IT" sz="3200" b="1" strike="noStrike" spc="-1" dirty="0" smtClean="0">
                <a:solidFill>
                  <a:schemeClr val="bg1"/>
                </a:solidFill>
                <a:latin typeface="Calibri" pitchFamily="34" charset="0"/>
                <a:ea typeface="DejaVu Sans"/>
              </a:rPr>
              <a:t>Breve storia dalla privatizzazione di Telecom ad oggi</a:t>
            </a:r>
            <a:endParaRPr lang="it-IT" sz="3200" b="1" strike="noStrike" spc="-1" dirty="0">
              <a:solidFill>
                <a:schemeClr val="bg1"/>
              </a:solidFill>
              <a:latin typeface="Calibri" pitchFamily="34" charset="0"/>
            </a:endParaRPr>
          </a:p>
        </p:txBody>
      </p:sp>
      <p:sp>
        <p:nvSpPr>
          <p:cNvPr id="2" name="CasellaDiTesto 1"/>
          <p:cNvSpPr txBox="1"/>
          <p:nvPr/>
        </p:nvSpPr>
        <p:spPr>
          <a:xfrm>
            <a:off x="4789162" y="1412776"/>
            <a:ext cx="2278188" cy="584775"/>
          </a:xfrm>
          <a:prstGeom prst="rect">
            <a:avLst/>
          </a:prstGeom>
          <a:noFill/>
        </p:spPr>
        <p:txBody>
          <a:bodyPr wrap="none" rtlCol="0">
            <a:spAutoFit/>
          </a:bodyPr>
          <a:lstStyle/>
          <a:p>
            <a:r>
              <a:rPr lang="it-IT" sz="3200" b="1" dirty="0" smtClean="0">
                <a:solidFill>
                  <a:schemeClr val="bg1"/>
                </a:solidFill>
                <a:effectLst>
                  <a:outerShdw blurRad="38100" dist="38100" dir="2700000" algn="tl">
                    <a:srgbClr val="000000">
                      <a:alpha val="43137"/>
                    </a:srgbClr>
                  </a:outerShdw>
                </a:effectLst>
              </a:rPr>
              <a:t>Appendice</a:t>
            </a:r>
            <a:endParaRPr lang="it-IT"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8530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848160" y="2528832"/>
            <a:ext cx="3351240" cy="20710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62" name="CustomShape 2"/>
          <p:cNvSpPr/>
          <p:nvPr/>
        </p:nvSpPr>
        <p:spPr>
          <a:xfrm>
            <a:off x="1654200" y="2204832"/>
            <a:ext cx="2207520" cy="98640"/>
          </a:xfrm>
          <a:custGeom>
            <a:avLst/>
            <a:gdLst/>
            <a:ahLst/>
            <a:cxnLst/>
            <a:rect l="l" t="t" r="r" b="b"/>
            <a:pathLst>
              <a:path w="1656714">
                <a:moveTo>
                  <a:pt x="1656206" y="0"/>
                </a:moveTo>
                <a:lnTo>
                  <a:pt x="0" y="0"/>
                </a:lnTo>
              </a:path>
            </a:pathLst>
          </a:custGeom>
          <a:noFill/>
          <a:ln w="76320">
            <a:solidFill>
              <a:srgbClr val="FFC000"/>
            </a:solidFill>
            <a:round/>
          </a:ln>
        </p:spPr>
        <p:style>
          <a:lnRef idx="0">
            <a:scrgbClr r="0" g="0" b="0"/>
          </a:lnRef>
          <a:fillRef idx="0">
            <a:scrgbClr r="0" g="0" b="0"/>
          </a:fillRef>
          <a:effectRef idx="0">
            <a:scrgbClr r="0" g="0" b="0"/>
          </a:effectRef>
          <a:fontRef idx="minor"/>
        </p:style>
      </p:sp>
      <p:sp>
        <p:nvSpPr>
          <p:cNvPr id="163" name="CustomShape 3"/>
          <p:cNvSpPr/>
          <p:nvPr/>
        </p:nvSpPr>
        <p:spPr>
          <a:xfrm>
            <a:off x="4367160" y="2059752"/>
            <a:ext cx="702720" cy="389160"/>
          </a:xfrm>
          <a:custGeom>
            <a:avLst/>
            <a:gdLst/>
            <a:ahLst/>
            <a:cxnLst/>
            <a:rect l="l" t="t" r="r" b="b"/>
            <a:pathLst>
              <a:path w="1007745" h="504825">
                <a:moveTo>
                  <a:pt x="923289" y="0"/>
                </a:moveTo>
                <a:lnTo>
                  <a:pt x="84074" y="0"/>
                </a:lnTo>
                <a:lnTo>
                  <a:pt x="51327" y="6600"/>
                </a:lnTo>
                <a:lnTo>
                  <a:pt x="24606" y="24606"/>
                </a:lnTo>
                <a:lnTo>
                  <a:pt x="6600" y="51327"/>
                </a:lnTo>
                <a:lnTo>
                  <a:pt x="0" y="84074"/>
                </a:lnTo>
                <a:lnTo>
                  <a:pt x="0" y="420370"/>
                </a:lnTo>
                <a:lnTo>
                  <a:pt x="6600" y="453116"/>
                </a:lnTo>
                <a:lnTo>
                  <a:pt x="24606" y="479837"/>
                </a:lnTo>
                <a:lnTo>
                  <a:pt x="51327" y="497843"/>
                </a:lnTo>
                <a:lnTo>
                  <a:pt x="84074" y="504443"/>
                </a:lnTo>
                <a:lnTo>
                  <a:pt x="923289" y="504443"/>
                </a:lnTo>
                <a:lnTo>
                  <a:pt x="956036" y="497843"/>
                </a:lnTo>
                <a:lnTo>
                  <a:pt x="982757" y="479837"/>
                </a:lnTo>
                <a:lnTo>
                  <a:pt x="1000763" y="453116"/>
                </a:lnTo>
                <a:lnTo>
                  <a:pt x="1007363" y="420370"/>
                </a:lnTo>
                <a:lnTo>
                  <a:pt x="1007363" y="84074"/>
                </a:lnTo>
                <a:lnTo>
                  <a:pt x="1000763" y="51327"/>
                </a:lnTo>
                <a:lnTo>
                  <a:pt x="982757" y="24606"/>
                </a:lnTo>
                <a:lnTo>
                  <a:pt x="956036" y="6600"/>
                </a:lnTo>
                <a:lnTo>
                  <a:pt x="923289" y="0"/>
                </a:lnTo>
                <a:close/>
              </a:path>
            </a:pathLst>
          </a:custGeom>
          <a:solidFill>
            <a:srgbClr val="FF0000"/>
          </a:solid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it-IT" sz="2400" b="1" strike="noStrike" spc="-1" dirty="0" smtClean="0">
                <a:solidFill>
                  <a:srgbClr val="FFFFFF"/>
                </a:solidFill>
                <a:latin typeface="Calibri"/>
                <a:ea typeface="DejaVu Sans"/>
              </a:rPr>
              <a:t>9%</a:t>
            </a:r>
            <a:endParaRPr lang="it-IT" sz="2400" b="0" strike="noStrike" spc="-1" dirty="0">
              <a:latin typeface="Arial"/>
            </a:endParaRPr>
          </a:p>
        </p:txBody>
      </p:sp>
      <p:sp>
        <p:nvSpPr>
          <p:cNvPr id="164" name="CustomShape 4"/>
          <p:cNvSpPr/>
          <p:nvPr/>
        </p:nvSpPr>
        <p:spPr>
          <a:xfrm>
            <a:off x="543240" y="2035632"/>
            <a:ext cx="1024200" cy="33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600" b="1" strike="noStrike" spc="-1">
                <a:solidFill>
                  <a:srgbClr val="000000"/>
                </a:solidFill>
                <a:latin typeface="Calibri"/>
                <a:ea typeface="DejaVu Sans"/>
              </a:rPr>
              <a:t>Solo ADSL</a:t>
            </a:r>
            <a:endParaRPr lang="it-IT" sz="1600" b="0" strike="noStrike" spc="-1">
              <a:latin typeface="Arial"/>
            </a:endParaRPr>
          </a:p>
        </p:txBody>
      </p:sp>
      <p:sp>
        <p:nvSpPr>
          <p:cNvPr id="165" name="CustomShape 5"/>
          <p:cNvSpPr/>
          <p:nvPr/>
        </p:nvSpPr>
        <p:spPr>
          <a:xfrm>
            <a:off x="536760" y="267840"/>
            <a:ext cx="9418680" cy="4993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it-IT" sz="3200" b="1" strike="noStrike" spc="-160">
                <a:solidFill>
                  <a:srgbClr val="FFFFFF"/>
                </a:solidFill>
                <a:latin typeface="Trebuchet MS"/>
                <a:ea typeface="DejaVu Sans"/>
              </a:rPr>
              <a:t>Banda Larga e società della rete (2018)</a:t>
            </a:r>
            <a:endParaRPr lang="it-IT" sz="3200" b="0" strike="noStrike" spc="-1">
              <a:latin typeface="Arial"/>
            </a:endParaRPr>
          </a:p>
        </p:txBody>
      </p:sp>
      <p:sp>
        <p:nvSpPr>
          <p:cNvPr id="166" name="CustomShape 6"/>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4000" b="1" strike="noStrike" spc="-1" dirty="0">
                <a:solidFill>
                  <a:srgbClr val="FFFFFF"/>
                </a:solidFill>
                <a:latin typeface="Calibri"/>
                <a:ea typeface="DejaVu Sans"/>
              </a:rPr>
              <a:t>Il ritardo </a:t>
            </a:r>
            <a:r>
              <a:rPr lang="it-IT" sz="4000" b="1" strike="noStrike" spc="-1" dirty="0" smtClean="0">
                <a:solidFill>
                  <a:srgbClr val="FFFFFF"/>
                </a:solidFill>
                <a:latin typeface="Calibri"/>
                <a:ea typeface="DejaVu Sans"/>
              </a:rPr>
              <a:t>italiano al 2019</a:t>
            </a:r>
            <a:endParaRPr lang="it-IT" sz="4000" b="0" strike="noStrike" spc="-1" dirty="0">
              <a:latin typeface="Arial"/>
            </a:endParaRPr>
          </a:p>
        </p:txBody>
      </p:sp>
      <p:sp>
        <p:nvSpPr>
          <p:cNvPr id="167" name="CustomShape 7"/>
          <p:cNvSpPr/>
          <p:nvPr/>
        </p:nvSpPr>
        <p:spPr>
          <a:xfrm>
            <a:off x="4399200" y="2799912"/>
            <a:ext cx="702720" cy="389160"/>
          </a:xfrm>
          <a:custGeom>
            <a:avLst/>
            <a:gdLst/>
            <a:ahLst/>
            <a:cxnLst/>
            <a:rect l="l" t="t" r="r" b="b"/>
            <a:pathLst>
              <a:path w="1007745" h="504825">
                <a:moveTo>
                  <a:pt x="923289" y="0"/>
                </a:moveTo>
                <a:lnTo>
                  <a:pt x="84074" y="0"/>
                </a:lnTo>
                <a:lnTo>
                  <a:pt x="51327" y="6600"/>
                </a:lnTo>
                <a:lnTo>
                  <a:pt x="24606" y="24606"/>
                </a:lnTo>
                <a:lnTo>
                  <a:pt x="6600" y="51327"/>
                </a:lnTo>
                <a:lnTo>
                  <a:pt x="0" y="84074"/>
                </a:lnTo>
                <a:lnTo>
                  <a:pt x="0" y="420370"/>
                </a:lnTo>
                <a:lnTo>
                  <a:pt x="6600" y="453116"/>
                </a:lnTo>
                <a:lnTo>
                  <a:pt x="24606" y="479837"/>
                </a:lnTo>
                <a:lnTo>
                  <a:pt x="51327" y="497843"/>
                </a:lnTo>
                <a:lnTo>
                  <a:pt x="84074" y="504443"/>
                </a:lnTo>
                <a:lnTo>
                  <a:pt x="923289" y="504443"/>
                </a:lnTo>
                <a:lnTo>
                  <a:pt x="956036" y="497843"/>
                </a:lnTo>
                <a:lnTo>
                  <a:pt x="982757" y="479837"/>
                </a:lnTo>
                <a:lnTo>
                  <a:pt x="1000763" y="453116"/>
                </a:lnTo>
                <a:lnTo>
                  <a:pt x="1007363" y="420370"/>
                </a:lnTo>
                <a:lnTo>
                  <a:pt x="1007363" y="84074"/>
                </a:lnTo>
                <a:lnTo>
                  <a:pt x="1000763" y="51327"/>
                </a:lnTo>
                <a:lnTo>
                  <a:pt x="982757" y="24606"/>
                </a:lnTo>
                <a:lnTo>
                  <a:pt x="956036" y="6600"/>
                </a:lnTo>
                <a:lnTo>
                  <a:pt x="923289" y="0"/>
                </a:lnTo>
                <a:close/>
              </a:path>
            </a:pathLst>
          </a:custGeom>
          <a:solidFill>
            <a:srgbClr val="FFC000"/>
          </a:solid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it-IT" sz="2400" b="1" strike="noStrike" spc="-1" dirty="0" smtClean="0">
                <a:solidFill>
                  <a:srgbClr val="FFFFFF"/>
                </a:solidFill>
                <a:latin typeface="Calibri"/>
                <a:ea typeface="DejaVu Sans"/>
              </a:rPr>
              <a:t>71%</a:t>
            </a:r>
            <a:endParaRPr lang="it-IT" sz="2400" b="0" strike="noStrike" spc="-1" dirty="0">
              <a:latin typeface="Arial"/>
            </a:endParaRPr>
          </a:p>
        </p:txBody>
      </p:sp>
      <p:sp>
        <p:nvSpPr>
          <p:cNvPr id="168" name="CustomShape 8"/>
          <p:cNvSpPr/>
          <p:nvPr/>
        </p:nvSpPr>
        <p:spPr>
          <a:xfrm>
            <a:off x="4423680" y="3564912"/>
            <a:ext cx="702720" cy="389160"/>
          </a:xfrm>
          <a:custGeom>
            <a:avLst/>
            <a:gdLst/>
            <a:ahLst/>
            <a:cxnLst/>
            <a:rect l="l" t="t" r="r" b="b"/>
            <a:pathLst>
              <a:path w="1007745" h="504825">
                <a:moveTo>
                  <a:pt x="923289" y="0"/>
                </a:moveTo>
                <a:lnTo>
                  <a:pt x="84074" y="0"/>
                </a:lnTo>
                <a:lnTo>
                  <a:pt x="51327" y="6600"/>
                </a:lnTo>
                <a:lnTo>
                  <a:pt x="24606" y="24606"/>
                </a:lnTo>
                <a:lnTo>
                  <a:pt x="6600" y="51327"/>
                </a:lnTo>
                <a:lnTo>
                  <a:pt x="0" y="84074"/>
                </a:lnTo>
                <a:lnTo>
                  <a:pt x="0" y="420370"/>
                </a:lnTo>
                <a:lnTo>
                  <a:pt x="6600" y="453116"/>
                </a:lnTo>
                <a:lnTo>
                  <a:pt x="24606" y="479837"/>
                </a:lnTo>
                <a:lnTo>
                  <a:pt x="51327" y="497843"/>
                </a:lnTo>
                <a:lnTo>
                  <a:pt x="84074" y="504443"/>
                </a:lnTo>
                <a:lnTo>
                  <a:pt x="923289" y="504443"/>
                </a:lnTo>
                <a:lnTo>
                  <a:pt x="956036" y="497843"/>
                </a:lnTo>
                <a:lnTo>
                  <a:pt x="982757" y="479837"/>
                </a:lnTo>
                <a:lnTo>
                  <a:pt x="1000763" y="453116"/>
                </a:lnTo>
                <a:lnTo>
                  <a:pt x="1007363" y="420370"/>
                </a:lnTo>
                <a:lnTo>
                  <a:pt x="1007363" y="84074"/>
                </a:lnTo>
                <a:lnTo>
                  <a:pt x="1000763" y="51327"/>
                </a:lnTo>
                <a:lnTo>
                  <a:pt x="982757" y="24606"/>
                </a:lnTo>
                <a:lnTo>
                  <a:pt x="956036" y="6600"/>
                </a:lnTo>
                <a:lnTo>
                  <a:pt x="923289" y="0"/>
                </a:lnTo>
                <a:close/>
              </a:path>
            </a:pathLst>
          </a:custGeom>
          <a:solidFill>
            <a:srgbClr val="00B050"/>
          </a:solid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it-IT" sz="2400" b="1" spc="-1" dirty="0" smtClean="0">
                <a:solidFill>
                  <a:srgbClr val="FFFFFF"/>
                </a:solidFill>
                <a:latin typeface="Calibri"/>
                <a:ea typeface="DejaVu Sans"/>
              </a:rPr>
              <a:t>20</a:t>
            </a:r>
            <a:r>
              <a:rPr lang="it-IT" sz="2400" b="1" strike="noStrike" spc="-1" dirty="0" smtClean="0">
                <a:solidFill>
                  <a:srgbClr val="FFFFFF"/>
                </a:solidFill>
                <a:latin typeface="Calibri"/>
                <a:ea typeface="DejaVu Sans"/>
              </a:rPr>
              <a:t>%</a:t>
            </a:r>
            <a:endParaRPr lang="it-IT" sz="2400" b="0" strike="noStrike" spc="-1" dirty="0">
              <a:latin typeface="Arial"/>
            </a:endParaRPr>
          </a:p>
        </p:txBody>
      </p:sp>
      <p:sp>
        <p:nvSpPr>
          <p:cNvPr id="169" name="CustomShape 9"/>
          <p:cNvSpPr/>
          <p:nvPr/>
        </p:nvSpPr>
        <p:spPr>
          <a:xfrm>
            <a:off x="1055440" y="1266173"/>
            <a:ext cx="2486160" cy="179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400" b="1" strike="noStrike" spc="-1" dirty="0" smtClean="0">
                <a:solidFill>
                  <a:srgbClr val="000000"/>
                </a:solidFill>
                <a:latin typeface="Calibri"/>
                <a:ea typeface="DejaVu Sans"/>
              </a:rPr>
              <a:t>Stima copertura  popolazione (Maggio 2019)</a:t>
            </a:r>
            <a:endParaRPr lang="it-IT" sz="1400" b="0" strike="noStrike" spc="-1" dirty="0">
              <a:latin typeface="Arial"/>
            </a:endParaRPr>
          </a:p>
        </p:txBody>
      </p:sp>
      <p:sp>
        <p:nvSpPr>
          <p:cNvPr id="170" name="CustomShape 10"/>
          <p:cNvSpPr/>
          <p:nvPr/>
        </p:nvSpPr>
        <p:spPr>
          <a:xfrm>
            <a:off x="578520" y="5445224"/>
            <a:ext cx="11033640" cy="978120"/>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100000"/>
              </a:lnSpc>
            </a:pPr>
            <a:r>
              <a:rPr lang="it-IT" sz="2000" b="1" strike="noStrike" spc="-1" dirty="0">
                <a:solidFill>
                  <a:srgbClr val="FFFFFF"/>
                </a:solidFill>
                <a:latin typeface="Calibri"/>
                <a:ea typeface="DejaVu Sans"/>
              </a:rPr>
              <a:t>Il DESI Index 2018 della Commissione europea ci posiziona quart’ultimi nella classifica dello sviluppo digitale. Anche nel parametro «Banda Larga» siamo </a:t>
            </a:r>
            <a:r>
              <a:rPr lang="it-IT" sz="2000" b="1" strike="noStrike" spc="-1" dirty="0" smtClean="0">
                <a:solidFill>
                  <a:srgbClr val="FFFFFF"/>
                </a:solidFill>
                <a:latin typeface="Calibri"/>
                <a:ea typeface="DejaVu Sans"/>
              </a:rPr>
              <a:t>quart’ultimi</a:t>
            </a:r>
            <a:endParaRPr lang="it-IT" sz="2000" b="0" strike="noStrike" spc="-1" dirty="0">
              <a:latin typeface="Arial"/>
            </a:endParaRPr>
          </a:p>
        </p:txBody>
      </p:sp>
      <p:sp>
        <p:nvSpPr>
          <p:cNvPr id="171" name="CustomShape 11"/>
          <p:cNvSpPr/>
          <p:nvPr/>
        </p:nvSpPr>
        <p:spPr>
          <a:xfrm>
            <a:off x="169920" y="1122312"/>
            <a:ext cx="5882760" cy="4034880"/>
          </a:xfrm>
          <a:prstGeom prst="rect">
            <a:avLst/>
          </a:prstGeom>
          <a:no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72" name="CustomShape 12"/>
          <p:cNvSpPr/>
          <p:nvPr/>
        </p:nvSpPr>
        <p:spPr>
          <a:xfrm>
            <a:off x="6095880" y="1122312"/>
            <a:ext cx="5882760" cy="4034880"/>
          </a:xfrm>
          <a:prstGeom prst="rect">
            <a:avLst/>
          </a:prstGeom>
          <a:noFill/>
          <a:ln>
            <a:solidFill>
              <a:srgbClr val="0070C0"/>
            </a:solidFill>
            <a:round/>
          </a:ln>
        </p:spPr>
        <p:style>
          <a:lnRef idx="2">
            <a:schemeClr val="accent1">
              <a:shade val="50000"/>
            </a:schemeClr>
          </a:lnRef>
          <a:fillRef idx="1">
            <a:schemeClr val="accent1"/>
          </a:fillRef>
          <a:effectRef idx="0">
            <a:schemeClr val="accent1"/>
          </a:effectRef>
          <a:fontRef idx="minor"/>
        </p:style>
      </p:sp>
      <p:pic>
        <p:nvPicPr>
          <p:cNvPr id="176" name="Picture 2"/>
          <p:cNvPicPr/>
          <p:nvPr/>
        </p:nvPicPr>
        <p:blipFill>
          <a:blip r:embed="rId3"/>
          <a:stretch/>
        </p:blipFill>
        <p:spPr>
          <a:xfrm>
            <a:off x="6342120" y="1583832"/>
            <a:ext cx="5390640" cy="3112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a:solidFill>
                  <a:srgbClr val="FFFFFF"/>
                </a:solidFill>
                <a:latin typeface="Calibri"/>
                <a:ea typeface="DejaVu Sans"/>
              </a:rPr>
              <a:t>I principali motivi del ritardo</a:t>
            </a:r>
          </a:p>
        </p:txBody>
      </p:sp>
      <p:graphicFrame>
        <p:nvGraphicFramePr>
          <p:cNvPr id="178" name="Table 2"/>
          <p:cNvGraphicFramePr/>
          <p:nvPr>
            <p:extLst>
              <p:ext uri="{D42A27DB-BD31-4B8C-83A1-F6EECF244321}">
                <p14:modId xmlns:p14="http://schemas.microsoft.com/office/powerpoint/2010/main" val="880115757"/>
              </p:ext>
            </p:extLst>
          </p:nvPr>
        </p:nvGraphicFramePr>
        <p:xfrm>
          <a:off x="1120500" y="1052736"/>
          <a:ext cx="9949680" cy="5486400"/>
        </p:xfrm>
        <a:graphic>
          <a:graphicData uri="http://schemas.openxmlformats.org/drawingml/2006/table">
            <a:tbl>
              <a:tblPr/>
              <a:tblGrid>
                <a:gridCol w="3316320"/>
                <a:gridCol w="3316320"/>
                <a:gridCol w="3317040"/>
              </a:tblGrid>
              <a:tr h="701640">
                <a:tc>
                  <a:txBody>
                    <a:bodyPr/>
                    <a:lstStyle/>
                    <a:p>
                      <a:pPr algn="ctr">
                        <a:lnSpc>
                          <a:spcPct val="100000"/>
                        </a:lnSpc>
                      </a:pPr>
                      <a:r>
                        <a:rPr lang="it-IT" sz="2400" b="1" strike="noStrike" spc="-1" dirty="0">
                          <a:solidFill>
                            <a:srgbClr val="FFFFFF"/>
                          </a:solidFill>
                          <a:latin typeface="Calibri"/>
                        </a:rPr>
                        <a:t>Politici </a:t>
                      </a:r>
                      <a:endParaRPr lang="it-IT" sz="2400" b="0" strike="noStrike" spc="-1" dirty="0">
                        <a:latin typeface="Arial"/>
                      </a:endParaRPr>
                    </a:p>
                    <a:p>
                      <a:pPr algn="ctr">
                        <a:lnSpc>
                          <a:spcPct val="100000"/>
                        </a:lnSpc>
                      </a:pPr>
                      <a:r>
                        <a:rPr lang="it-IT" sz="2400" b="1" strike="noStrike" spc="-1" dirty="0">
                          <a:solidFill>
                            <a:srgbClr val="FFFFFF"/>
                          </a:solidFill>
                          <a:latin typeface="Calibri"/>
                        </a:rPr>
                        <a:t>ed Istituzionali</a:t>
                      </a:r>
                      <a:endParaRPr lang="it-IT" sz="24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00000"/>
                        </a:lnSpc>
                      </a:pPr>
                      <a:r>
                        <a:rPr lang="it-IT" sz="2400" b="1" strike="noStrike" spc="-1">
                          <a:solidFill>
                            <a:srgbClr val="FFFFFF"/>
                          </a:solidFill>
                          <a:latin typeface="Calibri"/>
                        </a:rPr>
                        <a:t>Economici </a:t>
                      </a:r>
                      <a:endParaRPr lang="it-IT" sz="2400" b="0" strike="noStrike" spc="-1">
                        <a:latin typeface="Arial"/>
                      </a:endParaRPr>
                    </a:p>
                    <a:p>
                      <a:pPr algn="ctr">
                        <a:lnSpc>
                          <a:spcPct val="100000"/>
                        </a:lnSpc>
                      </a:pPr>
                      <a:r>
                        <a:rPr lang="it-IT" sz="2400" b="1" strike="noStrike" spc="-1">
                          <a:solidFill>
                            <a:srgbClr val="FFFFFF"/>
                          </a:solidFill>
                          <a:latin typeface="Calibri"/>
                        </a:rPr>
                        <a:t>e Finanziari</a:t>
                      </a:r>
                      <a:endParaRPr lang="it-IT" sz="2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00000"/>
                        </a:lnSpc>
                      </a:pPr>
                      <a:r>
                        <a:rPr lang="it-IT" sz="2400" b="1" strike="noStrike" spc="-1">
                          <a:solidFill>
                            <a:srgbClr val="FFFFFF"/>
                          </a:solidFill>
                          <a:latin typeface="Calibri"/>
                        </a:rPr>
                        <a:t>Sociali </a:t>
                      </a:r>
                      <a:endParaRPr lang="it-IT" sz="2400" b="0" strike="noStrike" spc="-1">
                        <a:latin typeface="Arial"/>
                      </a:endParaRPr>
                    </a:p>
                    <a:p>
                      <a:pPr algn="ctr">
                        <a:lnSpc>
                          <a:spcPct val="100000"/>
                        </a:lnSpc>
                      </a:pPr>
                      <a:r>
                        <a:rPr lang="it-IT" sz="2400" b="1" strike="noStrike" spc="-1">
                          <a:solidFill>
                            <a:srgbClr val="FFFFFF"/>
                          </a:solidFill>
                          <a:latin typeface="Calibri"/>
                        </a:rPr>
                        <a:t>e di mercato </a:t>
                      </a:r>
                      <a:endParaRPr lang="it-IT" sz="2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0">
                <a:tc>
                  <a:txBody>
                    <a:bodyPr/>
                    <a:lstStyle/>
                    <a:p>
                      <a:pPr algn="just">
                        <a:lnSpc>
                          <a:spcPct val="100000"/>
                        </a:lnSpc>
                      </a:pPr>
                      <a:r>
                        <a:rPr lang="it-IT" sz="1600" b="0" strike="noStrike" spc="-1" dirty="0" smtClean="0">
                          <a:solidFill>
                            <a:srgbClr val="000000"/>
                          </a:solidFill>
                          <a:latin typeface="Calibri"/>
                        </a:rPr>
                        <a:t>La Privatizzazione di Telecom Italia, ex monopolista che avrebbe dovuto rinnovare la rete, è stata fallimentare: la </a:t>
                      </a:r>
                      <a:r>
                        <a:rPr lang="it-IT" sz="1600" b="0" strike="noStrike" spc="-1" dirty="0" err="1" smtClean="0">
                          <a:solidFill>
                            <a:srgbClr val="000000"/>
                          </a:solidFill>
                          <a:latin typeface="Calibri"/>
                        </a:rPr>
                        <a:t>Governance</a:t>
                      </a:r>
                      <a:r>
                        <a:rPr lang="it-IT" sz="1600" b="0" strike="noStrike" spc="-1" dirty="0" smtClean="0">
                          <a:solidFill>
                            <a:srgbClr val="000000"/>
                          </a:solidFill>
                          <a:latin typeface="Calibri"/>
                        </a:rPr>
                        <a:t> è stata sempre una esclusiva di minoranze finanziarie a scapito dell’azionariato diffuso</a:t>
                      </a:r>
                      <a:endParaRPr lang="it-IT" sz="1600" b="0" strike="noStrike" spc="-1" dirty="0">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gn="just">
                        <a:lnSpc>
                          <a:spcPct val="100000"/>
                        </a:lnSpc>
                      </a:pPr>
                      <a:r>
                        <a:rPr lang="it-IT" sz="1600" b="0" strike="noStrike" spc="-1">
                          <a:solidFill>
                            <a:srgbClr val="000000"/>
                          </a:solidFill>
                          <a:latin typeface="Calibri"/>
                        </a:rPr>
                        <a:t>L’assenza di un solido sistema di finanziamento per le piccole e medie imprese ha ostacolato la domanda di banda ultra larga e il conseguente sviluppo dei servizi </a:t>
                      </a:r>
                      <a:endParaRPr lang="it-IT" sz="1600" b="0" strike="noStrike" spc="-1">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gn="just">
                        <a:lnSpc>
                          <a:spcPct val="100000"/>
                        </a:lnSpc>
                      </a:pPr>
                      <a:r>
                        <a:rPr lang="it-IT" sz="1600" b="0" strike="noStrike" spc="-1">
                          <a:solidFill>
                            <a:srgbClr val="000000"/>
                          </a:solidFill>
                          <a:latin typeface="Calibri"/>
                        </a:rPr>
                        <a:t>Le famiglie italiane hanno sempre preferito la telefonia mobile rispetto alla connettività</a:t>
                      </a:r>
                      <a:endParaRPr lang="it-IT" sz="1600" b="0" strike="noStrike" spc="-1">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r>
              <a:tr h="1307880">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it-IT" sz="1600" b="0" strike="noStrike" spc="-1" dirty="0" smtClean="0">
                          <a:solidFill>
                            <a:srgbClr val="000000"/>
                          </a:solidFill>
                          <a:latin typeface="Calibri"/>
                        </a:rPr>
                        <a:t>I governi del passato non hanno mai fatto attenzione al problema della banda larga. Per alcuni di questi la banda larga era antagonista alle TV</a:t>
                      </a:r>
                      <a:endParaRPr lang="it-IT" sz="1600" b="0" strike="noStrike" spc="-1" dirty="0" smtClean="0">
                        <a:latin typeface="+mn-lt"/>
                      </a:endParaRPr>
                    </a:p>
                    <a:p>
                      <a:pPr algn="just">
                        <a:lnSpc>
                          <a:spcPct val="100000"/>
                        </a:lnSpc>
                      </a:pPr>
                      <a:endParaRPr lang="it-IT" sz="16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just">
                        <a:lnSpc>
                          <a:spcPct val="100000"/>
                        </a:lnSpc>
                      </a:pPr>
                      <a:r>
                        <a:rPr lang="it-IT" sz="1600" b="0" strike="noStrike" spc="-1">
                          <a:solidFill>
                            <a:srgbClr val="000000"/>
                          </a:solidFill>
                          <a:latin typeface="Calibri"/>
                        </a:rPr>
                        <a:t>Le gestioni di Telecom sono state incentrate esclusivamente sullo sfruttamento della cassa e sulla cessione di asset. Gli enormi debiti delle scalate private hanno ostacolato gli investimenti</a:t>
                      </a:r>
                      <a:endParaRPr lang="it-IT"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just">
                        <a:lnSpc>
                          <a:spcPct val="100000"/>
                        </a:lnSpc>
                      </a:pPr>
                      <a:r>
                        <a:rPr lang="it-IT" sz="1600" b="0" strike="noStrike" spc="-1">
                          <a:solidFill>
                            <a:srgbClr val="000000"/>
                          </a:solidFill>
                          <a:latin typeface="Calibri"/>
                        </a:rPr>
                        <a:t>Lo sviluppo delle Pay TV senza una adeguata connettività di banda (assenza pacchetti sinergici) ha posto i due abbonamenti in competizione su due infrastrutture diverse </a:t>
                      </a:r>
                      <a:endParaRPr lang="it-IT"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1307880">
                <a:tc>
                  <a:txBody>
                    <a:bodyPr/>
                    <a:lstStyle/>
                    <a:p>
                      <a:pPr algn="just">
                        <a:lnSpc>
                          <a:spcPct val="100000"/>
                        </a:lnSpc>
                      </a:pPr>
                      <a:r>
                        <a:rPr lang="it-IT" sz="1600" b="0" strike="noStrike" spc="-1">
                          <a:solidFill>
                            <a:srgbClr val="000000"/>
                          </a:solidFill>
                          <a:latin typeface="Calibri"/>
                        </a:rPr>
                        <a:t>Lo Stato non ha esercitato alcun controllo sulle aziende strategiche di telecomunicazioni</a:t>
                      </a:r>
                      <a:endParaRPr lang="it-IT" sz="1600" b="0" strike="noStrike" spc="-1">
                        <a:latin typeface="Arial"/>
                      </a:endParaRPr>
                    </a:p>
                    <a:p>
                      <a:pPr algn="just">
                        <a:lnSpc>
                          <a:spcPct val="100000"/>
                        </a:lnSpc>
                      </a:pPr>
                      <a:endParaRPr lang="it-IT" sz="1600" b="0" strike="noStrike" spc="-1">
                        <a:latin typeface="Arial"/>
                      </a:endParaRPr>
                    </a:p>
                    <a:p>
                      <a:pPr algn="just">
                        <a:lnSpc>
                          <a:spcPct val="100000"/>
                        </a:lnSpc>
                      </a:pPr>
                      <a:endParaRPr lang="it-IT" sz="1600" b="0" strike="noStrike" spc="-1">
                        <a:latin typeface="Arial"/>
                      </a:endParaRPr>
                    </a:p>
                    <a:p>
                      <a:pPr algn="just">
                        <a:lnSpc>
                          <a:spcPct val="100000"/>
                        </a:lnSpc>
                      </a:pPr>
                      <a:endParaRPr lang="it-IT"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gn="just">
                        <a:lnSpc>
                          <a:spcPct val="100000"/>
                        </a:lnSpc>
                      </a:pPr>
                      <a:r>
                        <a:rPr lang="it-IT" sz="1600" b="0" strike="noStrike" spc="-1" dirty="0">
                          <a:solidFill>
                            <a:srgbClr val="000000"/>
                          </a:solidFill>
                          <a:latin typeface="Calibri"/>
                        </a:rPr>
                        <a:t>Le aziende concorrenti hanno fatto fatica a reperire  capitali necessari per investire in infrastrutture FTTH alternative, anche per i rischi dovuti al potere politico e finanziario di Telecom</a:t>
                      </a:r>
                      <a:endParaRPr lang="it-IT" sz="16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gn="just">
                        <a:lnSpc>
                          <a:spcPct val="100000"/>
                        </a:lnSpc>
                      </a:pPr>
                      <a:r>
                        <a:rPr lang="it-IT" sz="1600" b="0" strike="noStrike" spc="-1" dirty="0">
                          <a:solidFill>
                            <a:srgbClr val="000000"/>
                          </a:solidFill>
                          <a:latin typeface="Calibri"/>
                        </a:rPr>
                        <a:t>Il mancato sviluppo dei </a:t>
                      </a:r>
                      <a:r>
                        <a:rPr lang="it-IT" sz="1600" b="0" strike="noStrike" spc="-1" dirty="0" err="1">
                          <a:solidFill>
                            <a:srgbClr val="000000"/>
                          </a:solidFill>
                          <a:latin typeface="Calibri"/>
                        </a:rPr>
                        <a:t>teleservizi</a:t>
                      </a:r>
                      <a:r>
                        <a:rPr lang="it-IT" sz="1600" b="0" strike="noStrike" spc="-1" dirty="0">
                          <a:solidFill>
                            <a:srgbClr val="000000"/>
                          </a:solidFill>
                          <a:latin typeface="Calibri"/>
                        </a:rPr>
                        <a:t> al cittadino hanno rallentato la necessità di banda</a:t>
                      </a:r>
                      <a:endParaRPr lang="it-IT" sz="16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dirty="0">
                <a:solidFill>
                  <a:srgbClr val="FFFFFF"/>
                </a:solidFill>
                <a:latin typeface="Calibri"/>
                <a:ea typeface="DejaVu Sans"/>
              </a:rPr>
              <a:t>Telecom Italia: un «</a:t>
            </a:r>
            <a:r>
              <a:rPr lang="it-IT" sz="4000" b="1" spc="-1" dirty="0" err="1">
                <a:solidFill>
                  <a:srgbClr val="FFFFFF"/>
                </a:solidFill>
                <a:latin typeface="Calibri"/>
                <a:ea typeface="DejaVu Sans"/>
              </a:rPr>
              <a:t>worst</a:t>
            </a:r>
            <a:r>
              <a:rPr lang="it-IT" sz="4000" b="1" spc="-1" dirty="0">
                <a:solidFill>
                  <a:srgbClr val="FFFFFF"/>
                </a:solidFill>
                <a:latin typeface="Calibri"/>
                <a:ea typeface="DejaVu Sans"/>
              </a:rPr>
              <a:t> case» da manuale</a:t>
            </a:r>
          </a:p>
        </p:txBody>
      </p:sp>
      <p:sp>
        <p:nvSpPr>
          <p:cNvPr id="181" name="CustomShape 3"/>
          <p:cNvSpPr/>
          <p:nvPr/>
        </p:nvSpPr>
        <p:spPr>
          <a:xfrm>
            <a:off x="1153800" y="6611040"/>
            <a:ext cx="4312080" cy="17928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it-IT" sz="1100" b="0" i="1" strike="noStrike" spc="-86">
                <a:solidFill>
                  <a:srgbClr val="000000"/>
                </a:solidFill>
                <a:latin typeface="Arial"/>
                <a:ea typeface="DejaVu Sans"/>
              </a:rPr>
              <a:t>Fonte: </a:t>
            </a:r>
            <a:r>
              <a:rPr lang="it-IT" sz="1100" b="0" i="1" strike="noStrike" spc="-80">
                <a:solidFill>
                  <a:srgbClr val="000000"/>
                </a:solidFill>
                <a:latin typeface="Arial"/>
                <a:ea typeface="DejaVu Sans"/>
              </a:rPr>
              <a:t>Bilanci </a:t>
            </a:r>
            <a:r>
              <a:rPr lang="it-IT" sz="1100" b="0" i="1" strike="noStrike" spc="-55">
                <a:solidFill>
                  <a:srgbClr val="000000"/>
                </a:solidFill>
                <a:latin typeface="Arial"/>
                <a:ea typeface="DejaVu Sans"/>
              </a:rPr>
              <a:t>annuali </a:t>
            </a:r>
            <a:r>
              <a:rPr lang="it-IT" sz="1100" b="0" i="1" strike="noStrike" spc="-94">
                <a:solidFill>
                  <a:srgbClr val="000000"/>
                </a:solidFill>
                <a:latin typeface="Arial"/>
                <a:ea typeface="DejaVu Sans"/>
              </a:rPr>
              <a:t>Gruppo </a:t>
            </a:r>
            <a:r>
              <a:rPr lang="it-IT" sz="1100" b="0" i="1" strike="noStrike" spc="-109">
                <a:solidFill>
                  <a:srgbClr val="000000"/>
                </a:solidFill>
                <a:latin typeface="Arial"/>
                <a:ea typeface="DejaVu Sans"/>
              </a:rPr>
              <a:t>Telecom </a:t>
            </a:r>
            <a:r>
              <a:rPr lang="it-IT" sz="1100" b="0" i="1" strike="noStrike" spc="-21">
                <a:solidFill>
                  <a:srgbClr val="000000"/>
                </a:solidFill>
                <a:latin typeface="Arial"/>
                <a:ea typeface="DejaVu Sans"/>
              </a:rPr>
              <a:t>Italia </a:t>
            </a:r>
            <a:r>
              <a:rPr lang="it-IT" sz="1100" b="0" i="1" strike="noStrike" spc="-29">
                <a:solidFill>
                  <a:srgbClr val="000000"/>
                </a:solidFill>
                <a:latin typeface="Arial"/>
                <a:ea typeface="DejaVu Sans"/>
              </a:rPr>
              <a:t>(dati </a:t>
            </a:r>
            <a:r>
              <a:rPr lang="it-IT" sz="1100" b="0" i="1" strike="noStrike" spc="-60">
                <a:solidFill>
                  <a:srgbClr val="000000"/>
                </a:solidFill>
                <a:latin typeface="Arial"/>
                <a:ea typeface="DejaVu Sans"/>
              </a:rPr>
              <a:t>in </a:t>
            </a:r>
            <a:r>
              <a:rPr lang="it-IT" sz="1100" b="0" i="1" strike="noStrike" spc="-55">
                <a:solidFill>
                  <a:srgbClr val="000000"/>
                </a:solidFill>
                <a:latin typeface="Arial"/>
                <a:ea typeface="DejaVu Sans"/>
              </a:rPr>
              <a:t>milioni </a:t>
            </a:r>
            <a:r>
              <a:rPr lang="it-IT" sz="1100" b="0" i="1" strike="noStrike" spc="-60">
                <a:solidFill>
                  <a:srgbClr val="000000"/>
                </a:solidFill>
                <a:latin typeface="Arial"/>
                <a:ea typeface="DejaVu Sans"/>
              </a:rPr>
              <a:t>di</a:t>
            </a:r>
            <a:r>
              <a:rPr lang="it-IT" sz="1100" b="0" i="1" strike="noStrike" spc="-41">
                <a:solidFill>
                  <a:srgbClr val="000000"/>
                </a:solidFill>
                <a:latin typeface="Arial"/>
                <a:ea typeface="DejaVu Sans"/>
              </a:rPr>
              <a:t> </a:t>
            </a:r>
            <a:r>
              <a:rPr lang="it-IT" sz="1100" b="0" i="1" strike="noStrike" spc="-63">
                <a:solidFill>
                  <a:srgbClr val="000000"/>
                </a:solidFill>
                <a:latin typeface="Arial"/>
                <a:ea typeface="DejaVu Sans"/>
              </a:rPr>
              <a:t>euro)</a:t>
            </a:r>
            <a:endParaRPr lang="it-IT" sz="1100" b="0" strike="noStrike" spc="-1">
              <a:latin typeface="Arial"/>
            </a:endParaRPr>
          </a:p>
        </p:txBody>
      </p:sp>
      <p:sp>
        <p:nvSpPr>
          <p:cNvPr id="198" name="CustomShape 20"/>
          <p:cNvSpPr/>
          <p:nvPr/>
        </p:nvSpPr>
        <p:spPr>
          <a:xfrm>
            <a:off x="5939120" y="1501752"/>
            <a:ext cx="5959440" cy="365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lnSpc>
                <a:spcPct val="100000"/>
              </a:lnSpc>
              <a:buClr>
                <a:srgbClr val="000000"/>
              </a:buClr>
              <a:buFont typeface="Arial"/>
              <a:buChar char="•"/>
            </a:pPr>
            <a:r>
              <a:rPr lang="it-IT" sz="1800" strike="noStrike" spc="-1" dirty="0">
                <a:solidFill>
                  <a:srgbClr val="000000"/>
                </a:solidFill>
                <a:latin typeface="Calibri"/>
                <a:ea typeface="DejaVu Sans"/>
              </a:rPr>
              <a:t>Dopo una superficiale privatizzazione l’azienda è stata scalata e </a:t>
            </a:r>
            <a:r>
              <a:rPr lang="it-IT" sz="1800" strike="noStrike" spc="-1" dirty="0" err="1">
                <a:solidFill>
                  <a:srgbClr val="000000"/>
                </a:solidFill>
                <a:latin typeface="Calibri"/>
                <a:ea typeface="DejaVu Sans"/>
              </a:rPr>
              <a:t>riscalata</a:t>
            </a:r>
            <a:r>
              <a:rPr lang="it-IT" sz="1800" strike="noStrike" spc="-1" dirty="0">
                <a:solidFill>
                  <a:srgbClr val="000000"/>
                </a:solidFill>
                <a:latin typeface="Calibri"/>
                <a:ea typeface="DejaVu Sans"/>
              </a:rPr>
              <a:t> a debito </a:t>
            </a:r>
            <a:r>
              <a:rPr lang="it-IT" sz="1800" strike="noStrike" spc="-1" dirty="0" smtClean="0">
                <a:solidFill>
                  <a:srgbClr val="000000"/>
                </a:solidFill>
                <a:latin typeface="Calibri"/>
                <a:ea typeface="DejaVu Sans"/>
              </a:rPr>
              <a:t>attraverso </a:t>
            </a:r>
            <a:r>
              <a:rPr lang="it-IT" sz="1800" strike="noStrike" spc="-1" dirty="0">
                <a:solidFill>
                  <a:srgbClr val="000000"/>
                </a:solidFill>
                <a:latin typeface="Calibri"/>
                <a:ea typeface="DejaVu Sans"/>
              </a:rPr>
              <a:t>le tecniche delle </a:t>
            </a:r>
            <a:r>
              <a:rPr lang="it-IT" sz="1800" i="1" strike="noStrike" spc="-1" dirty="0">
                <a:solidFill>
                  <a:srgbClr val="000000"/>
                </a:solidFill>
                <a:latin typeface="Calibri"/>
                <a:ea typeface="DejaVu Sans"/>
              </a:rPr>
              <a:t>scatole cinesi </a:t>
            </a:r>
            <a:r>
              <a:rPr lang="it-IT" sz="1800" strike="noStrike" spc="-1" dirty="0">
                <a:solidFill>
                  <a:srgbClr val="000000"/>
                </a:solidFill>
                <a:latin typeface="Calibri"/>
                <a:ea typeface="DejaVu Sans"/>
              </a:rPr>
              <a:t>e del </a:t>
            </a:r>
            <a:r>
              <a:rPr lang="it-IT" sz="1800" i="1" strike="noStrike" spc="-1" dirty="0" err="1">
                <a:solidFill>
                  <a:srgbClr val="000000"/>
                </a:solidFill>
                <a:latin typeface="Calibri"/>
                <a:ea typeface="DejaVu Sans"/>
              </a:rPr>
              <a:t>leverage</a:t>
            </a:r>
            <a:r>
              <a:rPr lang="it-IT" sz="1800" i="1" strike="noStrike" spc="-1" dirty="0">
                <a:solidFill>
                  <a:srgbClr val="000000"/>
                </a:solidFill>
                <a:latin typeface="Calibri"/>
                <a:ea typeface="DejaVu Sans"/>
              </a:rPr>
              <a:t> buyout</a:t>
            </a:r>
            <a:r>
              <a:rPr lang="it-IT" sz="1800" strike="noStrike" spc="-1" dirty="0">
                <a:solidFill>
                  <a:srgbClr val="000000"/>
                </a:solidFill>
                <a:latin typeface="Calibri"/>
                <a:ea typeface="DejaVu Sans"/>
              </a:rPr>
              <a:t>: </a:t>
            </a:r>
            <a:r>
              <a:rPr lang="it-IT" sz="1800" strike="noStrike" spc="-1" dirty="0" smtClean="0">
                <a:solidFill>
                  <a:srgbClr val="000000"/>
                </a:solidFill>
                <a:latin typeface="Calibri"/>
                <a:ea typeface="DejaVu Sans"/>
              </a:rPr>
              <a:t>35 miliardi di </a:t>
            </a:r>
            <a:r>
              <a:rPr lang="it-IT" sz="1800" strike="noStrike" spc="-1" dirty="0">
                <a:solidFill>
                  <a:srgbClr val="000000"/>
                </a:solidFill>
                <a:latin typeface="Calibri"/>
                <a:ea typeface="DejaVu Sans"/>
              </a:rPr>
              <a:t>debiti </a:t>
            </a:r>
            <a:r>
              <a:rPr lang="it-IT" spc="-1" dirty="0" smtClean="0">
                <a:solidFill>
                  <a:srgbClr val="000000"/>
                </a:solidFill>
                <a:latin typeface="Calibri"/>
              </a:rPr>
              <a:t>(</a:t>
            </a:r>
            <a:r>
              <a:rPr lang="it-IT" spc="-1" dirty="0">
                <a:solidFill>
                  <a:srgbClr val="000000"/>
                </a:solidFill>
                <a:latin typeface="Calibri"/>
              </a:rPr>
              <a:t>le due </a:t>
            </a:r>
            <a:r>
              <a:rPr lang="it-IT" spc="-1" dirty="0" smtClean="0">
                <a:solidFill>
                  <a:srgbClr val="000000"/>
                </a:solidFill>
                <a:latin typeface="Calibri"/>
              </a:rPr>
              <a:t>OPA del 1999 e del 2005) che </a:t>
            </a:r>
            <a:r>
              <a:rPr lang="it-IT" sz="1800" strike="noStrike" spc="-1" dirty="0">
                <a:solidFill>
                  <a:srgbClr val="000000"/>
                </a:solidFill>
                <a:latin typeface="Calibri"/>
                <a:ea typeface="DejaVu Sans"/>
              </a:rPr>
              <a:t>hanno ostacolato </a:t>
            </a:r>
            <a:r>
              <a:rPr lang="it-IT" sz="1800" strike="noStrike" spc="-1" dirty="0" smtClean="0">
                <a:solidFill>
                  <a:srgbClr val="000000"/>
                </a:solidFill>
                <a:latin typeface="Calibri"/>
                <a:ea typeface="DejaVu Sans"/>
              </a:rPr>
              <a:t>lo sviluppo del settore</a:t>
            </a:r>
            <a:endParaRPr lang="it-IT" sz="1800" strike="noStrike" spc="-1" dirty="0">
              <a:latin typeface="Arial"/>
            </a:endParaRPr>
          </a:p>
          <a:p>
            <a:pPr marL="285840" indent="-284400" algn="just">
              <a:lnSpc>
                <a:spcPct val="100000"/>
              </a:lnSpc>
              <a:buClr>
                <a:srgbClr val="000000"/>
              </a:buClr>
              <a:buFont typeface="Arial"/>
              <a:buChar char="•"/>
            </a:pPr>
            <a:r>
              <a:rPr lang="it-IT" sz="1800" strike="noStrike" spc="-1" dirty="0">
                <a:solidFill>
                  <a:srgbClr val="000000"/>
                </a:solidFill>
                <a:latin typeface="Calibri"/>
                <a:ea typeface="DejaVu Sans"/>
              </a:rPr>
              <a:t>Un clima di </a:t>
            </a:r>
            <a:r>
              <a:rPr lang="it-IT" sz="1800" strike="noStrike" spc="-1" dirty="0" smtClean="0">
                <a:solidFill>
                  <a:srgbClr val="000000"/>
                </a:solidFill>
                <a:latin typeface="Calibri"/>
                <a:ea typeface="DejaVu Sans"/>
              </a:rPr>
              <a:t>prolungato </a:t>
            </a:r>
            <a:r>
              <a:rPr lang="it-IT" sz="1800" strike="noStrike" spc="-1" dirty="0">
                <a:solidFill>
                  <a:srgbClr val="000000"/>
                </a:solidFill>
                <a:latin typeface="Calibri"/>
                <a:ea typeface="DejaVu Sans"/>
              </a:rPr>
              <a:t>conflitto interno per la </a:t>
            </a:r>
            <a:r>
              <a:rPr lang="it-IT" sz="1800" strike="noStrike" spc="-1" dirty="0" err="1">
                <a:solidFill>
                  <a:srgbClr val="000000"/>
                </a:solidFill>
                <a:latin typeface="Calibri"/>
                <a:ea typeface="DejaVu Sans"/>
              </a:rPr>
              <a:t>governance</a:t>
            </a:r>
            <a:r>
              <a:rPr lang="it-IT" sz="1800" strike="noStrike" spc="-1" dirty="0">
                <a:solidFill>
                  <a:srgbClr val="000000"/>
                </a:solidFill>
                <a:latin typeface="Calibri"/>
                <a:ea typeface="DejaVu Sans"/>
              </a:rPr>
              <a:t> ha ulteriormente complicato i processi di innovazione (lo statuto prevede che chi ha la maggioranza, di media il </a:t>
            </a:r>
            <a:r>
              <a:rPr lang="it-IT" sz="1800" strike="noStrike" spc="-1" dirty="0" smtClean="0">
                <a:solidFill>
                  <a:srgbClr val="000000"/>
                </a:solidFill>
                <a:latin typeface="Calibri"/>
                <a:ea typeface="DejaVu Sans"/>
              </a:rPr>
              <a:t>25%, </a:t>
            </a:r>
            <a:r>
              <a:rPr lang="it-IT" sz="1800" strike="noStrike" spc="-1" dirty="0">
                <a:solidFill>
                  <a:srgbClr val="000000"/>
                </a:solidFill>
                <a:latin typeface="Calibri"/>
                <a:ea typeface="DejaVu Sans"/>
              </a:rPr>
              <a:t>possa riempire il CDA per l’80% delle </a:t>
            </a:r>
            <a:r>
              <a:rPr lang="it-IT" sz="1800" strike="noStrike" spc="-1" dirty="0" smtClean="0">
                <a:solidFill>
                  <a:srgbClr val="000000"/>
                </a:solidFill>
                <a:latin typeface="Calibri"/>
                <a:ea typeface="DejaVu Sans"/>
              </a:rPr>
              <a:t>poltrone)</a:t>
            </a:r>
            <a:endParaRPr lang="it-IT" sz="1800" strike="noStrike" spc="-1" dirty="0">
              <a:latin typeface="Arial"/>
            </a:endParaRPr>
          </a:p>
          <a:p>
            <a:pPr marL="285840" indent="-284400" algn="just">
              <a:lnSpc>
                <a:spcPct val="100000"/>
              </a:lnSpc>
              <a:buClr>
                <a:srgbClr val="000000"/>
              </a:buClr>
              <a:buFont typeface="Arial"/>
              <a:buChar char="•"/>
            </a:pPr>
            <a:r>
              <a:rPr lang="it-IT" sz="1800" strike="noStrike" spc="-1" dirty="0">
                <a:solidFill>
                  <a:srgbClr val="000000"/>
                </a:solidFill>
                <a:latin typeface="Calibri"/>
                <a:ea typeface="DejaVu Sans"/>
              </a:rPr>
              <a:t>La vendita di tutte le partecipate, la cessione di 2.000 edifici e la perdita di 70.000 posti di lavoro hanno ridimensionato </a:t>
            </a:r>
            <a:r>
              <a:rPr lang="it-IT" sz="1800" strike="noStrike" spc="-1" dirty="0" smtClean="0">
                <a:solidFill>
                  <a:srgbClr val="000000"/>
                </a:solidFill>
                <a:latin typeface="Calibri"/>
                <a:ea typeface="DejaVu Sans"/>
              </a:rPr>
              <a:t>l’azienda</a:t>
            </a:r>
            <a:endParaRPr lang="it-IT" sz="1800" strike="noStrike" spc="-1" dirty="0">
              <a:latin typeface="Arial"/>
            </a:endParaRPr>
          </a:p>
        </p:txBody>
      </p:sp>
      <p:sp>
        <p:nvSpPr>
          <p:cNvPr id="199" name="CustomShape 21"/>
          <p:cNvSpPr/>
          <p:nvPr/>
        </p:nvSpPr>
        <p:spPr>
          <a:xfrm>
            <a:off x="221144" y="5579353"/>
            <a:ext cx="11748392" cy="971024"/>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100000"/>
              </a:lnSpc>
            </a:pPr>
            <a:r>
              <a:rPr lang="it-IT" sz="2000" b="1" strike="noStrike" spc="-1" dirty="0" smtClean="0">
                <a:solidFill>
                  <a:srgbClr val="FFFFFF"/>
                </a:solidFill>
                <a:latin typeface="Calibri"/>
                <a:ea typeface="DejaVu Sans"/>
              </a:rPr>
              <a:t>Per effetto di gestioni passate (1999-2005) finanziariamente inefficienti Telecom </a:t>
            </a:r>
            <a:r>
              <a:rPr lang="it-IT" sz="2000" b="1" strike="noStrike" spc="-1" dirty="0">
                <a:solidFill>
                  <a:srgbClr val="FFFFFF"/>
                </a:solidFill>
                <a:latin typeface="Calibri"/>
                <a:ea typeface="DejaVu Sans"/>
              </a:rPr>
              <a:t>ha ancora oggi </a:t>
            </a:r>
            <a:r>
              <a:rPr lang="it-IT" sz="2000" b="1" strike="noStrike" spc="-1" dirty="0" smtClean="0">
                <a:solidFill>
                  <a:srgbClr val="FFFFFF"/>
                </a:solidFill>
                <a:latin typeface="Calibri"/>
                <a:ea typeface="DejaVu Sans"/>
              </a:rPr>
              <a:t>circa 34 </a:t>
            </a:r>
            <a:r>
              <a:rPr lang="it-IT" sz="2000" b="1" strike="noStrike" spc="-1" dirty="0">
                <a:solidFill>
                  <a:srgbClr val="FFFFFF"/>
                </a:solidFill>
                <a:latin typeface="Calibri"/>
                <a:ea typeface="DejaVu Sans"/>
              </a:rPr>
              <a:t>miliardi di debiti lordi e </a:t>
            </a:r>
            <a:r>
              <a:rPr lang="it-IT" sz="2000" b="1" strike="noStrike" spc="-1" dirty="0" smtClean="0">
                <a:solidFill>
                  <a:srgbClr val="FFFFFF"/>
                </a:solidFill>
                <a:latin typeface="Calibri"/>
                <a:ea typeface="DejaVu Sans"/>
              </a:rPr>
              <a:t>25 </a:t>
            </a:r>
            <a:r>
              <a:rPr lang="it-IT" sz="2000" b="1" strike="noStrike" spc="-1" dirty="0">
                <a:solidFill>
                  <a:srgbClr val="FFFFFF"/>
                </a:solidFill>
                <a:latin typeface="Calibri"/>
                <a:ea typeface="DejaVu Sans"/>
              </a:rPr>
              <a:t>miliardi di debiti netti a fronte di un fatturato di </a:t>
            </a:r>
            <a:r>
              <a:rPr lang="it-IT" sz="2000" b="1" strike="noStrike" spc="-1" dirty="0" smtClean="0">
                <a:solidFill>
                  <a:srgbClr val="FFFFFF"/>
                </a:solidFill>
                <a:latin typeface="Calibri"/>
                <a:ea typeface="DejaVu Sans"/>
              </a:rPr>
              <a:t>18 miliardi</a:t>
            </a:r>
            <a:endParaRPr lang="it-IT" sz="2000" b="0" strike="noStrike" spc="-1" dirty="0">
              <a:latin typeface="Arial"/>
            </a:endParaRPr>
          </a:p>
        </p:txBody>
      </p:sp>
      <p:pic>
        <p:nvPicPr>
          <p:cNvPr id="1026" name="Picture 2" descr="C:\Users\pietroilgrande\Desktop\BILANCI TIM (1997-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9115"/>
            <a:ext cx="5951324" cy="4110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dirty="0" smtClean="0">
                <a:solidFill>
                  <a:srgbClr val="FFFFFF"/>
                </a:solidFill>
                <a:latin typeface="Calibri"/>
                <a:ea typeface="DejaVu Sans"/>
              </a:rPr>
              <a:t>La situazione attuale della rete fissa: principali criticità </a:t>
            </a:r>
            <a:endParaRPr lang="it-IT" sz="4000" b="1" spc="-1" dirty="0">
              <a:solidFill>
                <a:srgbClr val="FFFFFF"/>
              </a:solidFill>
              <a:latin typeface="Calibri"/>
              <a:ea typeface="DejaVu Sans"/>
            </a:endParaRPr>
          </a:p>
        </p:txBody>
      </p:sp>
      <p:sp>
        <p:nvSpPr>
          <p:cNvPr id="198" name="CustomShape 20"/>
          <p:cNvSpPr/>
          <p:nvPr/>
        </p:nvSpPr>
        <p:spPr>
          <a:xfrm>
            <a:off x="385748" y="853680"/>
            <a:ext cx="11419184" cy="365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40" algn="just">
              <a:lnSpc>
                <a:spcPct val="100000"/>
              </a:lnSpc>
              <a:buClr>
                <a:srgbClr val="000000"/>
              </a:buClr>
            </a:pPr>
            <a:endParaRPr lang="it-IT" sz="2400" strike="noStrike" spc="-1" dirty="0" smtClean="0">
              <a:solidFill>
                <a:srgbClr val="000000"/>
              </a:solidFill>
              <a:latin typeface="Calibri"/>
              <a:ea typeface="DejaVu Sans"/>
            </a:endParaRPr>
          </a:p>
          <a:p>
            <a:pPr marL="743040" lvl="1" indent="-284400" algn="just">
              <a:buClr>
                <a:srgbClr val="000000"/>
              </a:buClr>
              <a:buFont typeface="Arial"/>
              <a:buChar char="•"/>
            </a:pPr>
            <a:r>
              <a:rPr lang="it-IT" sz="2400" b="1" spc="-1" dirty="0" smtClean="0">
                <a:solidFill>
                  <a:srgbClr val="000000"/>
                </a:solidFill>
                <a:latin typeface="Calibri"/>
                <a:ea typeface="DejaVu Sans"/>
              </a:rPr>
              <a:t>TIM</a:t>
            </a:r>
          </a:p>
          <a:p>
            <a:pPr marL="1200240" lvl="2" indent="-284400" algn="just">
              <a:buClr>
                <a:srgbClr val="000000"/>
              </a:buClr>
              <a:buFont typeface="Arial"/>
              <a:buChar char="•"/>
            </a:pPr>
            <a:r>
              <a:rPr lang="it-IT" sz="2400" spc="-1" dirty="0" smtClean="0">
                <a:solidFill>
                  <a:srgbClr val="000000"/>
                </a:solidFill>
                <a:latin typeface="Calibri"/>
                <a:ea typeface="DejaVu Sans"/>
              </a:rPr>
              <a:t>Rapporto debito fatturato problematico per effetto delle gestioni passate (1999-2005): 34 miliardi di debiti lordi a fronte di un fatturato di circa 18 miliardi</a:t>
            </a:r>
          </a:p>
          <a:p>
            <a:pPr marL="1200240" lvl="2" indent="-284400" algn="just">
              <a:buClr>
                <a:srgbClr val="000000"/>
              </a:buClr>
              <a:buFont typeface="Arial"/>
              <a:buChar char="•"/>
            </a:pPr>
            <a:r>
              <a:rPr lang="it-IT" sz="2400" spc="-1" dirty="0" smtClean="0">
                <a:solidFill>
                  <a:srgbClr val="000000"/>
                </a:solidFill>
                <a:latin typeface="Calibri"/>
                <a:ea typeface="DejaVu Sans"/>
              </a:rPr>
              <a:t>Trend generale discendente del fatturato per tutto il settore della telefonia </a:t>
            </a:r>
          </a:p>
          <a:p>
            <a:pPr marL="1200240" lvl="2" indent="-284400" algn="just">
              <a:buClr>
                <a:srgbClr val="000000"/>
              </a:buClr>
              <a:buFont typeface="Arial"/>
              <a:buChar char="•"/>
            </a:pPr>
            <a:r>
              <a:rPr lang="it-IT" sz="2400" spc="-1" dirty="0" err="1" smtClean="0">
                <a:solidFill>
                  <a:srgbClr val="000000"/>
                </a:solidFill>
                <a:latin typeface="Calibri"/>
                <a:ea typeface="DejaVu Sans"/>
              </a:rPr>
              <a:t>Governance</a:t>
            </a:r>
            <a:r>
              <a:rPr lang="it-IT" sz="2400" spc="-1" dirty="0" smtClean="0">
                <a:solidFill>
                  <a:srgbClr val="000000"/>
                </a:solidFill>
                <a:latin typeface="Calibri"/>
                <a:ea typeface="DejaVu Sans"/>
              </a:rPr>
              <a:t> instabile</a:t>
            </a:r>
          </a:p>
          <a:p>
            <a:pPr marL="915840" lvl="2" algn="just">
              <a:buClr>
                <a:srgbClr val="000000"/>
              </a:buClr>
            </a:pPr>
            <a:endParaRPr lang="it-IT" sz="2400" spc="-1" dirty="0" smtClean="0">
              <a:solidFill>
                <a:srgbClr val="000000"/>
              </a:solidFill>
              <a:latin typeface="Calibri"/>
              <a:ea typeface="DejaVu Sans"/>
            </a:endParaRPr>
          </a:p>
          <a:p>
            <a:pPr marL="743040" lvl="1" indent="-284400" algn="just">
              <a:buClr>
                <a:srgbClr val="000000"/>
              </a:buClr>
              <a:buFont typeface="Arial"/>
              <a:buChar char="•"/>
            </a:pPr>
            <a:r>
              <a:rPr lang="it-IT" sz="2400" b="1" strike="noStrike" spc="-1" dirty="0" smtClean="0">
                <a:solidFill>
                  <a:srgbClr val="000000"/>
                </a:solidFill>
                <a:latin typeface="Calibri"/>
                <a:ea typeface="DejaVu Sans"/>
              </a:rPr>
              <a:t>Open </a:t>
            </a:r>
            <a:r>
              <a:rPr lang="it-IT" sz="2400" b="1" strike="noStrike" spc="-1" dirty="0" err="1" smtClean="0">
                <a:solidFill>
                  <a:srgbClr val="000000"/>
                </a:solidFill>
                <a:latin typeface="Calibri"/>
                <a:ea typeface="DejaVu Sans"/>
              </a:rPr>
              <a:t>Fiber</a:t>
            </a:r>
            <a:endParaRPr lang="it-IT" sz="2400" strike="noStrike" spc="-1" dirty="0" smtClean="0">
              <a:solidFill>
                <a:srgbClr val="000000"/>
              </a:solidFill>
              <a:latin typeface="Calibri"/>
              <a:ea typeface="DejaVu Sans"/>
            </a:endParaRPr>
          </a:p>
          <a:p>
            <a:pPr marL="1200240" lvl="2" indent="-284400" algn="just">
              <a:buClr>
                <a:srgbClr val="000000"/>
              </a:buClr>
              <a:buFont typeface="Arial"/>
              <a:buChar char="•"/>
            </a:pPr>
            <a:r>
              <a:rPr lang="it-IT" sz="2400" spc="-1" dirty="0" smtClean="0">
                <a:solidFill>
                  <a:srgbClr val="000000"/>
                </a:solidFill>
                <a:latin typeface="Calibri"/>
                <a:ea typeface="DejaVu Sans"/>
              </a:rPr>
              <a:t>Sottostima dei costi di cablatura</a:t>
            </a:r>
          </a:p>
          <a:p>
            <a:pPr marL="1200240" lvl="2" indent="-284400" algn="just">
              <a:buClr>
                <a:srgbClr val="000000"/>
              </a:buClr>
              <a:buFont typeface="Arial"/>
              <a:buChar char="•"/>
            </a:pPr>
            <a:r>
              <a:rPr lang="it-IT" sz="2400" strike="noStrike" spc="-1" dirty="0" smtClean="0">
                <a:solidFill>
                  <a:srgbClr val="000000"/>
                </a:solidFill>
                <a:latin typeface="Calibri"/>
                <a:ea typeface="DejaVu Sans"/>
              </a:rPr>
              <a:t>Cablaggio che in molti casi si ferma a circa 100 metri di distanza dal palazzo</a:t>
            </a:r>
          </a:p>
          <a:p>
            <a:pPr marL="1200240" lvl="2" indent="-284400" algn="just">
              <a:buClr>
                <a:srgbClr val="000000"/>
              </a:buClr>
              <a:buFont typeface="Arial"/>
              <a:buChar char="•"/>
            </a:pPr>
            <a:r>
              <a:rPr lang="it-IT" sz="2400" spc="-1" dirty="0" smtClean="0">
                <a:solidFill>
                  <a:srgbClr val="000000"/>
                </a:solidFill>
                <a:latin typeface="Calibri"/>
                <a:ea typeface="DejaVu Sans"/>
              </a:rPr>
              <a:t>Rilevante duplicazione di investimenti rispetto ai piani di TIM</a:t>
            </a:r>
          </a:p>
          <a:p>
            <a:pPr marL="1200240" lvl="2" indent="-284400" algn="just">
              <a:buClr>
                <a:srgbClr val="000000"/>
              </a:buClr>
              <a:buFont typeface="Arial"/>
              <a:buChar char="•"/>
            </a:pPr>
            <a:r>
              <a:rPr lang="it-IT" sz="2400" strike="noStrike" spc="-1" dirty="0" smtClean="0">
                <a:solidFill>
                  <a:srgbClr val="000000"/>
                </a:solidFill>
                <a:latin typeface="Calibri"/>
                <a:ea typeface="DejaVu Sans"/>
              </a:rPr>
              <a:t>Bassa penetrazione della clientela attiva (circa il 15% sulle unità cablate)</a:t>
            </a:r>
            <a:endParaRPr lang="it-IT" sz="2400" strike="noStrike" spc="-1" dirty="0">
              <a:latin typeface="Arial"/>
            </a:endParaRPr>
          </a:p>
        </p:txBody>
      </p:sp>
      <p:sp>
        <p:nvSpPr>
          <p:cNvPr id="5" name="CustomShape 3"/>
          <p:cNvSpPr/>
          <p:nvPr/>
        </p:nvSpPr>
        <p:spPr>
          <a:xfrm>
            <a:off x="537120" y="5661248"/>
            <a:ext cx="11192400" cy="876328"/>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2400" b="1" strike="noStrike" spc="-1" dirty="0" smtClean="0">
                <a:solidFill>
                  <a:srgbClr val="FFFFFF"/>
                </a:solidFill>
                <a:latin typeface="Calibri"/>
                <a:ea typeface="DejaVu Sans"/>
              </a:rPr>
              <a:t>In relazione alle notevoli difficoltà e allo spreco di risorse dovuto alla duplicazione delle infrastrutture è lecito aspettarsi  un nuovo assetto della rete fissa</a:t>
            </a:r>
            <a:endParaRPr lang="it-IT" sz="2400" b="0" strike="noStrike" spc="-1" dirty="0">
              <a:latin typeface="Arial"/>
            </a:endParaRPr>
          </a:p>
        </p:txBody>
      </p:sp>
    </p:spTree>
    <p:extLst>
      <p:ext uri="{BB962C8B-B14F-4D97-AF65-F5344CB8AC3E}">
        <p14:creationId xmlns:p14="http://schemas.microsoft.com/office/powerpoint/2010/main" val="8784629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6186240" y="1955880"/>
            <a:ext cx="4782240" cy="30438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208" name="CustomShape 2"/>
          <p:cNvSpPr/>
          <p:nvPr/>
        </p:nvSpPr>
        <p:spPr>
          <a:xfrm>
            <a:off x="612720" y="1951560"/>
            <a:ext cx="4717080" cy="30312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209" name="CustomShape 3"/>
          <p:cNvSpPr/>
          <p:nvPr/>
        </p:nvSpPr>
        <p:spPr>
          <a:xfrm>
            <a:off x="2635560" y="1217880"/>
            <a:ext cx="1758240" cy="254880"/>
          </a:xfrm>
          <a:prstGeom prst="rect">
            <a:avLst/>
          </a:prstGeom>
          <a:noFill/>
          <a:ln>
            <a:noFill/>
          </a:ln>
        </p:spPr>
        <p:style>
          <a:lnRef idx="0">
            <a:scrgbClr r="0" g="0" b="0"/>
          </a:lnRef>
          <a:fillRef idx="0">
            <a:scrgbClr r="0" g="0" b="0"/>
          </a:fillRef>
          <a:effectRef idx="0">
            <a:scrgbClr r="0" g="0" b="0"/>
          </a:effectRef>
          <a:fontRef idx="minor"/>
        </p:style>
        <p:txBody>
          <a:bodyPr lIns="0" tIns="12240" rIns="0" bIns="0"/>
          <a:lstStyle/>
          <a:p>
            <a:pPr marL="12600">
              <a:lnSpc>
                <a:spcPct val="100000"/>
              </a:lnSpc>
              <a:spcBef>
                <a:spcPts val="96"/>
              </a:spcBef>
            </a:pPr>
            <a:r>
              <a:rPr lang="it-IT" sz="1600" b="1" strike="noStrike" spc="-75">
                <a:solidFill>
                  <a:srgbClr val="000000"/>
                </a:solidFill>
                <a:latin typeface="Trebuchet MS"/>
                <a:ea typeface="DejaVu Sans"/>
              </a:rPr>
              <a:t>Numero</a:t>
            </a:r>
            <a:r>
              <a:rPr lang="it-IT" sz="1600" b="1" strike="noStrike" spc="-145">
                <a:solidFill>
                  <a:srgbClr val="000000"/>
                </a:solidFill>
                <a:latin typeface="Trebuchet MS"/>
                <a:ea typeface="DejaVu Sans"/>
              </a:rPr>
              <a:t> </a:t>
            </a:r>
            <a:r>
              <a:rPr lang="it-IT" sz="1600" b="1" strike="noStrike" spc="-80">
                <a:solidFill>
                  <a:srgbClr val="000000"/>
                </a:solidFill>
                <a:latin typeface="Trebuchet MS"/>
                <a:ea typeface="DejaVu Sans"/>
              </a:rPr>
              <a:t>Dipendenti</a:t>
            </a:r>
            <a:endParaRPr lang="it-IT" sz="1600" b="0" strike="noStrike" spc="-1">
              <a:latin typeface="Arial"/>
            </a:endParaRPr>
          </a:p>
        </p:txBody>
      </p:sp>
      <p:sp>
        <p:nvSpPr>
          <p:cNvPr id="210" name="CustomShape 4"/>
          <p:cNvSpPr/>
          <p:nvPr/>
        </p:nvSpPr>
        <p:spPr>
          <a:xfrm>
            <a:off x="2554200" y="2493360"/>
            <a:ext cx="766800" cy="35676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
        <p:nvSpPr>
          <p:cNvPr id="211" name="CustomShape 5"/>
          <p:cNvSpPr/>
          <p:nvPr/>
        </p:nvSpPr>
        <p:spPr>
          <a:xfrm>
            <a:off x="3515400" y="2853000"/>
            <a:ext cx="766800" cy="358200"/>
          </a:xfrm>
          <a:prstGeom prst="rect">
            <a:avLst/>
          </a:prstGeom>
          <a:blipFill rotWithShape="0">
            <a:blip r:embed="rId5"/>
            <a:stretch>
              <a:fillRect/>
            </a:stretch>
          </a:blipFill>
          <a:ln>
            <a:noFill/>
          </a:ln>
        </p:spPr>
        <p:style>
          <a:lnRef idx="0">
            <a:scrgbClr r="0" g="0" b="0"/>
          </a:lnRef>
          <a:fillRef idx="0">
            <a:scrgbClr r="0" g="0" b="0"/>
          </a:fillRef>
          <a:effectRef idx="0">
            <a:scrgbClr r="0" g="0" b="0"/>
          </a:effectRef>
          <a:fontRef idx="minor"/>
        </p:style>
      </p:sp>
      <p:sp>
        <p:nvSpPr>
          <p:cNvPr id="212" name="CustomShape 6"/>
          <p:cNvSpPr/>
          <p:nvPr/>
        </p:nvSpPr>
        <p:spPr>
          <a:xfrm>
            <a:off x="4474440" y="3357360"/>
            <a:ext cx="766800" cy="356760"/>
          </a:xfrm>
          <a:prstGeom prst="rect">
            <a:avLst/>
          </a:prstGeom>
          <a:blipFill rotWithShape="0">
            <a:blip r:embed="rId6"/>
            <a:stretch>
              <a:fillRect/>
            </a:stretch>
          </a:blipFill>
          <a:ln>
            <a:noFill/>
          </a:ln>
        </p:spPr>
        <p:style>
          <a:lnRef idx="0">
            <a:scrgbClr r="0" g="0" b="0"/>
          </a:lnRef>
          <a:fillRef idx="0">
            <a:scrgbClr r="0" g="0" b="0"/>
          </a:fillRef>
          <a:effectRef idx="0">
            <a:scrgbClr r="0" g="0" b="0"/>
          </a:effectRef>
          <a:fontRef idx="minor"/>
        </p:style>
      </p:sp>
      <p:sp>
        <p:nvSpPr>
          <p:cNvPr id="213" name="CustomShape 7"/>
          <p:cNvSpPr/>
          <p:nvPr/>
        </p:nvSpPr>
        <p:spPr>
          <a:xfrm>
            <a:off x="7446600" y="1217880"/>
            <a:ext cx="3056040" cy="254880"/>
          </a:xfrm>
          <a:prstGeom prst="rect">
            <a:avLst/>
          </a:prstGeom>
          <a:noFill/>
          <a:ln>
            <a:noFill/>
          </a:ln>
        </p:spPr>
        <p:style>
          <a:lnRef idx="0">
            <a:scrgbClr r="0" g="0" b="0"/>
          </a:lnRef>
          <a:fillRef idx="0">
            <a:scrgbClr r="0" g="0" b="0"/>
          </a:fillRef>
          <a:effectRef idx="0">
            <a:scrgbClr r="0" g="0" b="0"/>
          </a:effectRef>
          <a:fontRef idx="minor"/>
        </p:style>
        <p:txBody>
          <a:bodyPr lIns="0" tIns="12240" rIns="0" bIns="0"/>
          <a:lstStyle/>
          <a:p>
            <a:pPr marL="12600">
              <a:lnSpc>
                <a:spcPct val="100000"/>
              </a:lnSpc>
              <a:spcBef>
                <a:spcPts val="96"/>
              </a:spcBef>
            </a:pPr>
            <a:r>
              <a:rPr lang="it-IT" sz="1600" b="1" strike="noStrike" spc="-69">
                <a:solidFill>
                  <a:srgbClr val="000000"/>
                </a:solidFill>
                <a:latin typeface="Trebuchet MS"/>
                <a:ea typeface="DejaVu Sans"/>
              </a:rPr>
              <a:t>Rapporto</a:t>
            </a:r>
            <a:r>
              <a:rPr lang="it-IT" sz="1600" b="1" strike="noStrike" spc="-114">
                <a:solidFill>
                  <a:srgbClr val="000000"/>
                </a:solidFill>
                <a:latin typeface="Trebuchet MS"/>
                <a:ea typeface="DejaVu Sans"/>
              </a:rPr>
              <a:t> </a:t>
            </a:r>
            <a:r>
              <a:rPr lang="it-IT" sz="1600" b="1" strike="noStrike" spc="-80">
                <a:solidFill>
                  <a:srgbClr val="000000"/>
                </a:solidFill>
                <a:latin typeface="Trebuchet MS"/>
                <a:ea typeface="DejaVu Sans"/>
              </a:rPr>
              <a:t>Debito/Fatturato (Netto)</a:t>
            </a:r>
            <a:endParaRPr lang="it-IT" sz="1600" b="0" strike="noStrike" spc="-1">
              <a:latin typeface="Arial"/>
            </a:endParaRPr>
          </a:p>
        </p:txBody>
      </p:sp>
      <p:sp>
        <p:nvSpPr>
          <p:cNvPr id="214" name="CustomShape 8"/>
          <p:cNvSpPr/>
          <p:nvPr/>
        </p:nvSpPr>
        <p:spPr>
          <a:xfrm>
            <a:off x="5246100" y="5104956"/>
            <a:ext cx="1341720" cy="19440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it-IT" sz="1200" b="1" i="1" strike="noStrike" spc="-75" dirty="0">
                <a:solidFill>
                  <a:srgbClr val="000000"/>
                </a:solidFill>
                <a:latin typeface="Trebuchet MS"/>
                <a:ea typeface="DejaVu Sans"/>
              </a:rPr>
              <a:t>Fonte: </a:t>
            </a:r>
            <a:r>
              <a:rPr lang="it-IT" sz="1200" b="1" i="1" strike="noStrike" spc="-55" dirty="0">
                <a:solidFill>
                  <a:srgbClr val="000000"/>
                </a:solidFill>
                <a:latin typeface="Trebuchet MS"/>
                <a:ea typeface="DejaVu Sans"/>
              </a:rPr>
              <a:t>Bilanci </a:t>
            </a:r>
            <a:r>
              <a:rPr lang="it-IT" sz="1200" b="1" i="1" strike="noStrike" spc="-9" dirty="0" smtClean="0">
                <a:solidFill>
                  <a:srgbClr val="000000"/>
                </a:solidFill>
                <a:latin typeface="Trebuchet MS"/>
                <a:ea typeface="DejaVu Sans"/>
              </a:rPr>
              <a:t>2018</a:t>
            </a:r>
            <a:endParaRPr lang="it-IT" sz="1200" b="0" strike="noStrike" spc="-1" dirty="0">
              <a:latin typeface="Arial"/>
            </a:endParaRPr>
          </a:p>
        </p:txBody>
      </p:sp>
      <p:sp>
        <p:nvSpPr>
          <p:cNvPr id="215" name="CustomShape 9"/>
          <p:cNvSpPr/>
          <p:nvPr/>
        </p:nvSpPr>
        <p:spPr>
          <a:xfrm>
            <a:off x="1595160" y="1845720"/>
            <a:ext cx="766800" cy="358200"/>
          </a:xfrm>
          <a:prstGeom prst="rect">
            <a:avLst/>
          </a:prstGeom>
          <a:blipFill rotWithShape="0">
            <a:blip r:embed="rId7"/>
            <a:stretch>
              <a:fillRect/>
            </a:stretch>
          </a:blipFill>
          <a:ln>
            <a:noFill/>
          </a:ln>
        </p:spPr>
        <p:style>
          <a:lnRef idx="0">
            <a:scrgbClr r="0" g="0" b="0"/>
          </a:lnRef>
          <a:fillRef idx="0">
            <a:scrgbClr r="0" g="0" b="0"/>
          </a:fillRef>
          <a:effectRef idx="0">
            <a:scrgbClr r="0" g="0" b="0"/>
          </a:effectRef>
          <a:fontRef idx="minor"/>
        </p:style>
      </p:sp>
      <p:sp>
        <p:nvSpPr>
          <p:cNvPr id="216" name="CustomShape 10"/>
          <p:cNvSpPr/>
          <p:nvPr/>
        </p:nvSpPr>
        <p:spPr>
          <a:xfrm>
            <a:off x="8016120" y="2565000"/>
            <a:ext cx="766800" cy="35820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
        <p:nvSpPr>
          <p:cNvPr id="217" name="CustomShape 11"/>
          <p:cNvSpPr/>
          <p:nvPr/>
        </p:nvSpPr>
        <p:spPr>
          <a:xfrm>
            <a:off x="8975520" y="2060280"/>
            <a:ext cx="766800" cy="359640"/>
          </a:xfrm>
          <a:prstGeom prst="rect">
            <a:avLst/>
          </a:prstGeom>
          <a:blipFill rotWithShape="0">
            <a:blip r:embed="rId5"/>
            <a:stretch>
              <a:fillRect/>
            </a:stretch>
          </a:blipFill>
          <a:ln>
            <a:noFill/>
          </a:ln>
        </p:spPr>
        <p:style>
          <a:lnRef idx="0">
            <a:scrgbClr r="0" g="0" b="0"/>
          </a:lnRef>
          <a:fillRef idx="0">
            <a:scrgbClr r="0" g="0" b="0"/>
          </a:fillRef>
          <a:effectRef idx="0">
            <a:scrgbClr r="0" g="0" b="0"/>
          </a:effectRef>
          <a:fontRef idx="minor"/>
        </p:style>
      </p:sp>
      <p:sp>
        <p:nvSpPr>
          <p:cNvPr id="218" name="CustomShape 12"/>
          <p:cNvSpPr/>
          <p:nvPr/>
        </p:nvSpPr>
        <p:spPr>
          <a:xfrm>
            <a:off x="10032120" y="1700640"/>
            <a:ext cx="766800" cy="358200"/>
          </a:xfrm>
          <a:prstGeom prst="rect">
            <a:avLst/>
          </a:prstGeom>
          <a:blipFill rotWithShape="0">
            <a:blip r:embed="rId6"/>
            <a:stretch>
              <a:fillRect/>
            </a:stretch>
          </a:blipFill>
          <a:ln>
            <a:noFill/>
          </a:ln>
        </p:spPr>
        <p:style>
          <a:lnRef idx="0">
            <a:scrgbClr r="0" g="0" b="0"/>
          </a:lnRef>
          <a:fillRef idx="0">
            <a:scrgbClr r="0" g="0" b="0"/>
          </a:fillRef>
          <a:effectRef idx="0">
            <a:scrgbClr r="0" g="0" b="0"/>
          </a:effectRef>
          <a:fontRef idx="minor"/>
        </p:style>
      </p:sp>
      <p:sp>
        <p:nvSpPr>
          <p:cNvPr id="219" name="CustomShape 13"/>
          <p:cNvSpPr/>
          <p:nvPr/>
        </p:nvSpPr>
        <p:spPr>
          <a:xfrm>
            <a:off x="6959520" y="2924640"/>
            <a:ext cx="766800" cy="359640"/>
          </a:xfrm>
          <a:prstGeom prst="rect">
            <a:avLst/>
          </a:prstGeom>
          <a:blipFill rotWithShape="0">
            <a:blip r:embed="rId7"/>
            <a:stretch>
              <a:fillRect/>
            </a:stretch>
          </a:blipFill>
          <a:ln>
            <a:noFill/>
          </a:ln>
        </p:spPr>
        <p:style>
          <a:lnRef idx="0">
            <a:scrgbClr r="0" g="0" b="0"/>
          </a:lnRef>
          <a:fillRef idx="0">
            <a:scrgbClr r="0" g="0" b="0"/>
          </a:fillRef>
          <a:effectRef idx="0">
            <a:scrgbClr r="0" g="0" b="0"/>
          </a:effectRef>
          <a:fontRef idx="minor"/>
        </p:style>
      </p:sp>
      <p:sp>
        <p:nvSpPr>
          <p:cNvPr id="220" name="CustomShape 14"/>
          <p:cNvSpPr/>
          <p:nvPr/>
        </p:nvSpPr>
        <p:spPr>
          <a:xfrm>
            <a:off x="536760" y="267840"/>
            <a:ext cx="9418680" cy="4993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it-IT" sz="3200" b="1" strike="noStrike" spc="-160">
                <a:solidFill>
                  <a:srgbClr val="FFFFFF"/>
                </a:solidFill>
                <a:latin typeface="Trebuchet MS"/>
                <a:ea typeface="DejaVu Sans"/>
              </a:rPr>
              <a:t>Confronto Maggiori Player Europei</a:t>
            </a:r>
            <a:endParaRPr lang="it-IT" sz="3200" b="0" strike="noStrike" spc="-1">
              <a:latin typeface="Arial"/>
            </a:endParaRPr>
          </a:p>
        </p:txBody>
      </p:sp>
      <p:sp>
        <p:nvSpPr>
          <p:cNvPr id="221" name="CustomShape 15"/>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dirty="0">
                <a:solidFill>
                  <a:srgbClr val="FFFFFF"/>
                </a:solidFill>
                <a:latin typeface="Calibri"/>
                <a:ea typeface="DejaVu Sans"/>
              </a:rPr>
              <a:t>Un confronto tra i Paesi dell’Unione Europea</a:t>
            </a:r>
          </a:p>
        </p:txBody>
      </p:sp>
      <p:sp>
        <p:nvSpPr>
          <p:cNvPr id="222" name="CustomShape 16"/>
          <p:cNvSpPr/>
          <p:nvPr/>
        </p:nvSpPr>
        <p:spPr>
          <a:xfrm>
            <a:off x="739800" y="5512680"/>
            <a:ext cx="10733040" cy="1228688"/>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100000"/>
              </a:lnSpc>
            </a:pPr>
            <a:r>
              <a:rPr lang="it-IT" sz="1800" b="1" strike="noStrike" spc="-1" dirty="0">
                <a:solidFill>
                  <a:srgbClr val="FFFFFF"/>
                </a:solidFill>
                <a:latin typeface="Calibri"/>
                <a:ea typeface="DejaVu Sans"/>
              </a:rPr>
              <a:t>La relazione tra dipendenti </a:t>
            </a:r>
            <a:r>
              <a:rPr lang="it-IT" sz="1800" b="1" strike="noStrike" spc="-1" dirty="0" smtClean="0">
                <a:solidFill>
                  <a:srgbClr val="FFFFFF"/>
                </a:solidFill>
                <a:latin typeface="Calibri"/>
                <a:ea typeface="DejaVu Sans"/>
              </a:rPr>
              <a:t>ed </a:t>
            </a:r>
            <a:r>
              <a:rPr lang="it-IT" sz="1800" b="1" strike="noStrike" spc="-1" dirty="0">
                <a:solidFill>
                  <a:srgbClr val="FFFFFF"/>
                </a:solidFill>
                <a:latin typeface="Calibri"/>
                <a:ea typeface="DejaVu Sans"/>
              </a:rPr>
              <a:t>indebitamento sembrerebbe inversamente proporzionale, con una evidente redistribuzione del reddito a beneficio </a:t>
            </a:r>
            <a:r>
              <a:rPr lang="it-IT" sz="1800" b="1" strike="noStrike" spc="-1" dirty="0" smtClean="0">
                <a:solidFill>
                  <a:srgbClr val="FFFFFF"/>
                </a:solidFill>
                <a:latin typeface="Calibri"/>
                <a:ea typeface="DejaVu Sans"/>
              </a:rPr>
              <a:t>della finanza rispetto all’industria. </a:t>
            </a:r>
            <a:r>
              <a:rPr lang="it-IT" sz="1800" b="1" strike="noStrike" spc="-1" dirty="0">
                <a:solidFill>
                  <a:srgbClr val="FFFFFF"/>
                </a:solidFill>
                <a:latin typeface="Calibri"/>
                <a:ea typeface="DejaVu Sans"/>
              </a:rPr>
              <a:t>In Francia e Germania lo Stato protegge le proprie imprese, anche per mezzo della presenza dei dipendenti azionisti nei CDA delle aziende strategiche</a:t>
            </a:r>
            <a:endParaRPr lang="it-IT"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dirty="0" smtClean="0">
                <a:solidFill>
                  <a:srgbClr val="FFFFFF"/>
                </a:solidFill>
                <a:latin typeface="Calibri"/>
                <a:ea typeface="DejaVu Sans"/>
              </a:rPr>
              <a:t>Open </a:t>
            </a:r>
            <a:r>
              <a:rPr lang="it-IT" sz="4000" b="1" spc="-1" dirty="0" err="1" smtClean="0">
                <a:solidFill>
                  <a:srgbClr val="FFFFFF"/>
                </a:solidFill>
                <a:latin typeface="Calibri"/>
                <a:ea typeface="DejaVu Sans"/>
              </a:rPr>
              <a:t>Fiber</a:t>
            </a:r>
            <a:endParaRPr lang="it-IT" sz="4000" b="1" spc="-1" dirty="0">
              <a:solidFill>
                <a:srgbClr val="FFFFFF"/>
              </a:solidFill>
              <a:latin typeface="Calibri"/>
              <a:ea typeface="DejaVu Sans"/>
            </a:endParaRPr>
          </a:p>
        </p:txBody>
      </p:sp>
      <p:sp>
        <p:nvSpPr>
          <p:cNvPr id="225" name="CustomShape 2"/>
          <p:cNvSpPr/>
          <p:nvPr/>
        </p:nvSpPr>
        <p:spPr>
          <a:xfrm>
            <a:off x="485640" y="1079880"/>
            <a:ext cx="11219400" cy="36452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lnSpc>
                <a:spcPct val="100000"/>
              </a:lnSpc>
              <a:spcBef>
                <a:spcPts val="601"/>
              </a:spcBef>
              <a:buClr>
                <a:srgbClr val="000000"/>
              </a:buClr>
              <a:buFont typeface="Arial"/>
              <a:buChar char="•"/>
            </a:pPr>
            <a:r>
              <a:rPr lang="it-IT" sz="1800" strike="noStrike" spc="-1" dirty="0">
                <a:solidFill>
                  <a:srgbClr val="000000"/>
                </a:solidFill>
                <a:latin typeface="Calibri"/>
                <a:ea typeface="DejaVu Sans"/>
              </a:rPr>
              <a:t>Open </a:t>
            </a:r>
            <a:r>
              <a:rPr lang="it-IT" sz="1800" strike="noStrike" spc="-1" dirty="0" err="1">
                <a:solidFill>
                  <a:srgbClr val="000000"/>
                </a:solidFill>
                <a:latin typeface="Calibri"/>
                <a:ea typeface="DejaVu Sans"/>
              </a:rPr>
              <a:t>Fiber</a:t>
            </a:r>
            <a:r>
              <a:rPr lang="it-IT" sz="1800" strike="noStrike" spc="-1" dirty="0">
                <a:solidFill>
                  <a:srgbClr val="000000"/>
                </a:solidFill>
                <a:latin typeface="Calibri"/>
                <a:ea typeface="DejaVu Sans"/>
              </a:rPr>
              <a:t> è una società creata nel 2015, partecipata da ENEL (50%) e CDP (50%), per costruire una rete interamente in fibra ottica in modalità FTTH (</a:t>
            </a:r>
            <a:r>
              <a:rPr lang="it-IT" sz="1800" strike="noStrike" spc="-1" dirty="0" err="1">
                <a:solidFill>
                  <a:srgbClr val="000000"/>
                </a:solidFill>
                <a:latin typeface="Calibri"/>
                <a:ea typeface="DejaVu Sans"/>
              </a:rPr>
              <a:t>Fiber</a:t>
            </a:r>
            <a:r>
              <a:rPr lang="it-IT" sz="1800" strike="noStrike" spc="-1" dirty="0">
                <a:solidFill>
                  <a:srgbClr val="000000"/>
                </a:solidFill>
                <a:latin typeface="Calibri"/>
                <a:ea typeface="DejaVu Sans"/>
              </a:rPr>
              <a:t> To The Home) </a:t>
            </a:r>
            <a:endParaRPr lang="it-IT" sz="1800" strike="noStrike" spc="-1" dirty="0" smtClean="0">
              <a:solidFill>
                <a:srgbClr val="000000"/>
              </a:solidFill>
              <a:latin typeface="Calibri"/>
              <a:ea typeface="DejaVu Sans"/>
            </a:endParaRPr>
          </a:p>
          <a:p>
            <a:pPr marL="285840" indent="-284400" algn="just">
              <a:lnSpc>
                <a:spcPct val="100000"/>
              </a:lnSpc>
              <a:spcBef>
                <a:spcPts val="601"/>
              </a:spcBef>
              <a:buClr>
                <a:srgbClr val="000000"/>
              </a:buClr>
              <a:buFont typeface="Arial"/>
              <a:buChar char="•"/>
            </a:pPr>
            <a:r>
              <a:rPr lang="it-IT" sz="1800" strike="noStrike" spc="-1" dirty="0" smtClean="0">
                <a:solidFill>
                  <a:srgbClr val="000000"/>
                </a:solidFill>
                <a:latin typeface="Calibri"/>
                <a:ea typeface="DejaVu Sans"/>
              </a:rPr>
              <a:t>Nel </a:t>
            </a:r>
            <a:r>
              <a:rPr lang="it-IT" sz="1800" strike="noStrike" spc="-1" dirty="0">
                <a:solidFill>
                  <a:srgbClr val="000000"/>
                </a:solidFill>
                <a:latin typeface="Calibri"/>
                <a:ea typeface="DejaVu Sans"/>
              </a:rPr>
              <a:t>marzo 2017 </a:t>
            </a:r>
            <a:r>
              <a:rPr lang="it-IT" sz="1800" strike="noStrike" spc="-1" dirty="0" smtClean="0">
                <a:solidFill>
                  <a:srgbClr val="000000"/>
                </a:solidFill>
                <a:latin typeface="Calibri"/>
                <a:ea typeface="DejaVu Sans"/>
              </a:rPr>
              <a:t>Open </a:t>
            </a:r>
            <a:r>
              <a:rPr lang="it-IT" sz="1800" strike="noStrike" spc="-1" dirty="0" err="1" smtClean="0">
                <a:solidFill>
                  <a:srgbClr val="000000"/>
                </a:solidFill>
                <a:latin typeface="Calibri"/>
                <a:ea typeface="DejaVu Sans"/>
              </a:rPr>
              <a:t>Fiber</a:t>
            </a:r>
            <a:r>
              <a:rPr lang="it-IT" sz="1800" strike="noStrike" spc="-1" dirty="0" smtClean="0">
                <a:solidFill>
                  <a:srgbClr val="000000"/>
                </a:solidFill>
                <a:latin typeface="Calibri"/>
                <a:ea typeface="DejaVu Sans"/>
              </a:rPr>
              <a:t> acquisisce </a:t>
            </a:r>
            <a:r>
              <a:rPr lang="it-IT" sz="1800" strike="noStrike" spc="-1" dirty="0" err="1" smtClean="0">
                <a:solidFill>
                  <a:srgbClr val="000000"/>
                </a:solidFill>
                <a:latin typeface="Calibri"/>
                <a:ea typeface="DejaVu Sans"/>
              </a:rPr>
              <a:t>Metroweb</a:t>
            </a:r>
            <a:endParaRPr lang="it-IT" sz="1800" strike="noStrike" spc="-1" dirty="0">
              <a:latin typeface="Arial"/>
            </a:endParaRPr>
          </a:p>
          <a:p>
            <a:pPr marL="285840" indent="-284400" algn="just">
              <a:lnSpc>
                <a:spcPct val="100000"/>
              </a:lnSpc>
              <a:spcBef>
                <a:spcPts val="601"/>
              </a:spcBef>
              <a:buClr>
                <a:srgbClr val="000000"/>
              </a:buClr>
              <a:buFont typeface="Arial"/>
              <a:buChar char="•"/>
            </a:pPr>
            <a:r>
              <a:rPr lang="it-IT" sz="1800" strike="noStrike" spc="-1" dirty="0">
                <a:solidFill>
                  <a:srgbClr val="000000"/>
                </a:solidFill>
                <a:latin typeface="Calibri"/>
                <a:ea typeface="DejaVu Sans"/>
              </a:rPr>
              <a:t>Nel marzo e nel luglio 2017 la Società si è </a:t>
            </a:r>
            <a:r>
              <a:rPr lang="it-IT" sz="1800" strike="noStrike" spc="-1" dirty="0" smtClean="0">
                <a:solidFill>
                  <a:srgbClr val="000000"/>
                </a:solidFill>
                <a:latin typeface="Calibri"/>
                <a:ea typeface="DejaVu Sans"/>
              </a:rPr>
              <a:t>aggiudica </a:t>
            </a:r>
            <a:r>
              <a:rPr lang="it-IT" sz="1800" strike="noStrike" spc="-1" dirty="0">
                <a:solidFill>
                  <a:srgbClr val="000000"/>
                </a:solidFill>
                <a:latin typeface="Calibri"/>
                <a:ea typeface="DejaVu Sans"/>
              </a:rPr>
              <a:t>il 1° ed il 2° bando di </a:t>
            </a:r>
            <a:r>
              <a:rPr lang="it-IT" sz="1800" strike="noStrike" spc="-1" dirty="0" err="1">
                <a:solidFill>
                  <a:srgbClr val="000000"/>
                </a:solidFill>
                <a:latin typeface="Calibri"/>
                <a:ea typeface="DejaVu Sans"/>
              </a:rPr>
              <a:t>Infratel</a:t>
            </a:r>
            <a:r>
              <a:rPr lang="it-IT" sz="1800" strike="noStrike" spc="-1" dirty="0">
                <a:solidFill>
                  <a:srgbClr val="000000"/>
                </a:solidFill>
                <a:latin typeface="Calibri"/>
                <a:ea typeface="DejaVu Sans"/>
              </a:rPr>
              <a:t> Italia </a:t>
            </a:r>
            <a:r>
              <a:rPr lang="it-IT" sz="1800" strike="noStrike" spc="-1" dirty="0" smtClean="0">
                <a:solidFill>
                  <a:srgbClr val="000000"/>
                </a:solidFill>
                <a:latin typeface="Calibri"/>
                <a:ea typeface="DejaVu Sans"/>
              </a:rPr>
              <a:t>con </a:t>
            </a:r>
            <a:r>
              <a:rPr lang="it-IT" sz="1800" strike="noStrike" spc="-1" dirty="0">
                <a:solidFill>
                  <a:srgbClr val="000000"/>
                </a:solidFill>
                <a:latin typeface="Calibri"/>
                <a:ea typeface="DejaVu Sans"/>
              </a:rPr>
              <a:t>una offerta al ribasso rispetto ai fondi stanziati dallo Stato</a:t>
            </a:r>
            <a:endParaRPr lang="it-IT" sz="1800" strike="noStrike" spc="-1" dirty="0">
              <a:latin typeface="Arial"/>
            </a:endParaRPr>
          </a:p>
          <a:p>
            <a:pPr marL="285840" indent="-284400" algn="just">
              <a:spcBef>
                <a:spcPts val="601"/>
              </a:spcBef>
              <a:buClr>
                <a:srgbClr val="000000"/>
              </a:buClr>
              <a:buFont typeface="Arial"/>
              <a:buChar char="•"/>
            </a:pPr>
            <a:r>
              <a:rPr lang="it-IT" spc="-1" dirty="0">
                <a:solidFill>
                  <a:srgbClr val="000000"/>
                </a:solidFill>
                <a:latin typeface="Calibri"/>
              </a:rPr>
              <a:t>Attraverso i bandi </a:t>
            </a:r>
            <a:r>
              <a:rPr lang="it-IT" spc="-1" dirty="0" err="1">
                <a:solidFill>
                  <a:srgbClr val="000000"/>
                </a:solidFill>
                <a:latin typeface="Calibri"/>
              </a:rPr>
              <a:t>Infratel</a:t>
            </a:r>
            <a:r>
              <a:rPr lang="it-IT" spc="-1" dirty="0">
                <a:solidFill>
                  <a:srgbClr val="000000"/>
                </a:solidFill>
                <a:latin typeface="Calibri"/>
              </a:rPr>
              <a:t> è cambiato anche </a:t>
            </a:r>
            <a:r>
              <a:rPr lang="it-IT" spc="-1" dirty="0" smtClean="0">
                <a:solidFill>
                  <a:srgbClr val="000000"/>
                </a:solidFill>
                <a:latin typeface="Calibri"/>
              </a:rPr>
              <a:t>il </a:t>
            </a:r>
            <a:r>
              <a:rPr lang="it-IT" spc="-1" dirty="0">
                <a:solidFill>
                  <a:srgbClr val="000000"/>
                </a:solidFill>
                <a:latin typeface="Calibri"/>
              </a:rPr>
              <a:t>modello di sviluppo della rete nelle aree a fallimento di mercato: la rete è proprietà dello </a:t>
            </a:r>
            <a:r>
              <a:rPr lang="it-IT" spc="-1" dirty="0" smtClean="0">
                <a:solidFill>
                  <a:srgbClr val="000000"/>
                </a:solidFill>
                <a:latin typeface="Calibri"/>
              </a:rPr>
              <a:t>Stato</a:t>
            </a:r>
          </a:p>
          <a:p>
            <a:pPr marL="285840" indent="-284400" algn="just">
              <a:spcBef>
                <a:spcPts val="601"/>
              </a:spcBef>
              <a:buClr>
                <a:srgbClr val="000000"/>
              </a:buClr>
              <a:buFont typeface="Arial"/>
              <a:buChar char="•"/>
            </a:pPr>
            <a:endParaRPr lang="it-IT" spc="-1" dirty="0"/>
          </a:p>
          <a:p>
            <a:pPr marL="285840" indent="-284400" algn="just">
              <a:lnSpc>
                <a:spcPct val="100000"/>
              </a:lnSpc>
              <a:spcBef>
                <a:spcPts val="601"/>
              </a:spcBef>
              <a:buClr>
                <a:srgbClr val="000000"/>
              </a:buClr>
              <a:buFont typeface="Arial"/>
              <a:buChar char="•"/>
            </a:pPr>
            <a:r>
              <a:rPr lang="it-IT" b="1" strike="noStrike" spc="-1" dirty="0" smtClean="0">
                <a:solidFill>
                  <a:srgbClr val="000000"/>
                </a:solidFill>
                <a:latin typeface="Calibri"/>
                <a:ea typeface="DejaVu Sans"/>
              </a:rPr>
              <a:t>Ad </a:t>
            </a:r>
            <a:r>
              <a:rPr lang="it-IT" b="1" strike="noStrike" spc="-1" dirty="0">
                <a:solidFill>
                  <a:srgbClr val="000000"/>
                </a:solidFill>
                <a:latin typeface="Calibri"/>
                <a:ea typeface="DejaVu Sans"/>
              </a:rPr>
              <a:t>inizio del 2015 la percentuale di armadi di Telecom cablati in fibra non raggiungeva </a:t>
            </a:r>
            <a:r>
              <a:rPr lang="it-IT" b="1" strike="noStrike" spc="-1" dirty="0" smtClean="0">
                <a:solidFill>
                  <a:srgbClr val="000000"/>
                </a:solidFill>
                <a:latin typeface="Calibri"/>
                <a:ea typeface="DejaVu Sans"/>
              </a:rPr>
              <a:t>il </a:t>
            </a:r>
            <a:r>
              <a:rPr lang="it-IT" b="1" strike="noStrike" spc="-1" dirty="0">
                <a:solidFill>
                  <a:srgbClr val="000000"/>
                </a:solidFill>
                <a:latin typeface="Calibri"/>
                <a:ea typeface="DejaVu Sans"/>
              </a:rPr>
              <a:t>15% (quasi tutto il Paese navigava con l’ADSL sotto i 10 mega). Oggi gli armadi cablati da Telecom sono circa </a:t>
            </a:r>
            <a:r>
              <a:rPr lang="it-IT" b="1" strike="noStrike" spc="-1" dirty="0" smtClean="0">
                <a:solidFill>
                  <a:srgbClr val="000000"/>
                </a:solidFill>
                <a:latin typeface="Calibri"/>
                <a:ea typeface="DejaVu Sans"/>
              </a:rPr>
              <a:t>l’80</a:t>
            </a:r>
            <a:r>
              <a:rPr lang="it-IT" b="1" strike="noStrike" spc="-1" dirty="0">
                <a:solidFill>
                  <a:srgbClr val="000000"/>
                </a:solidFill>
                <a:latin typeface="Calibri"/>
                <a:ea typeface="DejaVu Sans"/>
              </a:rPr>
              <a:t>% (in pochi anni Telecom ha </a:t>
            </a:r>
            <a:r>
              <a:rPr lang="it-IT" b="1" strike="noStrike" spc="-1" dirty="0" smtClean="0">
                <a:solidFill>
                  <a:srgbClr val="000000"/>
                </a:solidFill>
                <a:latin typeface="Calibri"/>
                <a:ea typeface="DejaVu Sans"/>
              </a:rPr>
              <a:t>corso in maniera accelerata nelle soluzioni FTTC che a breve copriranno tutto il Paese)</a:t>
            </a:r>
            <a:endParaRPr lang="it-IT" b="1" strike="noStrike" spc="-1" dirty="0">
              <a:latin typeface="Arial"/>
            </a:endParaRPr>
          </a:p>
        </p:txBody>
      </p:sp>
      <p:sp>
        <p:nvSpPr>
          <p:cNvPr id="226" name="CustomShape 3"/>
          <p:cNvSpPr/>
          <p:nvPr/>
        </p:nvSpPr>
        <p:spPr>
          <a:xfrm>
            <a:off x="780840" y="5157192"/>
            <a:ext cx="10733040" cy="1296144"/>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100000"/>
              </a:lnSpc>
            </a:pPr>
            <a:r>
              <a:rPr lang="it-IT" sz="2000" b="1" strike="noStrike" spc="-1" dirty="0">
                <a:solidFill>
                  <a:srgbClr val="FFFFFF"/>
                </a:solidFill>
                <a:latin typeface="Calibri"/>
                <a:ea typeface="DejaVu Sans"/>
              </a:rPr>
              <a:t>L’ingresso di Open </a:t>
            </a:r>
            <a:r>
              <a:rPr lang="it-IT" sz="2000" b="1" strike="noStrike" spc="-1" dirty="0" err="1">
                <a:solidFill>
                  <a:srgbClr val="FFFFFF"/>
                </a:solidFill>
                <a:latin typeface="Calibri"/>
                <a:ea typeface="DejaVu Sans"/>
              </a:rPr>
              <a:t>Fiber</a:t>
            </a:r>
            <a:r>
              <a:rPr lang="it-IT" sz="2000" b="1" strike="noStrike" spc="-1" dirty="0">
                <a:solidFill>
                  <a:srgbClr val="FFFFFF"/>
                </a:solidFill>
                <a:latin typeface="Calibri"/>
                <a:ea typeface="DejaVu Sans"/>
              </a:rPr>
              <a:t> </a:t>
            </a:r>
            <a:r>
              <a:rPr lang="it-IT" sz="2000" b="1" strike="noStrike" spc="-1" dirty="0" smtClean="0">
                <a:solidFill>
                  <a:srgbClr val="FFFFFF"/>
                </a:solidFill>
                <a:latin typeface="Calibri"/>
                <a:ea typeface="DejaVu Sans"/>
              </a:rPr>
              <a:t>è stato positivo, poiché ha </a:t>
            </a:r>
            <a:r>
              <a:rPr lang="it-IT" sz="2000" b="1" strike="noStrike" spc="-1" dirty="0">
                <a:solidFill>
                  <a:srgbClr val="FFFFFF"/>
                </a:solidFill>
                <a:latin typeface="Calibri"/>
                <a:ea typeface="DejaVu Sans"/>
              </a:rPr>
              <a:t>generato un clima </a:t>
            </a:r>
            <a:r>
              <a:rPr lang="it-IT" sz="2000" b="1" strike="noStrike" spc="-1" dirty="0" smtClean="0">
                <a:solidFill>
                  <a:srgbClr val="FFFFFF"/>
                </a:solidFill>
                <a:latin typeface="Calibri"/>
                <a:ea typeface="DejaVu Sans"/>
              </a:rPr>
              <a:t>concorrenziale comportando il cambiamento </a:t>
            </a:r>
            <a:r>
              <a:rPr lang="it-IT" sz="2000" b="1" strike="noStrike" spc="-1" dirty="0">
                <a:solidFill>
                  <a:srgbClr val="FFFFFF"/>
                </a:solidFill>
                <a:latin typeface="Calibri"/>
                <a:ea typeface="DejaVu Sans"/>
              </a:rPr>
              <a:t>del modello di sviluppo della rete nelle aree a fallimento di </a:t>
            </a:r>
            <a:r>
              <a:rPr lang="it-IT" sz="2000" b="1" strike="noStrike" spc="-1" dirty="0" smtClean="0">
                <a:solidFill>
                  <a:srgbClr val="FFFFFF"/>
                </a:solidFill>
                <a:latin typeface="Calibri"/>
                <a:ea typeface="DejaVu Sans"/>
              </a:rPr>
              <a:t>mercato, ma ha generato criticità sulla duplicazione dei costi e sul peso dei nuovi investimenti rendendo insostenibile questo scenario sul futur</a:t>
            </a:r>
            <a:r>
              <a:rPr lang="it-IT" sz="2000" b="1" spc="-1" dirty="0" smtClean="0">
                <a:solidFill>
                  <a:srgbClr val="FFFFFF"/>
                </a:solidFill>
                <a:latin typeface="Calibri"/>
                <a:ea typeface="DejaVu Sans"/>
              </a:rPr>
              <a:t>o delle tariffe di accesso</a:t>
            </a:r>
            <a:endParaRPr lang="it-IT"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1"/>
          <p:cNvGrpSpPr/>
          <p:nvPr/>
        </p:nvGrpSpPr>
        <p:grpSpPr>
          <a:xfrm>
            <a:off x="56520" y="557640"/>
            <a:ext cx="9211320" cy="5425920"/>
            <a:chOff x="56520" y="557640"/>
            <a:chExt cx="9211320" cy="5425920"/>
          </a:xfrm>
        </p:grpSpPr>
        <p:pic>
          <p:nvPicPr>
            <p:cNvPr id="228" name="Immagine 1"/>
            <p:cNvPicPr/>
            <p:nvPr/>
          </p:nvPicPr>
          <p:blipFill>
            <a:blip r:embed="rId2"/>
            <a:stretch/>
          </p:blipFill>
          <p:spPr>
            <a:xfrm>
              <a:off x="233640" y="676080"/>
              <a:ext cx="9034200" cy="5307480"/>
            </a:xfrm>
            <a:prstGeom prst="rect">
              <a:avLst/>
            </a:prstGeom>
            <a:ln>
              <a:noFill/>
            </a:ln>
          </p:spPr>
        </p:pic>
        <p:sp>
          <p:nvSpPr>
            <p:cNvPr id="229" name="CustomShape 2"/>
            <p:cNvSpPr/>
            <p:nvPr/>
          </p:nvSpPr>
          <p:spPr>
            <a:xfrm>
              <a:off x="56520" y="557640"/>
              <a:ext cx="9136080" cy="106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pic>
        <p:nvPicPr>
          <p:cNvPr id="230" name="Picture 11"/>
          <p:cNvPicPr/>
          <p:nvPr/>
        </p:nvPicPr>
        <p:blipFill>
          <a:blip r:embed="rId3"/>
          <a:stretch/>
        </p:blipFill>
        <p:spPr>
          <a:xfrm>
            <a:off x="5593680" y="545760"/>
            <a:ext cx="2246400" cy="1257480"/>
          </a:xfrm>
          <a:prstGeom prst="rect">
            <a:avLst/>
          </a:prstGeom>
          <a:ln>
            <a:noFill/>
          </a:ln>
        </p:spPr>
      </p:pic>
      <p:sp>
        <p:nvSpPr>
          <p:cNvPr id="231" name="CustomShape 3"/>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dirty="0">
                <a:solidFill>
                  <a:srgbClr val="FFFFFF"/>
                </a:solidFill>
                <a:latin typeface="Calibri"/>
                <a:ea typeface="DejaVu Sans"/>
              </a:rPr>
              <a:t>Architetture di rete a confronto (TIM ed ENEL)</a:t>
            </a:r>
          </a:p>
        </p:txBody>
      </p:sp>
      <p:sp>
        <p:nvSpPr>
          <p:cNvPr id="232" name="CustomShape 4"/>
          <p:cNvSpPr/>
          <p:nvPr/>
        </p:nvSpPr>
        <p:spPr>
          <a:xfrm>
            <a:off x="7916040" y="2030040"/>
            <a:ext cx="3913200" cy="3716280"/>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100000"/>
              </a:lnSpc>
            </a:pPr>
            <a:r>
              <a:rPr lang="it-IT" sz="2000" b="1" strike="noStrike" spc="-1">
                <a:solidFill>
                  <a:srgbClr val="FFFFFF"/>
                </a:solidFill>
                <a:latin typeface="Calibri"/>
                <a:ea typeface="DejaVu Sans"/>
              </a:rPr>
              <a:t>Il piano iniziale di Open Fiber (2015) era quello di riutilizzare parte delle infrastrutture di ENEL per ottenere una notevole riduzione dei costi di posa della fibra. Il piano ha subito alcuni cambiamenti che hanno ridotto però le percentuali di riutilizzo delle infrastrutture civili esistenti</a:t>
            </a:r>
            <a:endParaRPr lang="it-IT" sz="2000" b="0" strike="noStrike" spc="-1">
              <a:latin typeface="Arial"/>
            </a:endParaRPr>
          </a:p>
        </p:txBody>
      </p:sp>
      <p:sp>
        <p:nvSpPr>
          <p:cNvPr id="233" name="CustomShape 5"/>
          <p:cNvSpPr/>
          <p:nvPr/>
        </p:nvSpPr>
        <p:spPr>
          <a:xfrm flipV="1">
            <a:off x="3788280" y="-690840"/>
            <a:ext cx="664920" cy="139644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234" name="CustomShape 6"/>
          <p:cNvSpPr/>
          <p:nvPr/>
        </p:nvSpPr>
        <p:spPr>
          <a:xfrm>
            <a:off x="3159000" y="6296400"/>
            <a:ext cx="1251360" cy="302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400" b="0" strike="noStrike" spc="-1">
                <a:solidFill>
                  <a:srgbClr val="000000"/>
                </a:solidFill>
                <a:latin typeface="Calibri"/>
                <a:ea typeface="DejaVu Sans"/>
              </a:rPr>
              <a:t>Oggi il 70-80% </a:t>
            </a:r>
            <a:endParaRPr lang="it-IT" sz="1400" b="0" strike="noStrike" spc="-1">
              <a:latin typeface="Arial"/>
            </a:endParaRPr>
          </a:p>
        </p:txBody>
      </p:sp>
      <p:sp>
        <p:nvSpPr>
          <p:cNvPr id="235" name="CustomShape 7"/>
          <p:cNvSpPr/>
          <p:nvPr/>
        </p:nvSpPr>
        <p:spPr>
          <a:xfrm flipV="1">
            <a:off x="5573520" y="-3718440"/>
            <a:ext cx="331560" cy="1993320"/>
          </a:xfrm>
          <a:custGeom>
            <a:avLst/>
            <a:gdLst/>
            <a:ahLst/>
            <a:cxnLst/>
            <a:rect l="l" t="t" r="r" b="b"/>
            <a:pathLst>
              <a:path w="21600" h="21600">
                <a:moveTo>
                  <a:pt x="0" y="0"/>
                </a:moveTo>
                <a:lnTo>
                  <a:pt x="21600" y="21600"/>
                </a:lnTo>
              </a:path>
            </a:pathLst>
          </a:custGeom>
          <a:noFill/>
          <a:ln>
            <a:solidFill>
              <a:srgbClr val="5597D3"/>
            </a:solidFill>
            <a:round/>
            <a:tailEnd type="triangle" w="med" len="med"/>
          </a:ln>
        </p:spPr>
        <p:style>
          <a:lnRef idx="1">
            <a:schemeClr val="accent1"/>
          </a:lnRef>
          <a:fillRef idx="0">
            <a:schemeClr val="accent1"/>
          </a:fillRef>
          <a:effectRef idx="0">
            <a:schemeClr val="accent1"/>
          </a:effectRef>
          <a:fontRef idx="minor"/>
        </p:style>
      </p:sp>
      <p:sp>
        <p:nvSpPr>
          <p:cNvPr id="236" name="CustomShape 8"/>
          <p:cNvSpPr/>
          <p:nvPr/>
        </p:nvSpPr>
        <p:spPr>
          <a:xfrm>
            <a:off x="4943160" y="6253200"/>
            <a:ext cx="1016640" cy="302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400" b="0" strike="noStrike" spc="-1">
                <a:solidFill>
                  <a:srgbClr val="000000"/>
                </a:solidFill>
                <a:latin typeface="Calibri"/>
                <a:ea typeface="DejaVu Sans"/>
              </a:rPr>
              <a:t>Oggi il 30% </a:t>
            </a:r>
            <a:endParaRPr lang="it-IT" sz="1400" b="0" strike="noStrike" spc="-1">
              <a:latin typeface="Arial"/>
            </a:endParaRPr>
          </a:p>
        </p:txBody>
      </p:sp>
      <p:pic>
        <p:nvPicPr>
          <p:cNvPr id="237" name="Picture 2"/>
          <p:cNvPicPr/>
          <p:nvPr/>
        </p:nvPicPr>
        <p:blipFill>
          <a:blip r:embed="rId4"/>
          <a:stretch/>
        </p:blipFill>
        <p:spPr>
          <a:xfrm>
            <a:off x="2212560" y="936000"/>
            <a:ext cx="1480320" cy="575640"/>
          </a:xfrm>
          <a:prstGeom prst="rect">
            <a:avLst/>
          </a:prstGeom>
          <a:ln>
            <a:noFill/>
          </a:ln>
        </p:spPr>
      </p:pic>
      <p:sp>
        <p:nvSpPr>
          <p:cNvPr id="238" name="CustomShape 9"/>
          <p:cNvSpPr/>
          <p:nvPr/>
        </p:nvSpPr>
        <p:spPr>
          <a:xfrm>
            <a:off x="155520" y="-144360"/>
            <a:ext cx="303480" cy="303480"/>
          </a:xfrm>
          <a:prstGeom prst="rect">
            <a:avLst/>
          </a:prstGeom>
          <a:noFill/>
          <a:ln>
            <a:noFill/>
          </a:ln>
        </p:spPr>
        <p:style>
          <a:lnRef idx="0">
            <a:scrgbClr r="0" g="0" b="0"/>
          </a:lnRef>
          <a:fillRef idx="0">
            <a:scrgbClr r="0" g="0" b="0"/>
          </a:fillRef>
          <a:effectRef idx="0">
            <a:scrgbClr r="0" g="0" b="0"/>
          </a:effectRef>
          <a:fontRef idx="minor"/>
        </p:style>
      </p:sp>
      <p:sp>
        <p:nvSpPr>
          <p:cNvPr id="239" name="CustomShape 10"/>
          <p:cNvSpPr/>
          <p:nvPr/>
        </p:nvSpPr>
        <p:spPr>
          <a:xfrm>
            <a:off x="307800" y="7920"/>
            <a:ext cx="303480" cy="303480"/>
          </a:xfrm>
          <a:prstGeom prst="rect">
            <a:avLst/>
          </a:prstGeom>
          <a:noFill/>
          <a:ln>
            <a:noFill/>
          </a:ln>
        </p:spPr>
        <p:style>
          <a:lnRef idx="0">
            <a:scrgbClr r="0" g="0" b="0"/>
          </a:lnRef>
          <a:fillRef idx="0">
            <a:scrgbClr r="0" g="0" b="0"/>
          </a:fillRef>
          <a:effectRef idx="0">
            <a:scrgbClr r="0" g="0" b="0"/>
          </a:effectRef>
          <a:fontRef idx="minor"/>
        </p:style>
      </p:sp>
      <p:sp>
        <p:nvSpPr>
          <p:cNvPr id="240" name="CustomShape 11"/>
          <p:cNvSpPr/>
          <p:nvPr/>
        </p:nvSpPr>
        <p:spPr>
          <a:xfrm>
            <a:off x="460440" y="160200"/>
            <a:ext cx="303480" cy="3034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dirty="0">
                <a:solidFill>
                  <a:srgbClr val="FFFFFF"/>
                </a:solidFill>
                <a:latin typeface="Calibri"/>
                <a:ea typeface="DejaVu Sans"/>
              </a:rPr>
              <a:t>Architetture di rete a confronto (TIM ed Open </a:t>
            </a:r>
            <a:r>
              <a:rPr lang="it-IT" sz="4000" b="1" spc="-1" dirty="0" err="1">
                <a:solidFill>
                  <a:srgbClr val="FFFFFF"/>
                </a:solidFill>
                <a:latin typeface="Calibri"/>
                <a:ea typeface="DejaVu Sans"/>
              </a:rPr>
              <a:t>Fiber</a:t>
            </a:r>
            <a:r>
              <a:rPr lang="it-IT" sz="4000" b="1" spc="-1" dirty="0">
                <a:solidFill>
                  <a:srgbClr val="FFFFFF"/>
                </a:solidFill>
                <a:latin typeface="Calibri"/>
                <a:ea typeface="DejaVu Sans"/>
              </a:rPr>
              <a:t>)</a:t>
            </a:r>
          </a:p>
        </p:txBody>
      </p:sp>
      <p:pic>
        <p:nvPicPr>
          <p:cNvPr id="242" name="Immagine 14"/>
          <p:cNvPicPr/>
          <p:nvPr/>
        </p:nvPicPr>
        <p:blipFill>
          <a:blip r:embed="rId2"/>
          <a:stretch/>
        </p:blipFill>
        <p:spPr>
          <a:xfrm>
            <a:off x="6095880" y="875160"/>
            <a:ext cx="4884480" cy="2742120"/>
          </a:xfrm>
          <a:prstGeom prst="rect">
            <a:avLst/>
          </a:prstGeom>
          <a:ln>
            <a:noFill/>
          </a:ln>
        </p:spPr>
      </p:pic>
      <p:pic>
        <p:nvPicPr>
          <p:cNvPr id="243" name="Picture 2"/>
          <p:cNvPicPr/>
          <p:nvPr/>
        </p:nvPicPr>
        <p:blipFill>
          <a:blip r:embed="rId3"/>
          <a:stretch/>
        </p:blipFill>
        <p:spPr>
          <a:xfrm>
            <a:off x="883080" y="875160"/>
            <a:ext cx="4884480" cy="2809800"/>
          </a:xfrm>
          <a:prstGeom prst="rect">
            <a:avLst/>
          </a:prstGeom>
          <a:ln>
            <a:noFill/>
          </a:ln>
        </p:spPr>
      </p:pic>
      <p:sp>
        <p:nvSpPr>
          <p:cNvPr id="244" name="CustomShape 2"/>
          <p:cNvSpPr/>
          <p:nvPr/>
        </p:nvSpPr>
        <p:spPr>
          <a:xfrm>
            <a:off x="1704600" y="4523400"/>
            <a:ext cx="3241800" cy="534960"/>
          </a:xfrm>
          <a:prstGeom prst="downArrow">
            <a:avLst>
              <a:gd name="adj1" fmla="val 50000"/>
              <a:gd name="adj2" fmla="val 50000"/>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a:gra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45" name="CustomShape 3"/>
          <p:cNvSpPr/>
          <p:nvPr/>
        </p:nvSpPr>
        <p:spPr>
          <a:xfrm>
            <a:off x="7099560" y="4523400"/>
            <a:ext cx="3241800" cy="534960"/>
          </a:xfrm>
          <a:prstGeom prst="downArrow">
            <a:avLst>
              <a:gd name="adj1" fmla="val 50000"/>
              <a:gd name="adj2" fmla="val 50000"/>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a:gra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46" name="CustomShape 4"/>
          <p:cNvSpPr/>
          <p:nvPr/>
        </p:nvSpPr>
        <p:spPr>
          <a:xfrm>
            <a:off x="1332360" y="5160240"/>
            <a:ext cx="3913200" cy="1544040"/>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100000"/>
              </a:lnSpc>
            </a:pPr>
            <a:r>
              <a:rPr lang="it-IT" sz="1400" b="1" strike="noStrike" spc="-1">
                <a:solidFill>
                  <a:srgbClr val="FFFFFF"/>
                </a:solidFill>
                <a:latin typeface="Calibri"/>
                <a:ea typeface="DejaVu Sans"/>
              </a:rPr>
              <a:t>Prevede tre soluzioni scalari: ADSL (Fibra fino alla centrale e poi rame), Fiber to the Cabinet o FTTC (Fibra fino all’armadio e poi rame), FTTH (Fibra fino a casa). Quando l’armadio dista più di un km dall’edificio le velocità del FTTC difficilmente raggiungono i 30 mega</a:t>
            </a:r>
            <a:endParaRPr lang="it-IT" sz="1400" b="0" strike="noStrike" spc="-1">
              <a:latin typeface="Arial"/>
            </a:endParaRPr>
          </a:p>
        </p:txBody>
      </p:sp>
      <p:sp>
        <p:nvSpPr>
          <p:cNvPr id="247" name="CustomShape 5"/>
          <p:cNvSpPr/>
          <p:nvPr/>
        </p:nvSpPr>
        <p:spPr>
          <a:xfrm>
            <a:off x="6788880" y="5151240"/>
            <a:ext cx="3913200" cy="1544040"/>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just">
              <a:lnSpc>
                <a:spcPct val="100000"/>
              </a:lnSpc>
            </a:pPr>
            <a:r>
              <a:rPr lang="it-IT" sz="1400" b="1" strike="noStrike" spc="-1">
                <a:solidFill>
                  <a:srgbClr val="FFFFFF"/>
                </a:solidFill>
                <a:latin typeface="Calibri"/>
                <a:ea typeface="DejaVu Sans"/>
              </a:rPr>
              <a:t>Prevede due soluzioni alternative: FTTH (Fibra fino all’edificio) per mezzo di posa interrata o posa aerea (pali della luce) con velocità fino ad 1 giga, FWA (Fixed wireless access) con velocità da 30 a 100 mega</a:t>
            </a:r>
            <a:endParaRPr lang="it-IT" sz="1400" b="0" strike="noStrike" spc="-1">
              <a:latin typeface="Arial"/>
            </a:endParaRPr>
          </a:p>
        </p:txBody>
      </p:sp>
      <p:pic>
        <p:nvPicPr>
          <p:cNvPr id="248" name="Picture 4"/>
          <p:cNvPicPr/>
          <p:nvPr/>
        </p:nvPicPr>
        <p:blipFill>
          <a:blip r:embed="rId4"/>
          <a:stretch/>
        </p:blipFill>
        <p:spPr>
          <a:xfrm>
            <a:off x="8101440" y="3647160"/>
            <a:ext cx="1313640" cy="874800"/>
          </a:xfrm>
          <a:prstGeom prst="rect">
            <a:avLst/>
          </a:prstGeom>
          <a:ln>
            <a:noFill/>
          </a:ln>
        </p:spPr>
      </p:pic>
      <p:pic>
        <p:nvPicPr>
          <p:cNvPr id="249" name="Picture 2"/>
          <p:cNvPicPr/>
          <p:nvPr/>
        </p:nvPicPr>
        <p:blipFill>
          <a:blip r:embed="rId5"/>
          <a:stretch/>
        </p:blipFill>
        <p:spPr>
          <a:xfrm>
            <a:off x="2688480" y="3836880"/>
            <a:ext cx="1274040" cy="495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Immagine 4"/>
          <p:cNvPicPr/>
          <p:nvPr/>
        </p:nvPicPr>
        <p:blipFill>
          <a:blip r:embed="rId3"/>
          <a:srcRect l="1081" t="6951" r="2439" b="8000"/>
          <a:stretch/>
        </p:blipFill>
        <p:spPr>
          <a:xfrm>
            <a:off x="7991422" y="1238269"/>
            <a:ext cx="3041640" cy="3470400"/>
          </a:xfrm>
          <a:prstGeom prst="rect">
            <a:avLst/>
          </a:prstGeom>
          <a:ln>
            <a:noFill/>
          </a:ln>
        </p:spPr>
      </p:pic>
      <p:pic>
        <p:nvPicPr>
          <p:cNvPr id="263" name="Picture 1"/>
          <p:cNvPicPr/>
          <p:nvPr/>
        </p:nvPicPr>
        <p:blipFill>
          <a:blip r:embed="rId4"/>
          <a:stretch/>
        </p:blipFill>
        <p:spPr>
          <a:xfrm>
            <a:off x="10240920" y="1372320"/>
            <a:ext cx="1578960" cy="1217160"/>
          </a:xfrm>
          <a:prstGeom prst="rect">
            <a:avLst/>
          </a:prstGeom>
          <a:ln>
            <a:noFill/>
          </a:ln>
        </p:spPr>
      </p:pic>
      <p:sp>
        <p:nvSpPr>
          <p:cNvPr id="265" name="CustomShape 2"/>
          <p:cNvSpPr/>
          <p:nvPr/>
        </p:nvSpPr>
        <p:spPr>
          <a:xfrm>
            <a:off x="8617680" y="6356520"/>
            <a:ext cx="274176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52031AA-9F3B-4DCA-B979-5A24D71C1373}" type="slidenum">
              <a:rPr lang="it-IT" sz="1100" b="0" strike="noStrike" spc="-1">
                <a:solidFill>
                  <a:srgbClr val="8B8B8B"/>
                </a:solidFill>
                <a:latin typeface="Calibri"/>
                <a:ea typeface="DejaVu Sans"/>
              </a:rPr>
              <a:t>24</a:t>
            </a:fld>
            <a:endParaRPr lang="it-IT" sz="1100" b="0" strike="noStrike" spc="-1">
              <a:latin typeface="Arial"/>
            </a:endParaRPr>
          </a:p>
        </p:txBody>
      </p:sp>
      <p:graphicFrame>
        <p:nvGraphicFramePr>
          <p:cNvPr id="266" name="Grafico 9"/>
          <p:cNvGraphicFramePr/>
          <p:nvPr>
            <p:extLst>
              <p:ext uri="{D42A27DB-BD31-4B8C-83A1-F6EECF244321}">
                <p14:modId xmlns:p14="http://schemas.microsoft.com/office/powerpoint/2010/main" val="2357801278"/>
              </p:ext>
            </p:extLst>
          </p:nvPr>
        </p:nvGraphicFramePr>
        <p:xfrm>
          <a:off x="3513059" y="764704"/>
          <a:ext cx="3870000" cy="1916640"/>
        </p:xfrm>
        <a:graphic>
          <a:graphicData uri="http://schemas.openxmlformats.org/drawingml/2006/chart">
            <c:chart xmlns:c="http://schemas.openxmlformats.org/drawingml/2006/chart" xmlns:r="http://schemas.openxmlformats.org/officeDocument/2006/relationships" r:id="rId5"/>
          </a:graphicData>
        </a:graphic>
      </p:graphicFrame>
      <p:sp>
        <p:nvSpPr>
          <p:cNvPr id="267" name="CustomShape 3"/>
          <p:cNvSpPr/>
          <p:nvPr/>
        </p:nvSpPr>
        <p:spPr>
          <a:xfrm>
            <a:off x="1105019" y="816184"/>
            <a:ext cx="6307200" cy="1947600"/>
          </a:xfrm>
          <a:prstGeom prst="roundRect">
            <a:avLst>
              <a:gd name="adj" fmla="val 13595"/>
            </a:avLst>
          </a:prstGeom>
          <a:noFill/>
          <a:ln w="9360">
            <a:solidFill>
              <a:schemeClr val="bg1">
                <a:lumMod val="65000"/>
              </a:schemeClr>
            </a:solidFill>
            <a:round/>
          </a:ln>
        </p:spPr>
        <p:style>
          <a:lnRef idx="2">
            <a:schemeClr val="accent1">
              <a:shade val="50000"/>
            </a:schemeClr>
          </a:lnRef>
          <a:fillRef idx="1">
            <a:schemeClr val="accent1"/>
          </a:fillRef>
          <a:effectRef idx="0">
            <a:schemeClr val="accent1"/>
          </a:effectRef>
          <a:fontRef idx="minor"/>
        </p:style>
      </p:sp>
      <p:sp>
        <p:nvSpPr>
          <p:cNvPr id="268" name="CustomShape 4"/>
          <p:cNvSpPr/>
          <p:nvPr/>
        </p:nvSpPr>
        <p:spPr>
          <a:xfrm>
            <a:off x="120487" y="1774260"/>
            <a:ext cx="893441" cy="23544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it-IT" sz="2400" b="1" i="1" strike="noStrike" spc="-1" dirty="0">
                <a:solidFill>
                  <a:srgbClr val="FF0000"/>
                </a:solidFill>
                <a:latin typeface="Calibri"/>
                <a:ea typeface="Cambria"/>
              </a:rPr>
              <a:t>Gara 1</a:t>
            </a:r>
            <a:endParaRPr lang="it-IT" sz="2400" b="0" strike="noStrike" spc="-1" dirty="0">
              <a:latin typeface="Arial"/>
            </a:endParaRPr>
          </a:p>
        </p:txBody>
      </p:sp>
      <p:sp>
        <p:nvSpPr>
          <p:cNvPr id="269" name="CustomShape 5"/>
          <p:cNvSpPr/>
          <p:nvPr/>
        </p:nvSpPr>
        <p:spPr>
          <a:xfrm>
            <a:off x="6605819" y="826264"/>
            <a:ext cx="554760" cy="302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400" b="0" i="1" strike="noStrike" spc="-1">
                <a:solidFill>
                  <a:srgbClr val="000000"/>
                </a:solidFill>
                <a:latin typeface="Calibri"/>
                <a:ea typeface="DejaVu Sans"/>
              </a:rPr>
              <a:t>Mln€</a:t>
            </a:r>
            <a:endParaRPr lang="it-IT" sz="1400" b="0" strike="noStrike" spc="-1">
              <a:latin typeface="Arial"/>
            </a:endParaRPr>
          </a:p>
        </p:txBody>
      </p:sp>
      <p:graphicFrame>
        <p:nvGraphicFramePr>
          <p:cNvPr id="270" name="Table 6"/>
          <p:cNvGraphicFramePr/>
          <p:nvPr>
            <p:extLst>
              <p:ext uri="{D42A27DB-BD31-4B8C-83A1-F6EECF244321}">
                <p14:modId xmlns:p14="http://schemas.microsoft.com/office/powerpoint/2010/main" val="1488400985"/>
              </p:ext>
            </p:extLst>
          </p:nvPr>
        </p:nvGraphicFramePr>
        <p:xfrm>
          <a:off x="1477619" y="983584"/>
          <a:ext cx="1733400" cy="1737360"/>
        </p:xfrm>
        <a:graphic>
          <a:graphicData uri="http://schemas.openxmlformats.org/drawingml/2006/table">
            <a:tbl>
              <a:tblPr/>
              <a:tblGrid>
                <a:gridCol w="1733400"/>
              </a:tblGrid>
              <a:tr h="270360">
                <a:tc>
                  <a:txBody>
                    <a:bodyPr/>
                    <a:lstStyle/>
                    <a:p>
                      <a:pPr algn="ctr">
                        <a:lnSpc>
                          <a:spcPct val="100000"/>
                        </a:lnSpc>
                      </a:pPr>
                      <a:r>
                        <a:rPr lang="it-IT" sz="1400" b="1" strike="noStrike" spc="-1" dirty="0">
                          <a:solidFill>
                            <a:srgbClr val="000000"/>
                          </a:solidFill>
                          <a:latin typeface="Calibri Light"/>
                        </a:rPr>
                        <a:t>Gara 1 </a:t>
                      </a:r>
                      <a:endParaRPr lang="it-IT" sz="1400" b="0" strike="noStrike" spc="-1" dirty="0">
                        <a:latin typeface="Arial"/>
                      </a:endParaRPr>
                    </a:p>
                  </a:txBody>
                  <a:tcPr>
                    <a:noFill/>
                  </a:tcPr>
                </a:tc>
              </a:tr>
              <a:tr h="270360">
                <a:tc>
                  <a:txBody>
                    <a:bodyPr/>
                    <a:lstStyle/>
                    <a:p>
                      <a:pPr algn="ctr">
                        <a:lnSpc>
                          <a:spcPct val="100000"/>
                        </a:lnSpc>
                      </a:pPr>
                      <a:r>
                        <a:rPr lang="it-IT" sz="1400" b="1" strike="noStrike" spc="-1">
                          <a:solidFill>
                            <a:srgbClr val="000000"/>
                          </a:solidFill>
                          <a:latin typeface="Calibri"/>
                        </a:rPr>
                        <a:t>1,4 Mld€ </a:t>
                      </a:r>
                      <a:r>
                        <a:rPr lang="it-IT" sz="1400" b="0" strike="noStrike" spc="-1">
                          <a:solidFill>
                            <a:srgbClr val="000000"/>
                          </a:solidFill>
                          <a:latin typeface="Calibri"/>
                        </a:rPr>
                        <a:t>base d’asta </a:t>
                      </a:r>
                      <a:endParaRPr lang="it-IT" sz="1400" b="0" strike="noStrike" spc="-1">
                        <a:latin typeface="Arial"/>
                      </a:endParaRPr>
                    </a:p>
                  </a:txBody>
                  <a:tcPr>
                    <a:noFill/>
                  </a:tcPr>
                </a:tc>
              </a:tr>
              <a:tr h="270360">
                <a:tc>
                  <a:txBody>
                    <a:bodyPr/>
                    <a:lstStyle/>
                    <a:p>
                      <a:pPr algn="ctr">
                        <a:lnSpc>
                          <a:spcPct val="100000"/>
                        </a:lnSpc>
                      </a:pPr>
                      <a:r>
                        <a:rPr lang="it-IT" sz="1400" b="1" strike="noStrike" spc="-1">
                          <a:solidFill>
                            <a:srgbClr val="000000"/>
                          </a:solidFill>
                          <a:latin typeface="Calibri"/>
                        </a:rPr>
                        <a:t>7,2 milioni </a:t>
                      </a:r>
                      <a:r>
                        <a:rPr lang="it-IT" sz="1400" b="0" strike="noStrike" spc="-1">
                          <a:solidFill>
                            <a:srgbClr val="000000"/>
                          </a:solidFill>
                          <a:latin typeface="Calibri"/>
                        </a:rPr>
                        <a:t>di abitanti</a:t>
                      </a:r>
                      <a:endParaRPr lang="it-IT" sz="1400" b="0" strike="noStrike" spc="-1">
                        <a:latin typeface="Arial"/>
                      </a:endParaRPr>
                    </a:p>
                  </a:txBody>
                  <a:tcPr>
                    <a:noFill/>
                  </a:tcPr>
                </a:tc>
              </a:tr>
              <a:tr h="270360">
                <a:tc>
                  <a:txBody>
                    <a:bodyPr/>
                    <a:lstStyle/>
                    <a:p>
                      <a:pPr algn="ctr">
                        <a:lnSpc>
                          <a:spcPct val="100000"/>
                        </a:lnSpc>
                      </a:pPr>
                      <a:r>
                        <a:rPr lang="it-IT" sz="1400" b="1" strike="noStrike" spc="-1">
                          <a:solidFill>
                            <a:srgbClr val="000000"/>
                          </a:solidFill>
                          <a:latin typeface="Calibri"/>
                        </a:rPr>
                        <a:t>3.043 </a:t>
                      </a:r>
                      <a:r>
                        <a:rPr lang="it-IT" sz="1400" b="0" strike="noStrike" spc="-1">
                          <a:solidFill>
                            <a:srgbClr val="000000"/>
                          </a:solidFill>
                          <a:latin typeface="Calibri"/>
                        </a:rPr>
                        <a:t>comuni</a:t>
                      </a:r>
                      <a:endParaRPr lang="it-IT" sz="1400" b="0" strike="noStrike" spc="-1">
                        <a:latin typeface="Arial"/>
                      </a:endParaRPr>
                    </a:p>
                  </a:txBody>
                  <a:tcPr>
                    <a:noFill/>
                  </a:tcPr>
                </a:tc>
              </a:tr>
              <a:tr h="270360">
                <a:tc>
                  <a:txBody>
                    <a:bodyPr/>
                    <a:lstStyle/>
                    <a:p>
                      <a:pPr algn="ctr">
                        <a:lnSpc>
                          <a:spcPct val="100000"/>
                        </a:lnSpc>
                      </a:pPr>
                      <a:r>
                        <a:rPr lang="it-IT" sz="1400" b="1" strike="noStrike" spc="-1" dirty="0">
                          <a:solidFill>
                            <a:srgbClr val="000000"/>
                          </a:solidFill>
                          <a:latin typeface="Calibri"/>
                        </a:rPr>
                        <a:t>4,6</a:t>
                      </a:r>
                      <a:r>
                        <a:rPr lang="it-IT" sz="1400" b="0" strike="noStrike" spc="-1" dirty="0">
                          <a:solidFill>
                            <a:srgbClr val="000000"/>
                          </a:solidFill>
                          <a:latin typeface="Calibri"/>
                        </a:rPr>
                        <a:t> </a:t>
                      </a:r>
                      <a:r>
                        <a:rPr lang="it-IT" sz="1400" b="1" strike="noStrike" spc="-1" dirty="0">
                          <a:solidFill>
                            <a:srgbClr val="000000"/>
                          </a:solidFill>
                          <a:latin typeface="Calibri"/>
                        </a:rPr>
                        <a:t>milioni</a:t>
                      </a:r>
                      <a:r>
                        <a:rPr lang="it-IT" sz="1400" b="0" strike="noStrike" spc="-1" dirty="0">
                          <a:solidFill>
                            <a:srgbClr val="000000"/>
                          </a:solidFill>
                          <a:latin typeface="Calibri"/>
                        </a:rPr>
                        <a:t> di UI</a:t>
                      </a:r>
                      <a:endParaRPr lang="it-IT" sz="1400" b="0" strike="noStrike" spc="-1" dirty="0">
                        <a:latin typeface="Arial"/>
                      </a:endParaRPr>
                    </a:p>
                  </a:txBody>
                  <a:tcPr>
                    <a:noFill/>
                  </a:tcPr>
                </a:tc>
              </a:tr>
            </a:tbl>
          </a:graphicData>
        </a:graphic>
      </p:graphicFrame>
      <p:sp>
        <p:nvSpPr>
          <p:cNvPr id="271" name="CustomShape 7"/>
          <p:cNvSpPr/>
          <p:nvPr/>
        </p:nvSpPr>
        <p:spPr>
          <a:xfrm>
            <a:off x="1125272" y="2966421"/>
            <a:ext cx="6307200" cy="1905840"/>
          </a:xfrm>
          <a:prstGeom prst="roundRect">
            <a:avLst>
              <a:gd name="adj" fmla="val 13595"/>
            </a:avLst>
          </a:prstGeom>
          <a:noFill/>
          <a:ln w="9360">
            <a:solidFill>
              <a:schemeClr val="bg1">
                <a:lumMod val="65000"/>
              </a:schemeClr>
            </a:solidFill>
            <a:round/>
          </a:ln>
        </p:spPr>
        <p:style>
          <a:lnRef idx="2">
            <a:schemeClr val="accent1">
              <a:shade val="50000"/>
            </a:schemeClr>
          </a:lnRef>
          <a:fillRef idx="1">
            <a:schemeClr val="accent1"/>
          </a:fillRef>
          <a:effectRef idx="0">
            <a:schemeClr val="accent1"/>
          </a:effectRef>
          <a:fontRef idx="minor"/>
        </p:style>
      </p:sp>
      <p:sp>
        <p:nvSpPr>
          <p:cNvPr id="272" name="CustomShape 8"/>
          <p:cNvSpPr/>
          <p:nvPr/>
        </p:nvSpPr>
        <p:spPr>
          <a:xfrm>
            <a:off x="106832" y="3734306"/>
            <a:ext cx="966600" cy="24588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it-IT" sz="2400" b="1" i="1" strike="noStrike" spc="-1" dirty="0">
                <a:solidFill>
                  <a:srgbClr val="FF0000"/>
                </a:solidFill>
                <a:latin typeface="Calibri"/>
                <a:ea typeface="Cambria"/>
              </a:rPr>
              <a:t>Gara 2</a:t>
            </a:r>
            <a:endParaRPr lang="it-IT" sz="2400" b="0" strike="noStrike" spc="-1" dirty="0">
              <a:latin typeface="Arial"/>
            </a:endParaRPr>
          </a:p>
        </p:txBody>
      </p:sp>
      <p:sp>
        <p:nvSpPr>
          <p:cNvPr id="273" name="CustomShape 9"/>
          <p:cNvSpPr/>
          <p:nvPr/>
        </p:nvSpPr>
        <p:spPr>
          <a:xfrm>
            <a:off x="6909392" y="3005661"/>
            <a:ext cx="554760" cy="302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400" b="0" i="1" strike="noStrike" spc="-1">
                <a:solidFill>
                  <a:srgbClr val="000000"/>
                </a:solidFill>
                <a:latin typeface="Calibri"/>
                <a:ea typeface="DejaVu Sans"/>
              </a:rPr>
              <a:t>Mln€</a:t>
            </a:r>
            <a:endParaRPr lang="it-IT" sz="1400" b="0" strike="noStrike" spc="-1">
              <a:latin typeface="Arial"/>
            </a:endParaRPr>
          </a:p>
        </p:txBody>
      </p:sp>
      <p:graphicFrame>
        <p:nvGraphicFramePr>
          <p:cNvPr id="274" name="Table 10"/>
          <p:cNvGraphicFramePr/>
          <p:nvPr>
            <p:extLst>
              <p:ext uri="{D42A27DB-BD31-4B8C-83A1-F6EECF244321}">
                <p14:modId xmlns:p14="http://schemas.microsoft.com/office/powerpoint/2010/main" val="1592455834"/>
              </p:ext>
            </p:extLst>
          </p:nvPr>
        </p:nvGraphicFramePr>
        <p:xfrm>
          <a:off x="1504352" y="3074421"/>
          <a:ext cx="1712520" cy="1737360"/>
        </p:xfrm>
        <a:graphic>
          <a:graphicData uri="http://schemas.openxmlformats.org/drawingml/2006/table">
            <a:tbl>
              <a:tblPr/>
              <a:tblGrid>
                <a:gridCol w="1712520"/>
              </a:tblGrid>
              <a:tr h="270360">
                <a:tc>
                  <a:txBody>
                    <a:bodyPr/>
                    <a:lstStyle/>
                    <a:p>
                      <a:pPr algn="ctr">
                        <a:lnSpc>
                          <a:spcPct val="100000"/>
                        </a:lnSpc>
                      </a:pPr>
                      <a:r>
                        <a:rPr lang="it-IT" sz="1400" b="1" strike="noStrike" spc="-1" dirty="0">
                          <a:solidFill>
                            <a:srgbClr val="000000"/>
                          </a:solidFill>
                          <a:latin typeface="Calibri Light"/>
                        </a:rPr>
                        <a:t>Gara 2</a:t>
                      </a:r>
                      <a:endParaRPr lang="it-IT" sz="1400" b="0" strike="noStrike" spc="-1" dirty="0">
                        <a:latin typeface="Arial"/>
                      </a:endParaRPr>
                    </a:p>
                  </a:txBody>
                  <a:tcPr>
                    <a:noFill/>
                  </a:tcPr>
                </a:tc>
              </a:tr>
              <a:tr h="270360">
                <a:tc>
                  <a:txBody>
                    <a:bodyPr/>
                    <a:lstStyle/>
                    <a:p>
                      <a:pPr algn="ctr">
                        <a:lnSpc>
                          <a:spcPct val="100000"/>
                        </a:lnSpc>
                      </a:pPr>
                      <a:r>
                        <a:rPr lang="it-IT" sz="1400" b="1" strike="noStrike" spc="-1">
                          <a:solidFill>
                            <a:srgbClr val="000000"/>
                          </a:solidFill>
                          <a:latin typeface="Calibri"/>
                        </a:rPr>
                        <a:t>1,3 Mld€ </a:t>
                      </a:r>
                      <a:r>
                        <a:rPr lang="it-IT" sz="1400" b="0" strike="noStrike" spc="-1">
                          <a:solidFill>
                            <a:srgbClr val="000000"/>
                          </a:solidFill>
                          <a:latin typeface="Calibri"/>
                        </a:rPr>
                        <a:t>base d’asta </a:t>
                      </a:r>
                      <a:endParaRPr lang="it-IT" sz="1400" b="0" strike="noStrike" spc="-1">
                        <a:latin typeface="Arial"/>
                      </a:endParaRPr>
                    </a:p>
                  </a:txBody>
                  <a:tcPr>
                    <a:noFill/>
                  </a:tcPr>
                </a:tc>
              </a:tr>
              <a:tr h="448920">
                <a:tc>
                  <a:txBody>
                    <a:bodyPr/>
                    <a:lstStyle/>
                    <a:p>
                      <a:pPr algn="ctr">
                        <a:lnSpc>
                          <a:spcPct val="100000"/>
                        </a:lnSpc>
                      </a:pPr>
                      <a:r>
                        <a:rPr lang="it-IT" sz="1400" b="1" strike="noStrike" spc="-1" dirty="0">
                          <a:solidFill>
                            <a:srgbClr val="000000"/>
                          </a:solidFill>
                          <a:latin typeface="Calibri"/>
                        </a:rPr>
                        <a:t>6,7 milioni </a:t>
                      </a:r>
                      <a:r>
                        <a:rPr lang="it-IT" sz="1400" b="0" strike="noStrike" spc="-1" dirty="0">
                          <a:solidFill>
                            <a:srgbClr val="000000"/>
                          </a:solidFill>
                          <a:latin typeface="Calibri"/>
                        </a:rPr>
                        <a:t>di abitanti</a:t>
                      </a:r>
                      <a:endParaRPr lang="it-IT" sz="1400" b="0" strike="noStrike" spc="-1" dirty="0">
                        <a:latin typeface="Arial"/>
                      </a:endParaRPr>
                    </a:p>
                  </a:txBody>
                  <a:tcPr>
                    <a:noFill/>
                  </a:tcPr>
                </a:tc>
              </a:tr>
              <a:tr h="270360">
                <a:tc>
                  <a:txBody>
                    <a:bodyPr/>
                    <a:lstStyle/>
                    <a:p>
                      <a:pPr algn="ctr">
                        <a:lnSpc>
                          <a:spcPct val="100000"/>
                        </a:lnSpc>
                      </a:pPr>
                      <a:r>
                        <a:rPr lang="it-IT" sz="1400" b="1" strike="noStrike" spc="-1">
                          <a:solidFill>
                            <a:srgbClr val="000000"/>
                          </a:solidFill>
                          <a:latin typeface="Calibri"/>
                        </a:rPr>
                        <a:t>3.710 </a:t>
                      </a:r>
                      <a:r>
                        <a:rPr lang="it-IT" sz="1400" b="0" strike="noStrike" spc="-1">
                          <a:solidFill>
                            <a:srgbClr val="000000"/>
                          </a:solidFill>
                          <a:latin typeface="Calibri"/>
                        </a:rPr>
                        <a:t>comuni</a:t>
                      </a:r>
                      <a:endParaRPr lang="it-IT" sz="1400" b="0" strike="noStrike" spc="-1">
                        <a:latin typeface="Arial"/>
                      </a:endParaRPr>
                    </a:p>
                  </a:txBody>
                  <a:tcPr>
                    <a:noFill/>
                  </a:tcPr>
                </a:tc>
              </a:tr>
              <a:tr h="270360">
                <a:tc>
                  <a:txBody>
                    <a:bodyPr/>
                    <a:lstStyle/>
                    <a:p>
                      <a:pPr algn="ctr">
                        <a:lnSpc>
                          <a:spcPct val="100000"/>
                        </a:lnSpc>
                      </a:pPr>
                      <a:r>
                        <a:rPr lang="it-IT" sz="1400" b="1" strike="noStrike" spc="-1" dirty="0">
                          <a:solidFill>
                            <a:srgbClr val="000000"/>
                          </a:solidFill>
                          <a:latin typeface="Calibri"/>
                        </a:rPr>
                        <a:t>4,7 milioni </a:t>
                      </a:r>
                      <a:r>
                        <a:rPr lang="it-IT" sz="1400" b="0" strike="noStrike" spc="-1" dirty="0">
                          <a:solidFill>
                            <a:srgbClr val="000000"/>
                          </a:solidFill>
                          <a:latin typeface="Calibri"/>
                        </a:rPr>
                        <a:t>di UI</a:t>
                      </a:r>
                      <a:endParaRPr lang="it-IT" sz="1400" b="0" strike="noStrike" spc="-1" dirty="0">
                        <a:latin typeface="Arial"/>
                      </a:endParaRPr>
                    </a:p>
                  </a:txBody>
                  <a:tcPr>
                    <a:noFill/>
                  </a:tcPr>
                </a:tc>
              </a:tr>
            </a:tbl>
          </a:graphicData>
        </a:graphic>
      </p:graphicFrame>
      <p:sp>
        <p:nvSpPr>
          <p:cNvPr id="275" name="CustomShape 11"/>
          <p:cNvSpPr/>
          <p:nvPr/>
        </p:nvSpPr>
        <p:spPr>
          <a:xfrm>
            <a:off x="3349989" y="2631484"/>
            <a:ext cx="2300760" cy="264600"/>
          </a:xfrm>
          <a:prstGeom prst="roundRect">
            <a:avLst>
              <a:gd name="adj" fmla="val 16667"/>
            </a:avLst>
          </a:prstGeom>
          <a:solidFill>
            <a:srgbClr val="CCFFCC"/>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it-IT" sz="1800" b="1" strike="noStrike" spc="-1">
                <a:solidFill>
                  <a:srgbClr val="000000"/>
                </a:solidFill>
                <a:latin typeface="Calibri"/>
                <a:ea typeface="DejaVu Sans"/>
              </a:rPr>
              <a:t>Aggiudicata 675 Mln€</a:t>
            </a:r>
            <a:endParaRPr lang="it-IT" sz="1800" b="0" strike="noStrike" spc="-1">
              <a:latin typeface="Arial"/>
            </a:endParaRPr>
          </a:p>
        </p:txBody>
      </p:sp>
      <p:graphicFrame>
        <p:nvGraphicFramePr>
          <p:cNvPr id="276" name="Grafico 39"/>
          <p:cNvGraphicFramePr/>
          <p:nvPr>
            <p:extLst>
              <p:ext uri="{D42A27DB-BD31-4B8C-83A1-F6EECF244321}">
                <p14:modId xmlns:p14="http://schemas.microsoft.com/office/powerpoint/2010/main" val="382709742"/>
              </p:ext>
            </p:extLst>
          </p:nvPr>
        </p:nvGraphicFramePr>
        <p:xfrm>
          <a:off x="3923552" y="5062680"/>
          <a:ext cx="2697480" cy="1366920"/>
        </p:xfrm>
        <a:graphic>
          <a:graphicData uri="http://schemas.openxmlformats.org/drawingml/2006/chart">
            <c:chart xmlns:c="http://schemas.openxmlformats.org/drawingml/2006/chart" xmlns:r="http://schemas.openxmlformats.org/officeDocument/2006/relationships" r:id="rId6"/>
          </a:graphicData>
        </a:graphic>
      </p:graphicFrame>
      <p:sp>
        <p:nvSpPr>
          <p:cNvPr id="277" name="CustomShape 12"/>
          <p:cNvSpPr/>
          <p:nvPr/>
        </p:nvSpPr>
        <p:spPr>
          <a:xfrm>
            <a:off x="1153720" y="5060880"/>
            <a:ext cx="6382440" cy="1680488"/>
          </a:xfrm>
          <a:prstGeom prst="roundRect">
            <a:avLst>
              <a:gd name="adj" fmla="val 13595"/>
            </a:avLst>
          </a:prstGeom>
          <a:noFill/>
          <a:ln w="9360">
            <a:solidFill>
              <a:schemeClr val="bg1">
                <a:lumMod val="65000"/>
              </a:schemeClr>
            </a:solidFill>
            <a:round/>
          </a:ln>
        </p:spPr>
        <p:style>
          <a:lnRef idx="2">
            <a:schemeClr val="accent1">
              <a:shade val="50000"/>
            </a:schemeClr>
          </a:lnRef>
          <a:fillRef idx="1">
            <a:schemeClr val="accent1"/>
          </a:fillRef>
          <a:effectRef idx="0">
            <a:schemeClr val="accent1"/>
          </a:effectRef>
          <a:fontRef idx="minor"/>
        </p:style>
      </p:sp>
      <p:sp>
        <p:nvSpPr>
          <p:cNvPr id="278" name="CustomShape 13"/>
          <p:cNvSpPr/>
          <p:nvPr/>
        </p:nvSpPr>
        <p:spPr>
          <a:xfrm>
            <a:off x="6624272" y="5098320"/>
            <a:ext cx="554760" cy="302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400" b="0" i="1" strike="noStrike" spc="-1">
                <a:solidFill>
                  <a:srgbClr val="000000"/>
                </a:solidFill>
                <a:latin typeface="Calibri"/>
                <a:ea typeface="DejaVu Sans"/>
              </a:rPr>
              <a:t>Mln€</a:t>
            </a:r>
            <a:endParaRPr lang="it-IT" sz="1400" b="0" strike="noStrike" spc="-1">
              <a:latin typeface="Arial"/>
            </a:endParaRPr>
          </a:p>
        </p:txBody>
      </p:sp>
      <p:graphicFrame>
        <p:nvGraphicFramePr>
          <p:cNvPr id="279" name="Table 14"/>
          <p:cNvGraphicFramePr/>
          <p:nvPr>
            <p:extLst>
              <p:ext uri="{D42A27DB-BD31-4B8C-83A1-F6EECF244321}">
                <p14:modId xmlns:p14="http://schemas.microsoft.com/office/powerpoint/2010/main" val="993403534"/>
              </p:ext>
            </p:extLst>
          </p:nvPr>
        </p:nvGraphicFramePr>
        <p:xfrm>
          <a:off x="1487072" y="5229200"/>
          <a:ext cx="1755360" cy="1219200"/>
        </p:xfrm>
        <a:graphic>
          <a:graphicData uri="http://schemas.openxmlformats.org/drawingml/2006/table">
            <a:tbl>
              <a:tblPr/>
              <a:tblGrid>
                <a:gridCol w="1755360"/>
              </a:tblGrid>
              <a:tr h="270360">
                <a:tc>
                  <a:txBody>
                    <a:bodyPr/>
                    <a:lstStyle/>
                    <a:p>
                      <a:pPr algn="ctr">
                        <a:lnSpc>
                          <a:spcPct val="100000"/>
                        </a:lnSpc>
                      </a:pPr>
                      <a:r>
                        <a:rPr lang="it-IT" sz="1400" b="1" strike="noStrike" spc="-1" dirty="0">
                          <a:solidFill>
                            <a:srgbClr val="000000"/>
                          </a:solidFill>
                          <a:latin typeface="Calibri"/>
                        </a:rPr>
                        <a:t>0,1 </a:t>
                      </a:r>
                      <a:r>
                        <a:rPr lang="it-IT" sz="1400" b="1" strike="noStrike" spc="-1" dirty="0" err="1">
                          <a:solidFill>
                            <a:srgbClr val="000000"/>
                          </a:solidFill>
                          <a:latin typeface="Calibri"/>
                        </a:rPr>
                        <a:t>Mld</a:t>
                      </a:r>
                      <a:r>
                        <a:rPr lang="it-IT" sz="1400" b="1" strike="noStrike" spc="-1" dirty="0">
                          <a:solidFill>
                            <a:srgbClr val="000000"/>
                          </a:solidFill>
                          <a:latin typeface="Calibri"/>
                        </a:rPr>
                        <a:t>€ </a:t>
                      </a:r>
                      <a:r>
                        <a:rPr lang="it-IT" sz="1400" b="0" strike="noStrike" spc="-1" dirty="0">
                          <a:solidFill>
                            <a:srgbClr val="000000"/>
                          </a:solidFill>
                          <a:latin typeface="Calibri"/>
                        </a:rPr>
                        <a:t>base d’asta </a:t>
                      </a:r>
                      <a:endParaRPr lang="it-IT" sz="1400" b="0" strike="noStrike" spc="-1" dirty="0">
                        <a:latin typeface="Arial"/>
                      </a:endParaRPr>
                    </a:p>
                  </a:txBody>
                  <a:tcPr>
                    <a:noFill/>
                  </a:tcPr>
                </a:tc>
              </a:tr>
              <a:tr h="270360">
                <a:tc>
                  <a:txBody>
                    <a:bodyPr/>
                    <a:lstStyle/>
                    <a:p>
                      <a:pPr algn="ctr">
                        <a:lnSpc>
                          <a:spcPct val="100000"/>
                        </a:lnSpc>
                      </a:pPr>
                      <a:r>
                        <a:rPr lang="it-IT" sz="1400" b="1" strike="noStrike" spc="-1">
                          <a:solidFill>
                            <a:srgbClr val="000000"/>
                          </a:solidFill>
                          <a:latin typeface="Calibri"/>
                        </a:rPr>
                        <a:t>0,4 milioni </a:t>
                      </a:r>
                      <a:r>
                        <a:rPr lang="it-IT" sz="1400" b="0" strike="noStrike" spc="-1">
                          <a:solidFill>
                            <a:srgbClr val="000000"/>
                          </a:solidFill>
                          <a:latin typeface="Calibri"/>
                        </a:rPr>
                        <a:t>di abitanti</a:t>
                      </a:r>
                      <a:endParaRPr lang="it-IT" sz="1400" b="0" strike="noStrike" spc="-1">
                        <a:latin typeface="Arial"/>
                      </a:endParaRPr>
                    </a:p>
                  </a:txBody>
                  <a:tcPr>
                    <a:noFill/>
                  </a:tcPr>
                </a:tc>
              </a:tr>
              <a:tr h="270360">
                <a:tc>
                  <a:txBody>
                    <a:bodyPr/>
                    <a:lstStyle/>
                    <a:p>
                      <a:pPr algn="ctr">
                        <a:lnSpc>
                          <a:spcPct val="100000"/>
                        </a:lnSpc>
                      </a:pPr>
                      <a:r>
                        <a:rPr lang="it-IT" sz="1400" b="1" strike="noStrike" spc="-1">
                          <a:solidFill>
                            <a:srgbClr val="000000"/>
                          </a:solidFill>
                          <a:latin typeface="Calibri"/>
                        </a:rPr>
                        <a:t>879 </a:t>
                      </a:r>
                      <a:r>
                        <a:rPr lang="it-IT" sz="1400" b="0" strike="noStrike" spc="-1">
                          <a:solidFill>
                            <a:srgbClr val="000000"/>
                          </a:solidFill>
                          <a:latin typeface="Calibri"/>
                        </a:rPr>
                        <a:t>comuni</a:t>
                      </a:r>
                      <a:endParaRPr lang="it-IT" sz="1400" b="0" strike="noStrike" spc="-1">
                        <a:latin typeface="Arial"/>
                      </a:endParaRPr>
                    </a:p>
                  </a:txBody>
                  <a:tcPr>
                    <a:noFill/>
                  </a:tcPr>
                </a:tc>
              </a:tr>
              <a:tr h="270360">
                <a:tc>
                  <a:txBody>
                    <a:bodyPr/>
                    <a:lstStyle/>
                    <a:p>
                      <a:pPr algn="ctr">
                        <a:lnSpc>
                          <a:spcPct val="100000"/>
                        </a:lnSpc>
                      </a:pPr>
                      <a:r>
                        <a:rPr lang="it-IT" sz="1400" b="1" strike="noStrike" spc="-1" dirty="0">
                          <a:solidFill>
                            <a:srgbClr val="000000"/>
                          </a:solidFill>
                          <a:latin typeface="Calibri"/>
                        </a:rPr>
                        <a:t>0,3 milioni </a:t>
                      </a:r>
                      <a:r>
                        <a:rPr lang="it-IT" sz="1400" b="0" strike="noStrike" spc="-1" dirty="0">
                          <a:solidFill>
                            <a:srgbClr val="000000"/>
                          </a:solidFill>
                          <a:latin typeface="Calibri"/>
                        </a:rPr>
                        <a:t>di UI</a:t>
                      </a:r>
                      <a:endParaRPr lang="it-IT" sz="1400" b="0" strike="noStrike" spc="-1" dirty="0">
                        <a:latin typeface="Arial"/>
                      </a:endParaRPr>
                    </a:p>
                  </a:txBody>
                  <a:tcPr>
                    <a:noFill/>
                  </a:tcPr>
                </a:tc>
              </a:tr>
            </a:tbl>
          </a:graphicData>
        </a:graphic>
      </p:graphicFrame>
      <p:graphicFrame>
        <p:nvGraphicFramePr>
          <p:cNvPr id="280" name="Table 15"/>
          <p:cNvGraphicFramePr/>
          <p:nvPr>
            <p:extLst>
              <p:ext uri="{D42A27DB-BD31-4B8C-83A1-F6EECF244321}">
                <p14:modId xmlns:p14="http://schemas.microsoft.com/office/powerpoint/2010/main" val="3116141816"/>
              </p:ext>
            </p:extLst>
          </p:nvPr>
        </p:nvGraphicFramePr>
        <p:xfrm>
          <a:off x="8277444" y="4785436"/>
          <a:ext cx="3422232" cy="1886121"/>
        </p:xfrm>
        <a:graphic>
          <a:graphicData uri="http://schemas.openxmlformats.org/drawingml/2006/table">
            <a:tbl>
              <a:tblPr/>
              <a:tblGrid>
                <a:gridCol w="3422232"/>
              </a:tblGrid>
              <a:tr h="423081">
                <a:tc>
                  <a:txBody>
                    <a:bodyPr/>
                    <a:lstStyle/>
                    <a:p>
                      <a:pPr algn="ctr">
                        <a:lnSpc>
                          <a:spcPct val="100000"/>
                        </a:lnSpc>
                      </a:pPr>
                      <a:r>
                        <a:rPr lang="it-IT" sz="1800" b="1" strike="noStrike" spc="-1" dirty="0">
                          <a:solidFill>
                            <a:srgbClr val="000000"/>
                          </a:solidFill>
                          <a:latin typeface="Calibri Light"/>
                        </a:rPr>
                        <a:t>TOTALE ZONE A FALLIMENTO</a:t>
                      </a:r>
                      <a:endParaRPr lang="it-IT" sz="1800" b="0" strike="noStrike" spc="-1" dirty="0">
                        <a:latin typeface="Arial"/>
                      </a:endParaRPr>
                    </a:p>
                  </a:txBody>
                  <a:tcPr>
                    <a:solidFill>
                      <a:schemeClr val="accent5">
                        <a:lumMod val="20000"/>
                        <a:lumOff val="80000"/>
                      </a:schemeClr>
                    </a:solidFill>
                  </a:tcPr>
                </a:tc>
              </a:tr>
              <a:tr h="331644">
                <a:tc>
                  <a:txBody>
                    <a:bodyPr/>
                    <a:lstStyle/>
                    <a:p>
                      <a:pPr algn="ctr">
                        <a:lnSpc>
                          <a:spcPct val="100000"/>
                        </a:lnSpc>
                      </a:pPr>
                      <a:r>
                        <a:rPr lang="it-IT" sz="1800" b="1" strike="noStrike" spc="-1">
                          <a:solidFill>
                            <a:srgbClr val="000000"/>
                          </a:solidFill>
                          <a:latin typeface="Calibri"/>
                        </a:rPr>
                        <a:t>2,8 Mld€ </a:t>
                      </a:r>
                      <a:r>
                        <a:rPr lang="it-IT" sz="1800" b="0" strike="noStrike" spc="-1">
                          <a:solidFill>
                            <a:srgbClr val="000000"/>
                          </a:solidFill>
                          <a:latin typeface="Calibri"/>
                        </a:rPr>
                        <a:t>base d’asta </a:t>
                      </a:r>
                      <a:endParaRPr lang="it-IT" sz="1800" b="0" strike="noStrike" spc="-1">
                        <a:latin typeface="Arial"/>
                      </a:endParaRPr>
                    </a:p>
                  </a:txBody>
                  <a:tcPr>
                    <a:solidFill>
                      <a:schemeClr val="accent5">
                        <a:lumMod val="20000"/>
                        <a:lumOff val="80000"/>
                      </a:schemeClr>
                    </a:solidFill>
                  </a:tcPr>
                </a:tc>
              </a:tr>
              <a:tr h="331644">
                <a:tc>
                  <a:txBody>
                    <a:bodyPr/>
                    <a:lstStyle/>
                    <a:p>
                      <a:pPr algn="ctr">
                        <a:lnSpc>
                          <a:spcPct val="100000"/>
                        </a:lnSpc>
                      </a:pPr>
                      <a:r>
                        <a:rPr lang="it-IT" sz="1800" b="1" strike="noStrike" spc="-1">
                          <a:solidFill>
                            <a:srgbClr val="000000"/>
                          </a:solidFill>
                          <a:latin typeface="Calibri"/>
                        </a:rPr>
                        <a:t>14,3 milioni </a:t>
                      </a:r>
                      <a:r>
                        <a:rPr lang="it-IT" sz="1800" b="0" strike="noStrike" spc="-1">
                          <a:solidFill>
                            <a:srgbClr val="000000"/>
                          </a:solidFill>
                          <a:latin typeface="Calibri"/>
                        </a:rPr>
                        <a:t>di abitanti</a:t>
                      </a:r>
                      <a:endParaRPr lang="it-IT" sz="1800" b="0" strike="noStrike" spc="-1">
                        <a:latin typeface="Arial"/>
                      </a:endParaRPr>
                    </a:p>
                  </a:txBody>
                  <a:tcPr>
                    <a:solidFill>
                      <a:schemeClr val="accent5">
                        <a:lumMod val="20000"/>
                        <a:lumOff val="80000"/>
                      </a:schemeClr>
                    </a:solidFill>
                  </a:tcPr>
                </a:tc>
              </a:tr>
              <a:tr h="331644">
                <a:tc>
                  <a:txBody>
                    <a:bodyPr/>
                    <a:lstStyle/>
                    <a:p>
                      <a:pPr algn="ctr">
                        <a:lnSpc>
                          <a:spcPct val="100000"/>
                        </a:lnSpc>
                      </a:pPr>
                      <a:r>
                        <a:rPr lang="it-IT" sz="1800" b="1" strike="noStrike" spc="-1">
                          <a:solidFill>
                            <a:srgbClr val="000000"/>
                          </a:solidFill>
                          <a:latin typeface="Calibri"/>
                        </a:rPr>
                        <a:t>7.632 </a:t>
                      </a:r>
                      <a:r>
                        <a:rPr lang="it-IT" sz="1800" b="0" strike="noStrike" spc="-1">
                          <a:solidFill>
                            <a:srgbClr val="000000"/>
                          </a:solidFill>
                          <a:latin typeface="Calibri"/>
                        </a:rPr>
                        <a:t>comuni</a:t>
                      </a:r>
                      <a:endParaRPr lang="it-IT" sz="1800" b="0" strike="noStrike" spc="-1">
                        <a:latin typeface="Arial"/>
                      </a:endParaRPr>
                    </a:p>
                  </a:txBody>
                  <a:tcPr>
                    <a:solidFill>
                      <a:schemeClr val="accent5">
                        <a:lumMod val="20000"/>
                        <a:lumOff val="80000"/>
                      </a:schemeClr>
                    </a:solidFill>
                  </a:tcPr>
                </a:tc>
              </a:tr>
              <a:tr h="331644">
                <a:tc>
                  <a:txBody>
                    <a:bodyPr/>
                    <a:lstStyle/>
                    <a:p>
                      <a:pPr algn="ctr">
                        <a:lnSpc>
                          <a:spcPct val="100000"/>
                        </a:lnSpc>
                      </a:pPr>
                      <a:r>
                        <a:rPr lang="it-IT" sz="1800" b="1" strike="noStrike" spc="-1" dirty="0">
                          <a:solidFill>
                            <a:srgbClr val="000000"/>
                          </a:solidFill>
                          <a:latin typeface="Calibri"/>
                        </a:rPr>
                        <a:t>9,6 milioni </a:t>
                      </a:r>
                      <a:r>
                        <a:rPr lang="it-IT" sz="1800" b="0" strike="noStrike" spc="-1" dirty="0">
                          <a:solidFill>
                            <a:srgbClr val="000000"/>
                          </a:solidFill>
                          <a:latin typeface="Calibri"/>
                        </a:rPr>
                        <a:t>di UI</a:t>
                      </a:r>
                      <a:endParaRPr lang="it-IT" sz="1800" b="0" strike="noStrike" spc="-1" dirty="0">
                        <a:latin typeface="Arial"/>
                      </a:endParaRPr>
                    </a:p>
                  </a:txBody>
                  <a:tcPr>
                    <a:solidFill>
                      <a:schemeClr val="accent5">
                        <a:lumMod val="20000"/>
                        <a:lumOff val="80000"/>
                      </a:schemeClr>
                    </a:solidFill>
                  </a:tcPr>
                </a:tc>
              </a:tr>
            </a:tbl>
          </a:graphicData>
        </a:graphic>
      </p:graphicFrame>
      <p:sp>
        <p:nvSpPr>
          <p:cNvPr id="281" name="CustomShape 16"/>
          <p:cNvSpPr/>
          <p:nvPr/>
        </p:nvSpPr>
        <p:spPr>
          <a:xfrm>
            <a:off x="106832" y="5655244"/>
            <a:ext cx="894424" cy="24588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it-IT" sz="2400" b="1" i="1" strike="noStrike" spc="-1" dirty="0">
                <a:solidFill>
                  <a:srgbClr val="FF0000"/>
                </a:solidFill>
                <a:latin typeface="Calibri"/>
                <a:ea typeface="Cambria"/>
              </a:rPr>
              <a:t>Gara 3</a:t>
            </a:r>
            <a:endParaRPr lang="it-IT" sz="2400" b="0" strike="noStrike" spc="-1" dirty="0">
              <a:latin typeface="Arial"/>
            </a:endParaRPr>
          </a:p>
        </p:txBody>
      </p:sp>
      <p:pic>
        <p:nvPicPr>
          <p:cNvPr id="282" name="Immagine 19"/>
          <p:cNvPicPr/>
          <p:nvPr/>
        </p:nvPicPr>
        <p:blipFill>
          <a:blip r:embed="rId7"/>
          <a:stretch/>
        </p:blipFill>
        <p:spPr>
          <a:xfrm>
            <a:off x="1452419" y="923464"/>
            <a:ext cx="1783080" cy="345600"/>
          </a:xfrm>
          <a:prstGeom prst="rect">
            <a:avLst/>
          </a:prstGeom>
          <a:ln>
            <a:noFill/>
          </a:ln>
        </p:spPr>
      </p:pic>
      <p:graphicFrame>
        <p:nvGraphicFramePr>
          <p:cNvPr id="283" name="Grafico 26"/>
          <p:cNvGraphicFramePr/>
          <p:nvPr>
            <p:extLst>
              <p:ext uri="{D42A27DB-BD31-4B8C-83A1-F6EECF244321}">
                <p14:modId xmlns:p14="http://schemas.microsoft.com/office/powerpoint/2010/main" val="4086348299"/>
              </p:ext>
            </p:extLst>
          </p:nvPr>
        </p:nvGraphicFramePr>
        <p:xfrm>
          <a:off x="3470672" y="2851581"/>
          <a:ext cx="3958560" cy="1916640"/>
        </p:xfrm>
        <a:graphic>
          <a:graphicData uri="http://schemas.openxmlformats.org/drawingml/2006/chart">
            <c:chart xmlns:c="http://schemas.openxmlformats.org/drawingml/2006/chart" xmlns:r="http://schemas.openxmlformats.org/officeDocument/2006/relationships" r:id="rId8"/>
          </a:graphicData>
        </a:graphic>
      </p:graphicFrame>
      <p:pic>
        <p:nvPicPr>
          <p:cNvPr id="284" name="Immagine 28"/>
          <p:cNvPicPr/>
          <p:nvPr/>
        </p:nvPicPr>
        <p:blipFill>
          <a:blip r:embed="rId7"/>
          <a:stretch/>
        </p:blipFill>
        <p:spPr>
          <a:xfrm>
            <a:off x="1492832" y="3022941"/>
            <a:ext cx="1783080" cy="345600"/>
          </a:xfrm>
          <a:prstGeom prst="rect">
            <a:avLst/>
          </a:prstGeom>
          <a:ln>
            <a:noFill/>
          </a:ln>
        </p:spPr>
      </p:pic>
      <p:sp>
        <p:nvSpPr>
          <p:cNvPr id="285" name="CustomShape 17"/>
          <p:cNvSpPr/>
          <p:nvPr/>
        </p:nvSpPr>
        <p:spPr>
          <a:xfrm>
            <a:off x="3349989" y="4653136"/>
            <a:ext cx="2300760" cy="264600"/>
          </a:xfrm>
          <a:prstGeom prst="roundRect">
            <a:avLst>
              <a:gd name="adj" fmla="val 16667"/>
            </a:avLst>
          </a:prstGeom>
          <a:solidFill>
            <a:srgbClr val="CCFFCC"/>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it-IT" sz="1800" b="1" strike="noStrike" spc="-1" dirty="0">
                <a:solidFill>
                  <a:srgbClr val="000000"/>
                </a:solidFill>
                <a:latin typeface="Calibri"/>
                <a:ea typeface="DejaVu Sans"/>
              </a:rPr>
              <a:t>Aggiudicata 806 Mln€</a:t>
            </a:r>
            <a:endParaRPr lang="it-IT" sz="1800" b="0" strike="noStrike" spc="-1" dirty="0">
              <a:latin typeface="Arial"/>
            </a:endParaRPr>
          </a:p>
        </p:txBody>
      </p:sp>
      <p:sp>
        <p:nvSpPr>
          <p:cNvPr id="286" name="CustomShape 18"/>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a:solidFill>
                  <a:srgbClr val="FFFFFF"/>
                </a:solidFill>
                <a:latin typeface="Calibri"/>
                <a:ea typeface="DejaVu Sans"/>
              </a:rPr>
              <a:t>I bandi Infratel nelle zone a fallimento di mercato </a:t>
            </a:r>
          </a:p>
        </p:txBody>
      </p:sp>
      <p:sp>
        <p:nvSpPr>
          <p:cNvPr id="26" name="CustomShape 17"/>
          <p:cNvSpPr/>
          <p:nvPr/>
        </p:nvSpPr>
        <p:spPr>
          <a:xfrm>
            <a:off x="3379085" y="6406020"/>
            <a:ext cx="2300760" cy="264600"/>
          </a:xfrm>
          <a:prstGeom prst="roundRect">
            <a:avLst>
              <a:gd name="adj" fmla="val 16667"/>
            </a:avLst>
          </a:prstGeom>
          <a:solidFill>
            <a:srgbClr val="CCFFCC"/>
          </a:solidFill>
          <a:ln w="9360">
            <a:solidFill>
              <a:schemeClr val="tx1"/>
            </a:solidFill>
            <a:round/>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it-IT" sz="1800" b="1" strike="noStrike" spc="-1" dirty="0">
                <a:solidFill>
                  <a:srgbClr val="000000"/>
                </a:solidFill>
                <a:latin typeface="Calibri"/>
                <a:ea typeface="DejaVu Sans"/>
              </a:rPr>
              <a:t>Aggiudicata </a:t>
            </a:r>
            <a:r>
              <a:rPr lang="it-IT" sz="1800" b="1" strike="noStrike" spc="-1" dirty="0" smtClean="0">
                <a:solidFill>
                  <a:srgbClr val="000000"/>
                </a:solidFill>
                <a:latin typeface="Calibri"/>
                <a:ea typeface="DejaVu Sans"/>
              </a:rPr>
              <a:t>0,1 </a:t>
            </a:r>
            <a:r>
              <a:rPr lang="it-IT" sz="1800" b="1" strike="noStrike" spc="-1" dirty="0">
                <a:solidFill>
                  <a:srgbClr val="000000"/>
                </a:solidFill>
                <a:latin typeface="Calibri"/>
                <a:ea typeface="DejaVu Sans"/>
              </a:rPr>
              <a:t>Mln€</a:t>
            </a:r>
            <a:endParaRPr lang="it-IT"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a:solidFill>
                  <a:srgbClr val="FFFFFF"/>
                </a:solidFill>
                <a:latin typeface="Calibri"/>
                <a:ea typeface="DejaVu Sans"/>
              </a:rPr>
              <a:t>Principali criticità degli operatori</a:t>
            </a:r>
          </a:p>
        </p:txBody>
      </p:sp>
      <p:pic>
        <p:nvPicPr>
          <p:cNvPr id="251" name="Picture 2"/>
          <p:cNvPicPr/>
          <p:nvPr/>
        </p:nvPicPr>
        <p:blipFill>
          <a:blip r:embed="rId2"/>
          <a:stretch/>
        </p:blipFill>
        <p:spPr>
          <a:xfrm>
            <a:off x="1249200" y="1357248"/>
            <a:ext cx="1872720" cy="728280"/>
          </a:xfrm>
          <a:prstGeom prst="rect">
            <a:avLst/>
          </a:prstGeom>
          <a:ln>
            <a:noFill/>
          </a:ln>
        </p:spPr>
      </p:pic>
      <p:pic>
        <p:nvPicPr>
          <p:cNvPr id="252" name="Picture 4"/>
          <p:cNvPicPr/>
          <p:nvPr/>
        </p:nvPicPr>
        <p:blipFill>
          <a:blip r:embed="rId3"/>
          <a:stretch/>
        </p:blipFill>
        <p:spPr>
          <a:xfrm>
            <a:off x="5376240" y="988248"/>
            <a:ext cx="1763640" cy="1174320"/>
          </a:xfrm>
          <a:prstGeom prst="rect">
            <a:avLst/>
          </a:prstGeom>
          <a:ln>
            <a:noFill/>
          </a:ln>
        </p:spPr>
      </p:pic>
      <p:pic>
        <p:nvPicPr>
          <p:cNvPr id="253" name="Picture 12"/>
          <p:cNvPicPr/>
          <p:nvPr/>
        </p:nvPicPr>
        <p:blipFill>
          <a:blip r:embed="rId4"/>
          <a:stretch/>
        </p:blipFill>
        <p:spPr>
          <a:xfrm>
            <a:off x="9853560" y="764688"/>
            <a:ext cx="2306520" cy="1123920"/>
          </a:xfrm>
          <a:prstGeom prst="rect">
            <a:avLst/>
          </a:prstGeom>
          <a:ln>
            <a:noFill/>
          </a:ln>
        </p:spPr>
      </p:pic>
      <p:sp>
        <p:nvSpPr>
          <p:cNvPr id="254" name="CustomShape 2"/>
          <p:cNvSpPr/>
          <p:nvPr/>
        </p:nvSpPr>
        <p:spPr>
          <a:xfrm>
            <a:off x="221760" y="2564904"/>
            <a:ext cx="3927960" cy="283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lnSpc>
                <a:spcPct val="100000"/>
              </a:lnSpc>
              <a:buClr>
                <a:srgbClr val="000000"/>
              </a:buClr>
              <a:buFont typeface="Arial"/>
              <a:buChar char="•"/>
            </a:pPr>
            <a:r>
              <a:rPr lang="it-IT" sz="1800" b="0" strike="noStrike" spc="-1" dirty="0">
                <a:solidFill>
                  <a:srgbClr val="000000"/>
                </a:solidFill>
                <a:latin typeface="Calibri"/>
                <a:ea typeface="DejaVu Sans"/>
              </a:rPr>
              <a:t>Indebitamento Lordo* </a:t>
            </a:r>
            <a:r>
              <a:rPr lang="it-IT" sz="1800" b="0" strike="noStrike" spc="-1" dirty="0" smtClean="0">
                <a:solidFill>
                  <a:srgbClr val="000000"/>
                </a:solidFill>
                <a:latin typeface="Calibri"/>
                <a:ea typeface="DejaVu Sans"/>
              </a:rPr>
              <a:t>molto alto (190</a:t>
            </a:r>
            <a:r>
              <a:rPr lang="it-IT" sz="1800" b="0" strike="noStrike" spc="-1" dirty="0">
                <a:solidFill>
                  <a:srgbClr val="000000"/>
                </a:solidFill>
                <a:latin typeface="Calibri"/>
                <a:ea typeface="DejaVu Sans"/>
              </a:rPr>
              <a:t>% del </a:t>
            </a:r>
            <a:r>
              <a:rPr lang="it-IT" sz="1800" b="0" strike="noStrike" spc="-1" dirty="0" smtClean="0">
                <a:solidFill>
                  <a:srgbClr val="000000"/>
                </a:solidFill>
                <a:latin typeface="Calibri"/>
                <a:ea typeface="DejaVu Sans"/>
              </a:rPr>
              <a:t>fatturato)</a:t>
            </a:r>
          </a:p>
          <a:p>
            <a:pPr marL="285840" indent="-284400" algn="just">
              <a:lnSpc>
                <a:spcPct val="100000"/>
              </a:lnSpc>
              <a:buClr>
                <a:srgbClr val="000000"/>
              </a:buClr>
              <a:buFont typeface="Arial"/>
              <a:buChar char="•"/>
            </a:pPr>
            <a:r>
              <a:rPr lang="it-IT" sz="1800" b="0" strike="noStrike" spc="-1" dirty="0" smtClean="0">
                <a:solidFill>
                  <a:srgbClr val="000000"/>
                </a:solidFill>
                <a:latin typeface="Calibri"/>
                <a:ea typeface="DejaVu Sans"/>
              </a:rPr>
              <a:t>La </a:t>
            </a:r>
            <a:r>
              <a:rPr lang="it-IT" sz="1800" b="0" strike="noStrike" spc="-1" dirty="0">
                <a:solidFill>
                  <a:srgbClr val="000000"/>
                </a:solidFill>
                <a:latin typeface="Calibri"/>
                <a:ea typeface="DejaVu Sans"/>
              </a:rPr>
              <a:t>poca diversificazione dei servizi e la perdita del fatturato da voce tende a peggiorare il rapporto </a:t>
            </a:r>
            <a:r>
              <a:rPr lang="it-IT" sz="1800" b="0" strike="noStrike" spc="-1" dirty="0" smtClean="0">
                <a:solidFill>
                  <a:srgbClr val="000000"/>
                </a:solidFill>
                <a:latin typeface="Calibri"/>
                <a:ea typeface="DejaVu Sans"/>
              </a:rPr>
              <a:t>debito/fatturato</a:t>
            </a:r>
          </a:p>
          <a:p>
            <a:pPr marL="285840" indent="-284400" algn="just">
              <a:lnSpc>
                <a:spcPct val="100000"/>
              </a:lnSpc>
              <a:buClr>
                <a:srgbClr val="000000"/>
              </a:buClr>
              <a:buFont typeface="Arial"/>
              <a:buChar char="•"/>
            </a:pPr>
            <a:r>
              <a:rPr lang="it-IT" spc="-1" dirty="0" err="1" smtClean="0">
                <a:solidFill>
                  <a:srgbClr val="000000"/>
                </a:solidFill>
                <a:latin typeface="Calibri"/>
                <a:ea typeface="DejaVu Sans"/>
              </a:rPr>
              <a:t>Governance</a:t>
            </a:r>
            <a:r>
              <a:rPr lang="it-IT" spc="-1" dirty="0" smtClean="0">
                <a:solidFill>
                  <a:srgbClr val="000000"/>
                </a:solidFill>
                <a:latin typeface="Calibri"/>
                <a:ea typeface="DejaVu Sans"/>
              </a:rPr>
              <a:t> instabile e non rappresentativa degli interessi del Paese</a:t>
            </a:r>
            <a:endParaRPr lang="it-IT" sz="1800" b="0" strike="noStrike" spc="-1" dirty="0">
              <a:latin typeface="Arial"/>
            </a:endParaRPr>
          </a:p>
        </p:txBody>
      </p:sp>
      <p:pic>
        <p:nvPicPr>
          <p:cNvPr id="255" name="Picture 10"/>
          <p:cNvPicPr/>
          <p:nvPr/>
        </p:nvPicPr>
        <p:blipFill>
          <a:blip r:embed="rId5"/>
          <a:stretch/>
        </p:blipFill>
        <p:spPr>
          <a:xfrm>
            <a:off x="10772460" y="1891948"/>
            <a:ext cx="831960" cy="392760"/>
          </a:xfrm>
          <a:prstGeom prst="rect">
            <a:avLst/>
          </a:prstGeom>
          <a:ln>
            <a:noFill/>
          </a:ln>
        </p:spPr>
      </p:pic>
      <p:pic>
        <p:nvPicPr>
          <p:cNvPr id="256" name="Picture 6"/>
          <p:cNvPicPr/>
          <p:nvPr/>
        </p:nvPicPr>
        <p:blipFill>
          <a:blip r:embed="rId6"/>
          <a:stretch/>
        </p:blipFill>
        <p:spPr>
          <a:xfrm>
            <a:off x="8650440" y="620688"/>
            <a:ext cx="1207800" cy="1207800"/>
          </a:xfrm>
          <a:prstGeom prst="rect">
            <a:avLst/>
          </a:prstGeom>
          <a:ln>
            <a:noFill/>
          </a:ln>
        </p:spPr>
      </p:pic>
      <p:sp>
        <p:nvSpPr>
          <p:cNvPr id="257" name="CustomShape 3"/>
          <p:cNvSpPr/>
          <p:nvPr/>
        </p:nvSpPr>
        <p:spPr>
          <a:xfrm>
            <a:off x="4321080" y="2569584"/>
            <a:ext cx="3737880" cy="255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lnSpc>
                <a:spcPct val="100000"/>
              </a:lnSpc>
              <a:buClr>
                <a:srgbClr val="000000"/>
              </a:buClr>
              <a:buFont typeface="Arial"/>
              <a:buChar char="•"/>
            </a:pPr>
            <a:r>
              <a:rPr lang="it-IT" sz="1800" b="0" strike="noStrike" spc="-1" dirty="0" smtClean="0">
                <a:solidFill>
                  <a:srgbClr val="000000"/>
                </a:solidFill>
                <a:latin typeface="Calibri"/>
                <a:ea typeface="DejaVu Sans"/>
              </a:rPr>
              <a:t>Il </a:t>
            </a:r>
            <a:r>
              <a:rPr lang="it-IT" sz="1800" b="0" strike="noStrike" spc="-1" dirty="0">
                <a:solidFill>
                  <a:srgbClr val="000000"/>
                </a:solidFill>
                <a:latin typeface="Calibri"/>
                <a:ea typeface="DejaVu Sans"/>
              </a:rPr>
              <a:t>grande sconto nei bandi </a:t>
            </a:r>
            <a:r>
              <a:rPr lang="it-IT" sz="1800" b="0" strike="noStrike" spc="-1" dirty="0" err="1">
                <a:solidFill>
                  <a:srgbClr val="000000"/>
                </a:solidFill>
                <a:latin typeface="Calibri"/>
                <a:ea typeface="DejaVu Sans"/>
              </a:rPr>
              <a:t>Infratel</a:t>
            </a:r>
            <a:r>
              <a:rPr lang="it-IT" sz="1800" b="0" strike="noStrike" spc="-1" dirty="0">
                <a:solidFill>
                  <a:srgbClr val="000000"/>
                </a:solidFill>
                <a:latin typeface="Calibri"/>
                <a:ea typeface="DejaVu Sans"/>
              </a:rPr>
              <a:t> ha </a:t>
            </a:r>
            <a:r>
              <a:rPr lang="it-IT" sz="1800" b="0" strike="noStrike" spc="-1" dirty="0" smtClean="0">
                <a:solidFill>
                  <a:srgbClr val="000000"/>
                </a:solidFill>
                <a:latin typeface="Calibri"/>
                <a:ea typeface="DejaVu Sans"/>
              </a:rPr>
              <a:t>creato problematiche in relazione al peso degli investimenti</a:t>
            </a:r>
          </a:p>
          <a:p>
            <a:pPr marL="285840" indent="-284400" algn="just">
              <a:lnSpc>
                <a:spcPct val="100000"/>
              </a:lnSpc>
              <a:buClr>
                <a:srgbClr val="000000"/>
              </a:buClr>
              <a:buFont typeface="Arial"/>
              <a:buChar char="•"/>
            </a:pPr>
            <a:r>
              <a:rPr lang="it-IT" sz="1800" b="0" strike="noStrike" spc="-1" dirty="0" smtClean="0">
                <a:solidFill>
                  <a:srgbClr val="000000"/>
                </a:solidFill>
                <a:latin typeface="Calibri"/>
                <a:ea typeface="DejaVu Sans"/>
              </a:rPr>
              <a:t>Problematiche </a:t>
            </a:r>
            <a:r>
              <a:rPr lang="it-IT" sz="1800" b="0" strike="noStrike" spc="-1" dirty="0">
                <a:solidFill>
                  <a:srgbClr val="000000"/>
                </a:solidFill>
                <a:latin typeface="Calibri"/>
                <a:ea typeface="DejaVu Sans"/>
              </a:rPr>
              <a:t>incontrate nella fase di richiesta dei permessi e nelle procedure di </a:t>
            </a:r>
            <a:r>
              <a:rPr lang="it-IT" sz="1800" b="0" strike="noStrike" spc="-1" dirty="0" smtClean="0">
                <a:solidFill>
                  <a:srgbClr val="000000"/>
                </a:solidFill>
                <a:latin typeface="Calibri"/>
                <a:ea typeface="DejaVu Sans"/>
              </a:rPr>
              <a:t>cablatura</a:t>
            </a:r>
          </a:p>
          <a:p>
            <a:pPr marL="285840" indent="-284400" algn="just">
              <a:lnSpc>
                <a:spcPct val="100000"/>
              </a:lnSpc>
              <a:buClr>
                <a:srgbClr val="000000"/>
              </a:buClr>
              <a:buFont typeface="Arial"/>
              <a:buChar char="•"/>
            </a:pPr>
            <a:r>
              <a:rPr lang="it-IT" spc="-1" dirty="0" smtClean="0">
                <a:solidFill>
                  <a:srgbClr val="000000"/>
                </a:solidFill>
                <a:latin typeface="Calibri"/>
                <a:ea typeface="DejaVu Sans"/>
              </a:rPr>
              <a:t>In molti casi duplicazioni di investimenti con riferimento alle altre reti fisse</a:t>
            </a:r>
            <a:endParaRPr lang="it-IT" sz="1800" b="0" strike="noStrike" spc="-1" dirty="0" smtClean="0">
              <a:solidFill>
                <a:srgbClr val="000000"/>
              </a:solidFill>
              <a:latin typeface="Calibri"/>
              <a:ea typeface="DejaVu Sans"/>
            </a:endParaRPr>
          </a:p>
        </p:txBody>
      </p:sp>
      <p:sp>
        <p:nvSpPr>
          <p:cNvPr id="258" name="CustomShape 4"/>
          <p:cNvSpPr/>
          <p:nvPr/>
        </p:nvSpPr>
        <p:spPr>
          <a:xfrm>
            <a:off x="221760" y="6429240"/>
            <a:ext cx="4448160" cy="27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200" b="0" i="1" strike="noStrike" spc="-1">
                <a:solidFill>
                  <a:srgbClr val="000000"/>
                </a:solidFill>
                <a:latin typeface="Calibri"/>
                <a:ea typeface="DejaVu Sans"/>
              </a:rPr>
              <a:t>* Il debito netto equivale al lordo meno titoli e crediti netti </a:t>
            </a:r>
            <a:endParaRPr lang="it-IT" sz="1200" b="0" strike="noStrike" spc="-1">
              <a:latin typeface="Arial"/>
            </a:endParaRPr>
          </a:p>
        </p:txBody>
      </p:sp>
      <p:sp>
        <p:nvSpPr>
          <p:cNvPr id="259" name="CustomShape 5"/>
          <p:cNvSpPr/>
          <p:nvPr/>
        </p:nvSpPr>
        <p:spPr>
          <a:xfrm>
            <a:off x="8188560" y="2564904"/>
            <a:ext cx="3784680" cy="228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lnSpc>
                <a:spcPct val="100000"/>
              </a:lnSpc>
              <a:buClr>
                <a:srgbClr val="000000"/>
              </a:buClr>
              <a:buFont typeface="Arial"/>
              <a:buChar char="•"/>
            </a:pPr>
            <a:r>
              <a:rPr lang="it-IT" sz="1800" b="0" strike="noStrike" spc="-1" dirty="0">
                <a:solidFill>
                  <a:srgbClr val="000000"/>
                </a:solidFill>
                <a:latin typeface="Calibri"/>
                <a:ea typeface="DejaVu Sans"/>
              </a:rPr>
              <a:t>Tutti gli altri operatori nazionali investono esclusivamente in soluzioni FTTC</a:t>
            </a:r>
            <a:endParaRPr lang="it-IT" sz="1800" b="0" strike="noStrike" spc="-1" dirty="0">
              <a:latin typeface="Arial"/>
            </a:endParaRPr>
          </a:p>
          <a:p>
            <a:pPr marL="285840" indent="-284400" algn="just">
              <a:lnSpc>
                <a:spcPct val="100000"/>
              </a:lnSpc>
              <a:buClr>
                <a:srgbClr val="000000"/>
              </a:buClr>
              <a:buFont typeface="Arial"/>
              <a:buChar char="•"/>
            </a:pPr>
            <a:r>
              <a:rPr lang="it-IT" sz="1800" b="0" strike="noStrike" spc="-1" dirty="0">
                <a:solidFill>
                  <a:srgbClr val="000000"/>
                </a:solidFill>
                <a:latin typeface="Calibri"/>
                <a:ea typeface="DejaVu Sans"/>
              </a:rPr>
              <a:t>Quasi inesistente la presenza di operatori locali alternativi che investono in infrastrutture. Quasi tutti sono discriminati dalle condizioni di accesso alla rete</a:t>
            </a:r>
            <a:endParaRPr lang="it-IT" sz="1800" b="0" strike="noStrike" spc="-1" dirty="0">
              <a:latin typeface="Arial"/>
            </a:endParaRPr>
          </a:p>
        </p:txBody>
      </p:sp>
      <p:pic>
        <p:nvPicPr>
          <p:cNvPr id="260" name="Picture 14"/>
          <p:cNvPicPr/>
          <p:nvPr/>
        </p:nvPicPr>
        <p:blipFill>
          <a:blip r:embed="rId7"/>
          <a:stretch/>
        </p:blipFill>
        <p:spPr>
          <a:xfrm>
            <a:off x="8904312" y="1710588"/>
            <a:ext cx="1599120" cy="858240"/>
          </a:xfrm>
          <a:prstGeom prst="rect">
            <a:avLst/>
          </a:prstGeom>
          <a:ln>
            <a:noFill/>
          </a:ln>
        </p:spPr>
      </p:pic>
      <p:sp>
        <p:nvSpPr>
          <p:cNvPr id="261" name="CustomShape 6"/>
          <p:cNvSpPr/>
          <p:nvPr/>
        </p:nvSpPr>
        <p:spPr>
          <a:xfrm>
            <a:off x="551384" y="5229200"/>
            <a:ext cx="11192400" cy="1006176"/>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2000" b="1" strike="noStrike" spc="-1" dirty="0" smtClean="0">
                <a:solidFill>
                  <a:srgbClr val="FFFFFF"/>
                </a:solidFill>
                <a:latin typeface="Calibri"/>
                <a:ea typeface="DejaVu Sans"/>
              </a:rPr>
              <a:t>Esisterebbero le condizioni per un </a:t>
            </a:r>
            <a:r>
              <a:rPr lang="it-IT" sz="2000" b="1" strike="noStrike" spc="-1" dirty="0">
                <a:solidFill>
                  <a:srgbClr val="FFFFFF"/>
                </a:solidFill>
                <a:latin typeface="Calibri"/>
                <a:ea typeface="DejaVu Sans"/>
              </a:rPr>
              <a:t>nuovo assetto </a:t>
            </a:r>
            <a:r>
              <a:rPr lang="it-IT" sz="2000" b="1" strike="noStrike" spc="-1" dirty="0" smtClean="0">
                <a:solidFill>
                  <a:srgbClr val="FFFFFF"/>
                </a:solidFill>
                <a:latin typeface="Calibri"/>
                <a:ea typeface="DejaVu Sans"/>
              </a:rPr>
              <a:t>di sviluppo </a:t>
            </a:r>
            <a:r>
              <a:rPr lang="it-IT" sz="2000" b="1" strike="noStrike" spc="-1" dirty="0">
                <a:solidFill>
                  <a:srgbClr val="FFFFFF"/>
                </a:solidFill>
                <a:latin typeface="Calibri"/>
                <a:ea typeface="DejaVu Sans"/>
              </a:rPr>
              <a:t>della </a:t>
            </a:r>
            <a:r>
              <a:rPr lang="it-IT" sz="2000" b="1" strike="noStrike" spc="-1" dirty="0" smtClean="0">
                <a:solidFill>
                  <a:srgbClr val="FFFFFF"/>
                </a:solidFill>
                <a:latin typeface="Calibri"/>
                <a:ea typeface="DejaVu Sans"/>
              </a:rPr>
              <a:t>rete con una unica infrastruttura a controllo pubblico, dove la concorrenza si avrà sui servizi (principale elemento capace di avere un impatto macroeconomico sulla crescita economica del Paese)</a:t>
            </a:r>
            <a:endParaRPr lang="it-IT"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dirty="0" smtClean="0">
                <a:solidFill>
                  <a:srgbClr val="FFFFFF"/>
                </a:solidFill>
                <a:latin typeface="Calibri"/>
                <a:ea typeface="DejaVu Sans"/>
              </a:rPr>
              <a:t>Sintesi del lavoro</a:t>
            </a:r>
            <a:endParaRPr lang="it-IT" sz="4000" b="1" spc="-1" dirty="0">
              <a:solidFill>
                <a:srgbClr val="FFFFFF"/>
              </a:solidFill>
              <a:latin typeface="Calibri"/>
              <a:ea typeface="DejaVu Sans"/>
            </a:endParaRPr>
          </a:p>
        </p:txBody>
      </p:sp>
      <p:sp>
        <p:nvSpPr>
          <p:cNvPr id="198" name="CustomShape 20"/>
          <p:cNvSpPr/>
          <p:nvPr/>
        </p:nvSpPr>
        <p:spPr>
          <a:xfrm>
            <a:off x="365448" y="976512"/>
            <a:ext cx="11419184" cy="365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40" algn="just">
              <a:lnSpc>
                <a:spcPct val="100000"/>
              </a:lnSpc>
              <a:buClr>
                <a:srgbClr val="000000"/>
              </a:buClr>
            </a:pPr>
            <a:r>
              <a:rPr lang="it-IT" sz="2000" strike="noStrike" spc="-1" dirty="0" smtClean="0">
                <a:solidFill>
                  <a:srgbClr val="000000"/>
                </a:solidFill>
                <a:latin typeface="Calibri"/>
                <a:ea typeface="DejaVu Sans"/>
              </a:rPr>
              <a:t>Sono stati creati vari modelli di calcolo economico-finanziario per valutare i seguenti argomenti:</a:t>
            </a:r>
          </a:p>
          <a:p>
            <a:pPr marL="1440" algn="just">
              <a:lnSpc>
                <a:spcPct val="100000"/>
              </a:lnSpc>
              <a:buClr>
                <a:srgbClr val="000000"/>
              </a:buClr>
            </a:pPr>
            <a:endParaRPr lang="it-IT" sz="2000" strike="noStrike" spc="-1" dirty="0" smtClean="0">
              <a:solidFill>
                <a:srgbClr val="000000"/>
              </a:solidFill>
              <a:latin typeface="Calibri"/>
              <a:ea typeface="DejaVu Sans"/>
            </a:endParaRPr>
          </a:p>
          <a:p>
            <a:pPr marL="743040" lvl="1" indent="-284400" algn="just">
              <a:buClr>
                <a:srgbClr val="000000"/>
              </a:buClr>
              <a:buFont typeface="Arial"/>
              <a:buChar char="•"/>
            </a:pPr>
            <a:r>
              <a:rPr lang="it-IT" sz="2000" spc="-1" dirty="0" smtClean="0">
                <a:solidFill>
                  <a:srgbClr val="000000"/>
                </a:solidFill>
                <a:latin typeface="Calibri"/>
                <a:ea typeface="DejaVu Sans"/>
              </a:rPr>
              <a:t>Valutazione per il sistema Paese (in termini di </a:t>
            </a:r>
            <a:r>
              <a:rPr lang="it-IT" sz="2000" b="1" u="sng" spc="-1" dirty="0" smtClean="0">
                <a:solidFill>
                  <a:srgbClr val="000000"/>
                </a:solidFill>
                <a:latin typeface="Calibri"/>
                <a:ea typeface="DejaVu Sans"/>
              </a:rPr>
              <a:t>flussi di cassa complessivi di TIM ed Open </a:t>
            </a:r>
            <a:r>
              <a:rPr lang="it-IT" sz="2000" b="1" u="sng" spc="-1" dirty="0" err="1" smtClean="0">
                <a:solidFill>
                  <a:srgbClr val="000000"/>
                </a:solidFill>
                <a:latin typeface="Calibri"/>
                <a:ea typeface="DejaVu Sans"/>
              </a:rPr>
              <a:t>Fiber</a:t>
            </a:r>
            <a:r>
              <a:rPr lang="it-IT" sz="2000" spc="-1" dirty="0">
                <a:solidFill>
                  <a:srgbClr val="000000"/>
                </a:solidFill>
                <a:latin typeface="Calibri"/>
                <a:ea typeface="DejaVu Sans"/>
              </a:rPr>
              <a:t> </a:t>
            </a:r>
            <a:r>
              <a:rPr lang="it-IT" sz="2000" spc="-1" dirty="0" smtClean="0">
                <a:solidFill>
                  <a:srgbClr val="000000"/>
                </a:solidFill>
                <a:latin typeface="Calibri"/>
                <a:ea typeface="DejaVu Sans"/>
              </a:rPr>
              <a:t>senza considerare singolarmente le due società) dello scenario migliore tra i seguenti:</a:t>
            </a:r>
          </a:p>
          <a:p>
            <a:pPr marL="458640" lvl="1" algn="just">
              <a:buClr>
                <a:srgbClr val="000000"/>
              </a:buClr>
            </a:pPr>
            <a:endParaRPr lang="it-IT" sz="2000" spc="-1" dirty="0" smtClean="0">
              <a:solidFill>
                <a:srgbClr val="000000"/>
              </a:solidFill>
              <a:latin typeface="Calibri"/>
              <a:ea typeface="DejaVu Sans"/>
            </a:endParaRPr>
          </a:p>
          <a:p>
            <a:pPr marL="1200240" lvl="2" indent="-284400" algn="just">
              <a:buClr>
                <a:srgbClr val="000000"/>
              </a:buClr>
              <a:buFont typeface="Arial"/>
              <a:buChar char="•"/>
            </a:pPr>
            <a:r>
              <a:rPr lang="it-IT" sz="2000" b="1" strike="noStrike" spc="-1" dirty="0" smtClean="0">
                <a:solidFill>
                  <a:srgbClr val="000000"/>
                </a:solidFill>
                <a:latin typeface="Calibri"/>
                <a:ea typeface="DejaVu Sans"/>
              </a:rPr>
              <a:t>Duopolio infrastrutturale Tim-Open </a:t>
            </a:r>
            <a:r>
              <a:rPr lang="it-IT" sz="2000" b="1" strike="noStrike" spc="-1" dirty="0" err="1" smtClean="0">
                <a:solidFill>
                  <a:srgbClr val="000000"/>
                </a:solidFill>
                <a:latin typeface="Calibri"/>
                <a:ea typeface="DejaVu Sans"/>
              </a:rPr>
              <a:t>Fiber</a:t>
            </a:r>
            <a:endParaRPr lang="it-IT" sz="2000" b="1" strike="noStrike" spc="-1" dirty="0" smtClean="0">
              <a:solidFill>
                <a:srgbClr val="000000"/>
              </a:solidFill>
              <a:latin typeface="Calibri"/>
              <a:ea typeface="DejaVu Sans"/>
            </a:endParaRPr>
          </a:p>
          <a:p>
            <a:pPr marL="1200240" lvl="2" indent="-284400" algn="just">
              <a:buClr>
                <a:srgbClr val="000000"/>
              </a:buClr>
              <a:buFont typeface="Arial"/>
              <a:buChar char="•"/>
            </a:pPr>
            <a:r>
              <a:rPr lang="it-IT" sz="2000" b="1" spc="-1" dirty="0" smtClean="0">
                <a:solidFill>
                  <a:srgbClr val="000000"/>
                </a:solidFill>
                <a:latin typeface="Calibri"/>
                <a:ea typeface="DejaVu Sans"/>
              </a:rPr>
              <a:t>Fusione rete </a:t>
            </a:r>
            <a:r>
              <a:rPr lang="it-IT" sz="2000" b="1" spc="-1" dirty="0">
                <a:solidFill>
                  <a:srgbClr val="000000"/>
                </a:solidFill>
                <a:latin typeface="Calibri"/>
              </a:rPr>
              <a:t>Tim-Open </a:t>
            </a:r>
            <a:r>
              <a:rPr lang="it-IT" sz="2000" b="1" spc="-1" dirty="0" err="1" smtClean="0">
                <a:solidFill>
                  <a:srgbClr val="000000"/>
                </a:solidFill>
                <a:latin typeface="Calibri"/>
              </a:rPr>
              <a:t>Fiber</a:t>
            </a:r>
            <a:r>
              <a:rPr lang="it-IT" sz="2000" b="1" spc="-1" dirty="0" smtClean="0">
                <a:solidFill>
                  <a:srgbClr val="000000"/>
                </a:solidFill>
                <a:latin typeface="Calibri"/>
              </a:rPr>
              <a:t> </a:t>
            </a:r>
            <a:r>
              <a:rPr lang="it-IT" sz="2000" spc="-1" dirty="0" smtClean="0">
                <a:solidFill>
                  <a:srgbClr val="000000"/>
                </a:solidFill>
                <a:latin typeface="Calibri"/>
                <a:ea typeface="DejaVu Sans"/>
              </a:rPr>
              <a:t>(attraverso le due opzioni dello scorporo della rete e del conferimento di </a:t>
            </a:r>
            <a:r>
              <a:rPr lang="it-IT" sz="2000" spc="-1" dirty="0" err="1" smtClean="0">
                <a:solidFill>
                  <a:srgbClr val="000000"/>
                </a:solidFill>
                <a:latin typeface="Calibri"/>
                <a:ea typeface="DejaVu Sans"/>
              </a:rPr>
              <a:t>asset</a:t>
            </a:r>
            <a:r>
              <a:rPr lang="it-IT" sz="2000" spc="-1" dirty="0" smtClean="0">
                <a:solidFill>
                  <a:srgbClr val="000000"/>
                </a:solidFill>
                <a:latin typeface="Calibri"/>
                <a:ea typeface="DejaVu Sans"/>
              </a:rPr>
              <a:t> senza scorporo)</a:t>
            </a:r>
          </a:p>
          <a:p>
            <a:pPr marL="1200240" lvl="2" indent="-284400" algn="just">
              <a:buClr>
                <a:srgbClr val="000000"/>
              </a:buClr>
              <a:buFont typeface="Arial"/>
              <a:buChar char="•"/>
            </a:pPr>
            <a:r>
              <a:rPr lang="it-IT" sz="2000" b="1" strike="noStrike" spc="-1" dirty="0" err="1" smtClean="0">
                <a:solidFill>
                  <a:srgbClr val="000000"/>
                </a:solidFill>
                <a:latin typeface="Calibri"/>
                <a:ea typeface="DejaVu Sans"/>
              </a:rPr>
              <a:t>Coinvestimento</a:t>
            </a:r>
            <a:r>
              <a:rPr lang="it-IT" sz="2000" strike="noStrike" spc="-1" dirty="0" smtClean="0">
                <a:solidFill>
                  <a:srgbClr val="000000"/>
                </a:solidFill>
                <a:latin typeface="Calibri"/>
                <a:ea typeface="DejaVu Sans"/>
              </a:rPr>
              <a:t> </a:t>
            </a:r>
            <a:r>
              <a:rPr lang="it-IT" sz="2000" b="1" strike="noStrike" spc="-1" dirty="0" smtClean="0">
                <a:solidFill>
                  <a:srgbClr val="000000"/>
                </a:solidFill>
                <a:latin typeface="Calibri"/>
                <a:ea typeface="DejaVu Sans"/>
              </a:rPr>
              <a:t>tra i vari operatori con un piano di sviluppo condiviso</a:t>
            </a:r>
          </a:p>
          <a:p>
            <a:pPr marL="1200240" lvl="2" indent="-284400" algn="just">
              <a:buClr>
                <a:srgbClr val="000000"/>
              </a:buClr>
              <a:buFont typeface="Arial"/>
              <a:buChar char="•"/>
            </a:pPr>
            <a:endParaRPr lang="it-IT" sz="2000" spc="-1" dirty="0" smtClean="0">
              <a:solidFill>
                <a:srgbClr val="000000"/>
              </a:solidFill>
              <a:latin typeface="Calibri"/>
              <a:ea typeface="DejaVu Sans"/>
            </a:endParaRPr>
          </a:p>
          <a:p>
            <a:pPr marL="743040" lvl="1" indent="-284400" algn="just">
              <a:buClr>
                <a:srgbClr val="000000"/>
              </a:buClr>
              <a:buFont typeface="Arial"/>
              <a:buChar char="•"/>
            </a:pPr>
            <a:r>
              <a:rPr lang="it-IT" sz="2000" strike="noStrike" spc="-1" dirty="0" smtClean="0">
                <a:solidFill>
                  <a:srgbClr val="000000"/>
                </a:solidFill>
                <a:latin typeface="Calibri"/>
                <a:ea typeface="DejaVu Sans"/>
              </a:rPr>
              <a:t>Valutazioni sugli impatti macroeconomici e sociali e considerazioni sugli effetti di tariffe di accesso troppo alte</a:t>
            </a:r>
          </a:p>
          <a:p>
            <a:pPr marL="743040" lvl="1" indent="-284400" algn="just">
              <a:buClr>
                <a:srgbClr val="000000"/>
              </a:buClr>
              <a:buFont typeface="Arial"/>
              <a:buChar char="•"/>
            </a:pPr>
            <a:endParaRPr lang="it-IT" sz="2000" strike="noStrike" spc="-1" dirty="0" smtClean="0">
              <a:solidFill>
                <a:srgbClr val="000000"/>
              </a:solidFill>
              <a:latin typeface="Calibri"/>
              <a:ea typeface="DejaVu Sans"/>
            </a:endParaRPr>
          </a:p>
          <a:p>
            <a:pPr marL="743040" lvl="1" indent="-284400" algn="just">
              <a:buClr>
                <a:srgbClr val="000000"/>
              </a:buClr>
              <a:buFont typeface="Arial"/>
              <a:buChar char="•"/>
            </a:pPr>
            <a:r>
              <a:rPr lang="it-IT" sz="2000" spc="-1" dirty="0" smtClean="0">
                <a:solidFill>
                  <a:srgbClr val="000000"/>
                </a:solidFill>
                <a:latin typeface="Calibri"/>
                <a:ea typeface="DejaVu Sans"/>
              </a:rPr>
              <a:t>Calcolo del valore della rete TIM e valutazioni sul perimetro ottimale in caso di scorporo</a:t>
            </a:r>
          </a:p>
          <a:p>
            <a:pPr marL="743040" lvl="1" indent="-284400" algn="just">
              <a:buClr>
                <a:srgbClr val="000000"/>
              </a:buClr>
              <a:buFont typeface="Arial"/>
              <a:buChar char="•"/>
            </a:pPr>
            <a:endParaRPr lang="it-IT" sz="2000" spc="-1" dirty="0" smtClean="0">
              <a:solidFill>
                <a:srgbClr val="000000"/>
              </a:solidFill>
              <a:latin typeface="Calibri"/>
              <a:ea typeface="DejaVu Sans"/>
            </a:endParaRPr>
          </a:p>
          <a:p>
            <a:pPr marL="743040" lvl="1" indent="-284400" algn="just">
              <a:buClr>
                <a:srgbClr val="000000"/>
              </a:buClr>
              <a:buFont typeface="Arial"/>
              <a:buChar char="•"/>
            </a:pPr>
            <a:r>
              <a:rPr lang="it-IT" sz="2000" strike="noStrike" spc="-1" dirty="0" smtClean="0">
                <a:solidFill>
                  <a:srgbClr val="000000"/>
                </a:solidFill>
                <a:latin typeface="Calibri"/>
                <a:ea typeface="DejaVu Sans"/>
              </a:rPr>
              <a:t>Considerazioni sulla storia e sull’evoluzione del settore dalla privatizzazione ad oggi per non ripetere gli errori del passato</a:t>
            </a:r>
            <a:endParaRPr lang="it-IT" sz="2000" strike="noStrike" spc="-1" dirty="0">
              <a:latin typeface="Arial"/>
            </a:endParaRPr>
          </a:p>
        </p:txBody>
      </p:sp>
    </p:spTree>
    <p:extLst>
      <p:ext uri="{BB962C8B-B14F-4D97-AF65-F5344CB8AC3E}">
        <p14:creationId xmlns:p14="http://schemas.microsoft.com/office/powerpoint/2010/main" val="110115281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dirty="0" smtClean="0">
                <a:solidFill>
                  <a:srgbClr val="FFFFFF"/>
                </a:solidFill>
                <a:latin typeface="Calibri"/>
                <a:ea typeface="DejaVu Sans"/>
              </a:rPr>
              <a:t>Risultati economici in relazione ai vari scenari</a:t>
            </a:r>
            <a:endParaRPr lang="it-IT" sz="4000" b="1" spc="-1" dirty="0">
              <a:solidFill>
                <a:srgbClr val="FFFFFF"/>
              </a:solidFill>
              <a:latin typeface="Calibri"/>
              <a:ea typeface="DejaVu Sans"/>
            </a:endParaRPr>
          </a:p>
        </p:txBody>
      </p:sp>
      <p:graphicFrame>
        <p:nvGraphicFramePr>
          <p:cNvPr id="7" name="Table 2"/>
          <p:cNvGraphicFramePr/>
          <p:nvPr>
            <p:extLst>
              <p:ext uri="{D42A27DB-BD31-4B8C-83A1-F6EECF244321}">
                <p14:modId xmlns:p14="http://schemas.microsoft.com/office/powerpoint/2010/main" val="2764148183"/>
              </p:ext>
            </p:extLst>
          </p:nvPr>
        </p:nvGraphicFramePr>
        <p:xfrm>
          <a:off x="537120" y="1556792"/>
          <a:ext cx="4766792" cy="3539040"/>
        </p:xfrm>
        <a:graphic>
          <a:graphicData uri="http://schemas.openxmlformats.org/drawingml/2006/table">
            <a:tbl>
              <a:tblPr/>
              <a:tblGrid>
                <a:gridCol w="1286277"/>
                <a:gridCol w="3480515"/>
              </a:tblGrid>
              <a:tr h="321840">
                <a:tc>
                  <a:txBody>
                    <a:bodyPr/>
                    <a:lstStyle/>
                    <a:p>
                      <a:pPr algn="ctr"/>
                      <a:r>
                        <a:rPr lang="it-IT" sz="1200" b="1" dirty="0" smtClean="0">
                          <a:solidFill>
                            <a:schemeClr val="bg1"/>
                          </a:solidFill>
                        </a:rPr>
                        <a:t>Scenario</a:t>
                      </a:r>
                      <a:endParaRPr lang="it-IT" sz="1200" b="1" dirty="0">
                        <a:solidFill>
                          <a:schemeClr val="bg1"/>
                        </a:solidFil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00000"/>
                        </a:lnSpc>
                      </a:pPr>
                      <a:r>
                        <a:rPr lang="it-IT" sz="1400" b="1" strike="noStrike" spc="-1" dirty="0" smtClean="0">
                          <a:solidFill>
                            <a:srgbClr val="FFFFFF"/>
                          </a:solidFill>
                          <a:latin typeface="Calibri"/>
                        </a:rPr>
                        <a:t>Descrizione</a:t>
                      </a:r>
                      <a:endParaRPr lang="it-IT" sz="14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1007640">
                <a:tc>
                  <a:txBody>
                    <a:bodyPr/>
                    <a:lstStyle/>
                    <a:p>
                      <a:pPr algn="ctr">
                        <a:lnSpc>
                          <a:spcPct val="100000"/>
                        </a:lnSpc>
                      </a:pPr>
                      <a:endParaRPr lang="it-IT" sz="1200" b="0" strike="noStrike" spc="-1" dirty="0">
                        <a:latin typeface="Arial"/>
                      </a:endParaRPr>
                    </a:p>
                    <a:p>
                      <a:pPr algn="ctr">
                        <a:lnSpc>
                          <a:spcPct val="100000"/>
                        </a:lnSpc>
                      </a:pPr>
                      <a:r>
                        <a:rPr lang="it-IT" sz="1200" b="1" strike="noStrike" spc="-1" dirty="0" smtClean="0">
                          <a:solidFill>
                            <a:srgbClr val="000000"/>
                          </a:solidFill>
                          <a:latin typeface="Calibri"/>
                        </a:rPr>
                        <a:t>Status Quo</a:t>
                      </a:r>
                    </a:p>
                    <a:p>
                      <a:pPr algn="ctr">
                        <a:lnSpc>
                          <a:spcPct val="100000"/>
                        </a:lnSpc>
                      </a:pPr>
                      <a:r>
                        <a:rPr lang="it-IT" sz="1200" b="1" strike="noStrike" spc="-1" dirty="0" smtClean="0">
                          <a:solidFill>
                            <a:srgbClr val="000000"/>
                          </a:solidFill>
                          <a:latin typeface="Calibri"/>
                        </a:rPr>
                        <a:t>(Duopolio)</a:t>
                      </a:r>
                      <a:endParaRPr lang="it-IT" sz="12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marL="1440" indent="0" algn="just">
                        <a:lnSpc>
                          <a:spcPct val="100000"/>
                        </a:lnSpc>
                        <a:buClr>
                          <a:srgbClr val="000000"/>
                        </a:buClr>
                        <a:buFont typeface="Arial"/>
                        <a:buNone/>
                      </a:pPr>
                      <a:r>
                        <a:rPr lang="it-IT" sz="1100" b="0" strike="noStrike" spc="-1" dirty="0" smtClean="0">
                          <a:latin typeface="+mn-lt"/>
                        </a:rPr>
                        <a:t>Indica la situazione attuale caratterizzata da un duopolio strutturale, positivo dal punto di vista della concorrenza delle soluzioni (FTTH vs FTTC), ma negativo dal punto di vista dei costi totali poiché si rileva che nel 50% dei casi ci siano delle duplicazioni di costi (la stessa unità abitativa è cablata da due reti distinte e separate</a:t>
                      </a:r>
                      <a:endParaRPr lang="it-IT" sz="11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r>
              <a:tr h="855000">
                <a:tc>
                  <a:txBody>
                    <a:bodyPr/>
                    <a:lstStyle/>
                    <a:p>
                      <a:pPr algn="ctr">
                        <a:lnSpc>
                          <a:spcPct val="100000"/>
                        </a:lnSpc>
                      </a:pPr>
                      <a:endParaRPr lang="it-IT" sz="1200" b="0" strike="noStrike" spc="-1" dirty="0">
                        <a:latin typeface="Arial"/>
                      </a:endParaRPr>
                    </a:p>
                    <a:p>
                      <a:pPr algn="ctr">
                        <a:lnSpc>
                          <a:spcPct val="100000"/>
                        </a:lnSpc>
                      </a:pPr>
                      <a:r>
                        <a:rPr lang="it-IT" sz="1200" b="1" strike="noStrike" spc="-1" dirty="0" smtClean="0">
                          <a:solidFill>
                            <a:srgbClr val="000000"/>
                          </a:solidFill>
                          <a:latin typeface="Calibri"/>
                        </a:rPr>
                        <a:t>Fusione reti</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marL="1440" indent="0" algn="just">
                        <a:lnSpc>
                          <a:spcPct val="100000"/>
                        </a:lnSpc>
                        <a:buClr>
                          <a:srgbClr val="000000"/>
                        </a:buClr>
                        <a:buFont typeface="Arial"/>
                        <a:buNone/>
                      </a:pPr>
                      <a:r>
                        <a:rPr lang="it-IT" sz="1100" b="0" strike="noStrike" spc="-1" dirty="0" smtClean="0">
                          <a:latin typeface="+mn-lt"/>
                        </a:rPr>
                        <a:t>In questo caso le due reti si fondono.</a:t>
                      </a:r>
                      <a:r>
                        <a:rPr lang="it-IT" sz="1100" b="0" strike="noStrike" spc="-1" baseline="0" dirty="0" smtClean="0">
                          <a:latin typeface="+mn-lt"/>
                        </a:rPr>
                        <a:t> </a:t>
                      </a:r>
                      <a:r>
                        <a:rPr lang="it-IT" sz="1100" b="0" strike="noStrike" spc="-1" dirty="0" smtClean="0">
                          <a:latin typeface="+mn-lt"/>
                        </a:rPr>
                        <a:t>I benefici sono rappresentati dai </a:t>
                      </a:r>
                      <a:r>
                        <a:rPr lang="it-IT" sz="1100" b="0" strike="noStrike" spc="-1" dirty="0" err="1" smtClean="0">
                          <a:latin typeface="+mn-lt"/>
                        </a:rPr>
                        <a:t>savings</a:t>
                      </a:r>
                      <a:r>
                        <a:rPr lang="it-IT" sz="1100" b="0" strike="noStrike" spc="-1" dirty="0" smtClean="0">
                          <a:latin typeface="+mn-lt"/>
                        </a:rPr>
                        <a:t> sulla gestione e sugli investimenti e dalla possibilità di minori tariffe sostenibili per i consumatori</a:t>
                      </a:r>
                      <a:endParaRPr lang="it-IT"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1007640">
                <a:tc>
                  <a:txBody>
                    <a:bodyPr/>
                    <a:lstStyle/>
                    <a:p>
                      <a:pPr algn="ctr">
                        <a:lnSpc>
                          <a:spcPct val="100000"/>
                        </a:lnSpc>
                      </a:pPr>
                      <a:endParaRPr lang="it-IT" sz="1200" b="0" strike="noStrike" spc="-1" dirty="0">
                        <a:latin typeface="Arial"/>
                      </a:endParaRPr>
                    </a:p>
                    <a:p>
                      <a:pPr algn="ctr">
                        <a:lnSpc>
                          <a:spcPct val="100000"/>
                        </a:lnSpc>
                      </a:pPr>
                      <a:r>
                        <a:rPr lang="it-IT" sz="1200" b="1" strike="noStrike" spc="-1" dirty="0" err="1" smtClean="0">
                          <a:solidFill>
                            <a:srgbClr val="000000"/>
                          </a:solidFill>
                          <a:latin typeface="Calibri"/>
                        </a:rPr>
                        <a:t>Coinvestimento</a:t>
                      </a:r>
                      <a:endParaRPr lang="it-IT" sz="12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marL="1440" indent="0" algn="just">
                        <a:lnSpc>
                          <a:spcPct val="100000"/>
                        </a:lnSpc>
                        <a:buClr>
                          <a:srgbClr val="000000"/>
                        </a:buClr>
                        <a:buFont typeface="Arial"/>
                        <a:buNone/>
                      </a:pPr>
                      <a:r>
                        <a:rPr lang="it-IT" sz="1100" b="0" strike="noStrike" spc="-1" dirty="0" smtClean="0">
                          <a:latin typeface="+mn-lt"/>
                        </a:rPr>
                        <a:t>In questo scenario le due società rimangono distinte ed autonome, ma attraverso un piano condiviso di cablaggio si sperimentano risparmi dovuti alle sinergie sugli investimenti. Sarebbe anche possibile ridurre la percentuale di duplicazione degli investimenti</a:t>
                      </a:r>
                      <a:endParaRPr lang="it-IT"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bl>
          </a:graphicData>
        </a:graphic>
      </p:graphicFrame>
      <p:sp>
        <p:nvSpPr>
          <p:cNvPr id="2" name="CasellaDiTesto 1"/>
          <p:cNvSpPr txBox="1"/>
          <p:nvPr/>
        </p:nvSpPr>
        <p:spPr>
          <a:xfrm>
            <a:off x="6816080" y="4346305"/>
            <a:ext cx="4504759" cy="276999"/>
          </a:xfrm>
          <a:prstGeom prst="rect">
            <a:avLst/>
          </a:prstGeom>
          <a:solidFill>
            <a:schemeClr val="accent1">
              <a:lumMod val="20000"/>
              <a:lumOff val="80000"/>
            </a:schemeClr>
          </a:solidFill>
          <a:ln>
            <a:solidFill>
              <a:schemeClr val="tx1">
                <a:lumMod val="95000"/>
                <a:lumOff val="5000"/>
              </a:schemeClr>
            </a:solidFill>
          </a:ln>
        </p:spPr>
        <p:txBody>
          <a:bodyPr wrap="none" rtlCol="0">
            <a:spAutoFit/>
          </a:bodyPr>
          <a:lstStyle/>
          <a:p>
            <a:r>
              <a:rPr lang="it-IT" sz="1200" b="1" dirty="0" smtClean="0"/>
              <a:t>Flussi di cassa attualizzati cumulati TIM + Open </a:t>
            </a:r>
            <a:r>
              <a:rPr lang="it-IT" sz="1200" b="1" dirty="0" err="1" smtClean="0"/>
              <a:t>Fiber</a:t>
            </a:r>
            <a:r>
              <a:rPr lang="it-IT" sz="1200" b="1" dirty="0" smtClean="0"/>
              <a:t> (NPV)</a:t>
            </a:r>
            <a:endParaRPr lang="it-IT" sz="1200" b="1" dirty="0"/>
          </a:p>
        </p:txBody>
      </p:sp>
      <p:sp>
        <p:nvSpPr>
          <p:cNvPr id="14" name="CustomShape 3"/>
          <p:cNvSpPr/>
          <p:nvPr/>
        </p:nvSpPr>
        <p:spPr>
          <a:xfrm>
            <a:off x="537120" y="5661248"/>
            <a:ext cx="11192400" cy="876328"/>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2000" b="1" strike="noStrike" spc="-1" dirty="0" smtClean="0">
                <a:solidFill>
                  <a:srgbClr val="FFFFFF"/>
                </a:solidFill>
                <a:latin typeface="Calibri"/>
                <a:ea typeface="DejaVu Sans"/>
              </a:rPr>
              <a:t>Il modello di calcolo indica che in caso di fusione, tra risparmio di investimenti e costi di manutenzione, i benefici complessivi al livello di sistema </a:t>
            </a:r>
            <a:r>
              <a:rPr lang="it-IT" sz="2000" b="1" spc="-1" dirty="0">
                <a:solidFill>
                  <a:srgbClr val="FFFFFF"/>
                </a:solidFill>
                <a:latin typeface="Calibri"/>
              </a:rPr>
              <a:t>Paese (includendo anche il rendimento dei </a:t>
            </a:r>
            <a:r>
              <a:rPr lang="it-IT" sz="2000" b="1" spc="-1" dirty="0" err="1">
                <a:solidFill>
                  <a:srgbClr val="FFFFFF"/>
                </a:solidFill>
                <a:latin typeface="Calibri"/>
              </a:rPr>
              <a:t>savings</a:t>
            </a:r>
            <a:r>
              <a:rPr lang="it-IT" sz="2000" b="1" spc="-1" dirty="0">
                <a:solidFill>
                  <a:srgbClr val="FFFFFF"/>
                </a:solidFill>
                <a:latin typeface="Calibri"/>
              </a:rPr>
              <a:t> reinvestiti nei </a:t>
            </a:r>
            <a:r>
              <a:rPr lang="it-IT" sz="2000" b="1" spc="-1" dirty="0" smtClean="0">
                <a:solidFill>
                  <a:srgbClr val="FFFFFF"/>
                </a:solidFill>
                <a:latin typeface="Calibri"/>
              </a:rPr>
              <a:t>servizi) </a:t>
            </a:r>
            <a:r>
              <a:rPr lang="it-IT" sz="2000" b="1" strike="noStrike" spc="-1" dirty="0" smtClean="0">
                <a:solidFill>
                  <a:srgbClr val="FFFFFF"/>
                </a:solidFill>
                <a:latin typeface="Calibri"/>
                <a:ea typeface="DejaVu Sans"/>
              </a:rPr>
              <a:t>ammonterebbero a circa 6 miliardi in un orizzonte ventennale</a:t>
            </a:r>
            <a:endParaRPr lang="it-IT" sz="2000" b="0" strike="noStrike" spc="-1" dirty="0">
              <a:latin typeface="Aria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108" y="908720"/>
            <a:ext cx="6435882" cy="336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6751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r>
              <a:rPr lang="it-IT" sz="4000" b="1" spc="-1" dirty="0" smtClean="0">
                <a:solidFill>
                  <a:srgbClr val="FFFFFF"/>
                </a:solidFill>
                <a:latin typeface="Calibri"/>
                <a:ea typeface="DejaVu Sans"/>
              </a:rPr>
              <a:t>Tariffe di accesso medie e flussi di cassa</a:t>
            </a:r>
            <a:endParaRPr lang="it-IT" sz="4000" b="1" spc="-1" dirty="0">
              <a:solidFill>
                <a:srgbClr val="FFFFFF"/>
              </a:solidFill>
              <a:latin typeface="Calibri"/>
              <a:ea typeface="DejaVu Sans"/>
            </a:endParaRPr>
          </a:p>
        </p:txBody>
      </p:sp>
      <p:sp>
        <p:nvSpPr>
          <p:cNvPr id="2" name="Rettangolo arrotondato 1"/>
          <p:cNvSpPr/>
          <p:nvPr/>
        </p:nvSpPr>
        <p:spPr>
          <a:xfrm>
            <a:off x="1628839" y="1394653"/>
            <a:ext cx="1440160" cy="576064"/>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10€</a:t>
            </a:r>
            <a:endParaRPr lang="it-IT" sz="2800" b="1" dirty="0"/>
          </a:p>
        </p:txBody>
      </p:sp>
      <p:sp>
        <p:nvSpPr>
          <p:cNvPr id="8" name="Rettangolo arrotondato 7"/>
          <p:cNvSpPr/>
          <p:nvPr/>
        </p:nvSpPr>
        <p:spPr>
          <a:xfrm>
            <a:off x="5559762" y="1384170"/>
            <a:ext cx="1440160" cy="576064"/>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12€</a:t>
            </a:r>
            <a:endParaRPr lang="it-IT" sz="2800" b="1" dirty="0"/>
          </a:p>
        </p:txBody>
      </p:sp>
      <p:sp>
        <p:nvSpPr>
          <p:cNvPr id="9" name="Rettangolo arrotondato 8"/>
          <p:cNvSpPr/>
          <p:nvPr/>
        </p:nvSpPr>
        <p:spPr>
          <a:xfrm>
            <a:off x="9437559" y="1419185"/>
            <a:ext cx="1440160" cy="576064"/>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14€</a:t>
            </a:r>
            <a:endParaRPr lang="it-IT" sz="2800" b="1" dirty="0"/>
          </a:p>
        </p:txBody>
      </p:sp>
      <p:sp>
        <p:nvSpPr>
          <p:cNvPr id="10" name="CasellaDiTesto 9"/>
          <p:cNvSpPr txBox="1"/>
          <p:nvPr/>
        </p:nvSpPr>
        <p:spPr>
          <a:xfrm>
            <a:off x="4655840" y="4578259"/>
            <a:ext cx="3248005" cy="276999"/>
          </a:xfrm>
          <a:prstGeom prst="rect">
            <a:avLst/>
          </a:prstGeom>
          <a:solidFill>
            <a:schemeClr val="accent1">
              <a:lumMod val="20000"/>
              <a:lumOff val="80000"/>
            </a:schemeClr>
          </a:solidFill>
          <a:ln>
            <a:solidFill>
              <a:schemeClr val="tx1">
                <a:lumMod val="95000"/>
                <a:lumOff val="5000"/>
              </a:schemeClr>
            </a:solidFill>
          </a:ln>
        </p:spPr>
        <p:txBody>
          <a:bodyPr wrap="none" rtlCol="0">
            <a:spAutoFit/>
          </a:bodyPr>
          <a:lstStyle/>
          <a:p>
            <a:r>
              <a:rPr lang="it-IT" sz="1200" b="1" dirty="0" smtClean="0"/>
              <a:t>Flussi di cassa attualizzati cumulati (NPV)</a:t>
            </a:r>
            <a:endParaRPr lang="it-IT" sz="1200" b="1" dirty="0"/>
          </a:p>
        </p:txBody>
      </p:sp>
      <p:sp>
        <p:nvSpPr>
          <p:cNvPr id="11" name="CasellaDiTesto 10"/>
          <p:cNvSpPr txBox="1"/>
          <p:nvPr/>
        </p:nvSpPr>
        <p:spPr>
          <a:xfrm>
            <a:off x="8533637" y="4607517"/>
            <a:ext cx="3248005" cy="276999"/>
          </a:xfrm>
          <a:prstGeom prst="rect">
            <a:avLst/>
          </a:prstGeom>
          <a:solidFill>
            <a:schemeClr val="accent1">
              <a:lumMod val="20000"/>
              <a:lumOff val="80000"/>
            </a:schemeClr>
          </a:solidFill>
          <a:ln>
            <a:solidFill>
              <a:schemeClr val="tx1">
                <a:lumMod val="95000"/>
                <a:lumOff val="5000"/>
              </a:schemeClr>
            </a:solidFill>
          </a:ln>
        </p:spPr>
        <p:txBody>
          <a:bodyPr wrap="none" rtlCol="0">
            <a:spAutoFit/>
          </a:bodyPr>
          <a:lstStyle/>
          <a:p>
            <a:r>
              <a:rPr lang="it-IT" sz="1200" b="1" dirty="0" smtClean="0"/>
              <a:t>Flussi di cassa attualizzati cumulati (NPV)</a:t>
            </a:r>
            <a:endParaRPr lang="it-IT" sz="1200" b="1" dirty="0"/>
          </a:p>
        </p:txBody>
      </p:sp>
      <p:sp>
        <p:nvSpPr>
          <p:cNvPr id="12" name="CasellaDiTesto 11"/>
          <p:cNvSpPr txBox="1"/>
          <p:nvPr/>
        </p:nvSpPr>
        <p:spPr>
          <a:xfrm>
            <a:off x="724917" y="4578260"/>
            <a:ext cx="3248005" cy="276999"/>
          </a:xfrm>
          <a:prstGeom prst="rect">
            <a:avLst/>
          </a:prstGeom>
          <a:solidFill>
            <a:schemeClr val="accent1">
              <a:lumMod val="20000"/>
              <a:lumOff val="80000"/>
            </a:schemeClr>
          </a:solidFill>
          <a:ln>
            <a:solidFill>
              <a:schemeClr val="tx1">
                <a:lumMod val="95000"/>
                <a:lumOff val="5000"/>
              </a:schemeClr>
            </a:solidFill>
          </a:ln>
        </p:spPr>
        <p:txBody>
          <a:bodyPr wrap="none" rtlCol="0">
            <a:spAutoFit/>
          </a:bodyPr>
          <a:lstStyle/>
          <a:p>
            <a:r>
              <a:rPr lang="it-IT" sz="1200" b="1" dirty="0" smtClean="0"/>
              <a:t>Flussi di cassa attualizzati cumulati (NPV)</a:t>
            </a:r>
            <a:endParaRPr lang="it-IT" sz="1200" b="1" dirty="0"/>
          </a:p>
        </p:txBody>
      </p:sp>
      <p:sp>
        <p:nvSpPr>
          <p:cNvPr id="13" name="CustomShape 3"/>
          <p:cNvSpPr/>
          <p:nvPr/>
        </p:nvSpPr>
        <p:spPr>
          <a:xfrm>
            <a:off x="499140" y="5425600"/>
            <a:ext cx="11192400" cy="1027736"/>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2000" b="1" strike="noStrike" spc="-1" dirty="0" smtClean="0">
                <a:solidFill>
                  <a:srgbClr val="FFFFFF"/>
                </a:solidFill>
                <a:latin typeface="Calibri"/>
                <a:ea typeface="DejaVu Sans"/>
              </a:rPr>
              <a:t>Nel caso di tariffe di accesso basse (a vantaggio dei consumatori) i flussi di cassa dello scenario attuale sono insostenibili economicamente (non diventano mai positivi). </a:t>
            </a:r>
            <a:r>
              <a:rPr lang="it-IT" sz="2000" b="1" spc="-1" dirty="0" smtClean="0">
                <a:solidFill>
                  <a:srgbClr val="FFFFFF"/>
                </a:solidFill>
                <a:latin typeface="Calibri"/>
                <a:ea typeface="DejaVu Sans"/>
              </a:rPr>
              <a:t>Nello stato di duopolio attuale si ha il rischio di aumenti o persistenza di tariffe alte</a:t>
            </a:r>
            <a:endParaRPr lang="it-IT" sz="2000" b="0" strike="noStrike" spc="-1" dirty="0">
              <a:latin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486" y="2132856"/>
            <a:ext cx="4311707" cy="225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 y="2202711"/>
            <a:ext cx="4177969" cy="218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600" y="2231932"/>
            <a:ext cx="4066080" cy="21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47758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4000" b="1" strike="noStrike" spc="-1" dirty="0" smtClean="0">
                <a:solidFill>
                  <a:srgbClr val="FFFFFF"/>
                </a:solidFill>
                <a:latin typeface="Calibri"/>
                <a:ea typeface="DejaVu Sans"/>
              </a:rPr>
              <a:t>Fusione rete TIM-Open </a:t>
            </a:r>
            <a:r>
              <a:rPr lang="it-IT" sz="4000" b="1" strike="noStrike" spc="-1" dirty="0" err="1" smtClean="0">
                <a:solidFill>
                  <a:srgbClr val="FFFFFF"/>
                </a:solidFill>
                <a:latin typeface="Calibri"/>
                <a:ea typeface="DejaVu Sans"/>
              </a:rPr>
              <a:t>Fiber</a:t>
            </a:r>
            <a:r>
              <a:rPr lang="it-IT" sz="4000" b="1" spc="-1" dirty="0">
                <a:solidFill>
                  <a:srgbClr val="FFFFFF"/>
                </a:solidFill>
                <a:latin typeface="Calibri"/>
                <a:ea typeface="DejaVu Sans"/>
              </a:rPr>
              <a:t>:</a:t>
            </a:r>
            <a:r>
              <a:rPr lang="it-IT" sz="4000" b="1" strike="noStrike" spc="-1" dirty="0" smtClean="0">
                <a:solidFill>
                  <a:srgbClr val="FFFFFF"/>
                </a:solidFill>
                <a:latin typeface="Calibri"/>
                <a:ea typeface="DejaVu Sans"/>
              </a:rPr>
              <a:t> le due modalità</a:t>
            </a:r>
            <a:endParaRPr lang="it-IT" sz="4000" b="0" strike="noStrike" spc="-1" dirty="0">
              <a:latin typeface="Arial"/>
            </a:endParaRPr>
          </a:p>
        </p:txBody>
      </p:sp>
      <p:sp>
        <p:nvSpPr>
          <p:cNvPr id="5" name="CustomShape 2"/>
          <p:cNvSpPr/>
          <p:nvPr/>
        </p:nvSpPr>
        <p:spPr>
          <a:xfrm>
            <a:off x="191344" y="908720"/>
            <a:ext cx="11593288" cy="450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lnSpc>
                <a:spcPct val="100000"/>
              </a:lnSpc>
              <a:spcBef>
                <a:spcPts val="601"/>
              </a:spcBef>
              <a:buClr>
                <a:srgbClr val="000000"/>
              </a:buClr>
              <a:buFont typeface="Arial"/>
              <a:buChar char="•"/>
            </a:pPr>
            <a:r>
              <a:rPr lang="it-IT" b="1" u="sng" strike="noStrike" spc="-1" dirty="0" smtClean="0">
                <a:solidFill>
                  <a:srgbClr val="000000"/>
                </a:solidFill>
                <a:latin typeface="Calibri"/>
                <a:ea typeface="DejaVu Sans"/>
              </a:rPr>
              <a:t>Scorporo della rete TIM e merger con gli </a:t>
            </a:r>
            <a:r>
              <a:rPr lang="it-IT" b="1" u="sng" strike="noStrike" spc="-1" dirty="0" err="1" smtClean="0">
                <a:solidFill>
                  <a:srgbClr val="000000"/>
                </a:solidFill>
                <a:latin typeface="Calibri"/>
                <a:ea typeface="DejaVu Sans"/>
              </a:rPr>
              <a:t>asset</a:t>
            </a:r>
            <a:r>
              <a:rPr lang="it-IT" b="1" u="sng" strike="noStrike" spc="-1" dirty="0" smtClean="0">
                <a:solidFill>
                  <a:srgbClr val="000000"/>
                </a:solidFill>
                <a:latin typeface="Calibri"/>
                <a:ea typeface="DejaVu Sans"/>
              </a:rPr>
              <a:t> di Open </a:t>
            </a:r>
            <a:r>
              <a:rPr lang="it-IT" b="1" u="sng" strike="noStrike" spc="-1" dirty="0" err="1" smtClean="0">
                <a:solidFill>
                  <a:srgbClr val="000000"/>
                </a:solidFill>
                <a:latin typeface="Calibri"/>
                <a:ea typeface="DejaVu Sans"/>
              </a:rPr>
              <a:t>Fiber</a:t>
            </a:r>
            <a:r>
              <a:rPr lang="it-IT" b="1" u="sng" spc="-1" dirty="0">
                <a:solidFill>
                  <a:srgbClr val="000000"/>
                </a:solidFill>
                <a:latin typeface="Calibri"/>
                <a:ea typeface="DejaVu Sans"/>
              </a:rPr>
              <a:t>;</a:t>
            </a:r>
            <a:r>
              <a:rPr lang="it-IT" b="1" strike="noStrike" spc="-1" dirty="0" smtClean="0">
                <a:solidFill>
                  <a:srgbClr val="000000"/>
                </a:solidFill>
                <a:latin typeface="Calibri"/>
                <a:ea typeface="DejaVu Sans"/>
              </a:rPr>
              <a:t> </a:t>
            </a:r>
            <a:r>
              <a:rPr lang="it-IT" strike="noStrike" spc="-1" dirty="0" smtClean="0">
                <a:solidFill>
                  <a:srgbClr val="000000"/>
                </a:solidFill>
                <a:latin typeface="Calibri"/>
                <a:ea typeface="DejaVu Sans"/>
              </a:rPr>
              <a:t>l’opzione è certamente la migliore dal punto di vista dell’efficienza economica ma comporta diverse problematiche:</a:t>
            </a:r>
          </a:p>
          <a:p>
            <a:pPr marL="801540" lvl="1" indent="-342900" algn="just">
              <a:spcBef>
                <a:spcPts val="601"/>
              </a:spcBef>
              <a:buClr>
                <a:srgbClr val="000000"/>
              </a:buClr>
              <a:buFont typeface="Wingdings" pitchFamily="2" charset="2"/>
              <a:buChar char="Ø"/>
            </a:pPr>
            <a:r>
              <a:rPr lang="it-IT" strike="noStrike" spc="-1" dirty="0" smtClean="0">
                <a:solidFill>
                  <a:srgbClr val="000000"/>
                </a:solidFill>
                <a:latin typeface="Calibri"/>
                <a:ea typeface="DejaVu Sans"/>
              </a:rPr>
              <a:t>Lenta realizzazione tecnica per la fusione dei sistemi informativi e la ripartizione del personale</a:t>
            </a:r>
          </a:p>
          <a:p>
            <a:pPr marL="801540" lvl="1" indent="-342900" algn="just">
              <a:spcBef>
                <a:spcPts val="601"/>
              </a:spcBef>
              <a:buClr>
                <a:srgbClr val="000000"/>
              </a:buClr>
              <a:buFont typeface="Wingdings" pitchFamily="2" charset="2"/>
              <a:buChar char="Ø"/>
            </a:pPr>
            <a:r>
              <a:rPr lang="it-IT" strike="noStrike" spc="-1" dirty="0" smtClean="0">
                <a:solidFill>
                  <a:srgbClr val="000000"/>
                </a:solidFill>
                <a:latin typeface="Calibri"/>
                <a:ea typeface="DejaVu Sans"/>
              </a:rPr>
              <a:t>Attribuzione di una notevole quantità di debiti sulla rete (almeno 15 miliardi dei 25 miliardi di debiti netti di TIM)</a:t>
            </a:r>
          </a:p>
          <a:p>
            <a:pPr marL="801540" lvl="1" indent="-342900" algn="just">
              <a:spcBef>
                <a:spcPts val="601"/>
              </a:spcBef>
              <a:buClr>
                <a:srgbClr val="000000"/>
              </a:buClr>
              <a:buFont typeface="Wingdings" pitchFamily="2" charset="2"/>
              <a:buChar char="Ø"/>
            </a:pPr>
            <a:r>
              <a:rPr lang="it-IT" spc="-1" dirty="0" smtClean="0">
                <a:solidFill>
                  <a:srgbClr val="000000"/>
                </a:solidFill>
                <a:latin typeface="Calibri"/>
                <a:ea typeface="DejaVu Sans"/>
              </a:rPr>
              <a:t>Sostenibilità critica per la società dei servizi di TIM (sulla quale rimarrebbero altri 20 miliardi di debiti lordi)</a:t>
            </a:r>
          </a:p>
          <a:p>
            <a:pPr marL="458640" lvl="1" algn="just">
              <a:spcBef>
                <a:spcPts val="601"/>
              </a:spcBef>
              <a:buClr>
                <a:srgbClr val="000000"/>
              </a:buClr>
            </a:pPr>
            <a:endParaRPr lang="it-IT" strike="noStrike" spc="-1" dirty="0" smtClean="0">
              <a:solidFill>
                <a:srgbClr val="000000"/>
              </a:solidFill>
              <a:latin typeface="Calibri"/>
              <a:ea typeface="DejaVu Sans"/>
            </a:endParaRPr>
          </a:p>
          <a:p>
            <a:pPr marL="285840" indent="-284400" algn="just">
              <a:lnSpc>
                <a:spcPct val="100000"/>
              </a:lnSpc>
              <a:spcBef>
                <a:spcPts val="601"/>
              </a:spcBef>
              <a:buClr>
                <a:srgbClr val="000000"/>
              </a:buClr>
              <a:buFont typeface="Arial"/>
              <a:buChar char="•"/>
            </a:pPr>
            <a:r>
              <a:rPr lang="it-IT" b="1" u="sng" strike="noStrike" spc="-1" dirty="0" smtClean="0">
                <a:solidFill>
                  <a:srgbClr val="000000"/>
                </a:solidFill>
                <a:latin typeface="Calibri"/>
                <a:ea typeface="DejaVu Sans"/>
              </a:rPr>
              <a:t>Acquisto da parte di TIM degli </a:t>
            </a:r>
            <a:r>
              <a:rPr lang="it-IT" b="1" u="sng" strike="noStrike" spc="-1" dirty="0" err="1" smtClean="0">
                <a:solidFill>
                  <a:srgbClr val="000000"/>
                </a:solidFill>
                <a:latin typeface="Calibri"/>
                <a:ea typeface="DejaVu Sans"/>
              </a:rPr>
              <a:t>asset</a:t>
            </a:r>
            <a:r>
              <a:rPr lang="it-IT" b="1" u="sng" strike="noStrike" spc="-1" dirty="0" smtClean="0">
                <a:solidFill>
                  <a:srgbClr val="000000"/>
                </a:solidFill>
                <a:latin typeface="Calibri"/>
                <a:ea typeface="DejaVu Sans"/>
              </a:rPr>
              <a:t> di Open </a:t>
            </a:r>
            <a:r>
              <a:rPr lang="it-IT" b="1" u="sng" strike="noStrike" spc="-1" dirty="0" err="1" smtClean="0">
                <a:solidFill>
                  <a:srgbClr val="000000"/>
                </a:solidFill>
                <a:latin typeface="Calibri"/>
                <a:ea typeface="DejaVu Sans"/>
              </a:rPr>
              <a:t>Fiber</a:t>
            </a:r>
            <a:r>
              <a:rPr lang="it-IT" b="1" u="sng" strike="noStrike" spc="-1" dirty="0" smtClean="0">
                <a:solidFill>
                  <a:srgbClr val="000000"/>
                </a:solidFill>
                <a:latin typeface="Calibri"/>
                <a:ea typeface="DejaVu Sans"/>
              </a:rPr>
              <a:t> nelle zone non a fallimento di mercato;</a:t>
            </a:r>
            <a:r>
              <a:rPr lang="it-IT" b="1" strike="noStrike" spc="-1" dirty="0" smtClean="0">
                <a:solidFill>
                  <a:srgbClr val="000000"/>
                </a:solidFill>
                <a:latin typeface="Calibri"/>
                <a:ea typeface="DejaVu Sans"/>
              </a:rPr>
              <a:t> </a:t>
            </a:r>
            <a:r>
              <a:rPr lang="it-IT" spc="-1" dirty="0" smtClean="0">
                <a:solidFill>
                  <a:srgbClr val="000000"/>
                </a:solidFill>
                <a:latin typeface="Calibri"/>
                <a:ea typeface="DejaVu Sans"/>
              </a:rPr>
              <a:t>si tratta di una opzione realista con benefici immediati per entrambe le società. Open </a:t>
            </a:r>
            <a:r>
              <a:rPr lang="it-IT" spc="-1" dirty="0" err="1" smtClean="0">
                <a:solidFill>
                  <a:srgbClr val="000000"/>
                </a:solidFill>
                <a:latin typeface="Calibri"/>
                <a:ea typeface="DejaVu Sans"/>
              </a:rPr>
              <a:t>Fiber</a:t>
            </a:r>
            <a:r>
              <a:rPr lang="it-IT" spc="-1" dirty="0" smtClean="0">
                <a:solidFill>
                  <a:srgbClr val="000000"/>
                </a:solidFill>
                <a:latin typeface="Calibri"/>
                <a:ea typeface="DejaVu Sans"/>
              </a:rPr>
              <a:t> venderebbe i suoi </a:t>
            </a:r>
            <a:r>
              <a:rPr lang="it-IT" spc="-1" dirty="0" err="1" smtClean="0">
                <a:solidFill>
                  <a:srgbClr val="000000"/>
                </a:solidFill>
                <a:latin typeface="Calibri"/>
                <a:ea typeface="DejaVu Sans"/>
              </a:rPr>
              <a:t>asset</a:t>
            </a:r>
            <a:r>
              <a:rPr lang="it-IT" spc="-1" dirty="0" smtClean="0">
                <a:solidFill>
                  <a:srgbClr val="000000"/>
                </a:solidFill>
                <a:latin typeface="Calibri"/>
                <a:ea typeface="DejaVu Sans"/>
              </a:rPr>
              <a:t> a TIM coprendo i costi sostenuti ed incassando una plusvalenza (nel caso di valutazioni superiori a 2 miliardi) e rimarrebbe attiva nelle zone a fallimento di mercato cui si è aggiudicata tutti e tre i bandi </a:t>
            </a:r>
            <a:r>
              <a:rPr lang="it-IT" spc="-1" dirty="0" err="1" smtClean="0">
                <a:solidFill>
                  <a:srgbClr val="000000"/>
                </a:solidFill>
                <a:latin typeface="Calibri"/>
                <a:ea typeface="DejaVu Sans"/>
              </a:rPr>
              <a:t>Infratel</a:t>
            </a:r>
            <a:r>
              <a:rPr lang="it-IT" spc="-1" dirty="0" smtClean="0">
                <a:solidFill>
                  <a:srgbClr val="000000"/>
                </a:solidFill>
                <a:latin typeface="Calibri"/>
                <a:ea typeface="DejaVu Sans"/>
              </a:rPr>
              <a:t> (circa 2 miliardi). Le principali problematiche di questa opzione sono:</a:t>
            </a:r>
          </a:p>
          <a:p>
            <a:pPr marL="801540" lvl="1" indent="-342900" algn="just">
              <a:spcBef>
                <a:spcPts val="601"/>
              </a:spcBef>
              <a:buClr>
                <a:srgbClr val="000000"/>
              </a:buClr>
              <a:buFont typeface="Wingdings" pitchFamily="2" charset="2"/>
              <a:buChar char="Ø"/>
            </a:pPr>
            <a:r>
              <a:rPr lang="it-IT" spc="-1" dirty="0" smtClean="0">
                <a:solidFill>
                  <a:srgbClr val="000000"/>
                </a:solidFill>
                <a:latin typeface="Calibri"/>
                <a:ea typeface="DejaVu Sans"/>
              </a:rPr>
              <a:t>Possibili vincoli regolatori  europei </a:t>
            </a:r>
          </a:p>
          <a:p>
            <a:pPr marL="801540" lvl="1" indent="-342900" algn="just">
              <a:spcBef>
                <a:spcPts val="601"/>
              </a:spcBef>
              <a:buClr>
                <a:srgbClr val="000000"/>
              </a:buClr>
              <a:buFont typeface="Wingdings" pitchFamily="2" charset="2"/>
              <a:buChar char="Ø"/>
            </a:pPr>
            <a:r>
              <a:rPr lang="it-IT" spc="-1" dirty="0" smtClean="0">
                <a:solidFill>
                  <a:srgbClr val="000000"/>
                </a:solidFill>
                <a:latin typeface="Calibri"/>
                <a:ea typeface="DejaVu Sans"/>
              </a:rPr>
              <a:t>Assenza di un modello </a:t>
            </a:r>
            <a:r>
              <a:rPr lang="it-IT" spc="-1" dirty="0" err="1" smtClean="0">
                <a:solidFill>
                  <a:srgbClr val="000000"/>
                </a:solidFill>
                <a:latin typeface="Calibri"/>
                <a:ea typeface="DejaVu Sans"/>
              </a:rPr>
              <a:t>wholesale</a:t>
            </a:r>
            <a:r>
              <a:rPr lang="it-IT" spc="-1" dirty="0" smtClean="0">
                <a:solidFill>
                  <a:srgbClr val="000000"/>
                </a:solidFill>
                <a:latin typeface="Calibri"/>
                <a:ea typeface="DejaVu Sans"/>
              </a:rPr>
              <a:t> </a:t>
            </a:r>
            <a:r>
              <a:rPr lang="it-IT" spc="-1" dirty="0" err="1" smtClean="0">
                <a:solidFill>
                  <a:srgbClr val="000000"/>
                </a:solidFill>
                <a:latin typeface="Calibri"/>
                <a:ea typeface="DejaVu Sans"/>
              </a:rPr>
              <a:t>only</a:t>
            </a:r>
            <a:r>
              <a:rPr lang="it-IT" spc="-1" dirty="0" smtClean="0">
                <a:solidFill>
                  <a:srgbClr val="000000"/>
                </a:solidFill>
                <a:latin typeface="Calibri"/>
                <a:ea typeface="DejaVu Sans"/>
              </a:rPr>
              <a:t> e perdita di efficienza economica</a:t>
            </a:r>
            <a:endParaRPr lang="it-IT" spc="-1" dirty="0">
              <a:solidFill>
                <a:srgbClr val="000000"/>
              </a:solidFill>
              <a:latin typeface="Calibri"/>
              <a:ea typeface="DejaVu Sans"/>
            </a:endParaRPr>
          </a:p>
          <a:p>
            <a:pPr marL="285840" indent="-284400" algn="just">
              <a:lnSpc>
                <a:spcPct val="100000"/>
              </a:lnSpc>
              <a:spcBef>
                <a:spcPts val="601"/>
              </a:spcBef>
              <a:buClr>
                <a:srgbClr val="000000"/>
              </a:buClr>
              <a:buFont typeface="Arial"/>
              <a:buChar char="•"/>
            </a:pPr>
            <a:endParaRPr lang="it-IT" b="1" strike="noStrike" spc="-1" dirty="0" smtClean="0">
              <a:solidFill>
                <a:srgbClr val="000000"/>
              </a:solidFill>
              <a:latin typeface="Calibri"/>
              <a:ea typeface="DejaVu Sans"/>
            </a:endParaRPr>
          </a:p>
        </p:txBody>
      </p:sp>
      <p:sp>
        <p:nvSpPr>
          <p:cNvPr id="4" name="CustomShape 3"/>
          <p:cNvSpPr/>
          <p:nvPr/>
        </p:nvSpPr>
        <p:spPr>
          <a:xfrm>
            <a:off x="499140" y="5425600"/>
            <a:ext cx="11192400" cy="1027736"/>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2000" b="1" strike="noStrike" spc="-1" dirty="0" smtClean="0">
                <a:solidFill>
                  <a:srgbClr val="FFFFFF"/>
                </a:solidFill>
                <a:latin typeface="Calibri"/>
                <a:ea typeface="DejaVu Sans"/>
              </a:rPr>
              <a:t>Il processo migliore per realizzare la fusione delle reti comporterebbe nell’immediato l’incorporazione degli </a:t>
            </a:r>
            <a:r>
              <a:rPr lang="it-IT" sz="2000" b="1" strike="noStrike" spc="-1" dirty="0" err="1" smtClean="0">
                <a:solidFill>
                  <a:srgbClr val="FFFFFF"/>
                </a:solidFill>
                <a:latin typeface="Calibri"/>
                <a:ea typeface="DejaVu Sans"/>
              </a:rPr>
              <a:t>asset</a:t>
            </a:r>
            <a:r>
              <a:rPr lang="it-IT" sz="2000" b="1" strike="noStrike" spc="-1" dirty="0" smtClean="0">
                <a:solidFill>
                  <a:srgbClr val="FFFFFF"/>
                </a:solidFill>
                <a:latin typeface="Calibri"/>
                <a:ea typeface="DejaVu Sans"/>
              </a:rPr>
              <a:t> di Open </a:t>
            </a:r>
            <a:r>
              <a:rPr lang="it-IT" sz="2000" b="1" strike="noStrike" spc="-1" dirty="0" err="1" smtClean="0">
                <a:solidFill>
                  <a:srgbClr val="FFFFFF"/>
                </a:solidFill>
                <a:latin typeface="Calibri"/>
                <a:ea typeface="DejaVu Sans"/>
              </a:rPr>
              <a:t>Fiber</a:t>
            </a:r>
            <a:r>
              <a:rPr lang="it-IT" sz="2000" b="1" strike="noStrike" spc="-1" dirty="0" smtClean="0">
                <a:solidFill>
                  <a:srgbClr val="FFFFFF"/>
                </a:solidFill>
                <a:latin typeface="Calibri"/>
                <a:ea typeface="DejaVu Sans"/>
              </a:rPr>
              <a:t> (zone non a fallimento) in TIM. Successivamente dovrebbe essere pianificato uno scorporo della rete per il raggiungimento di un modello </a:t>
            </a:r>
            <a:r>
              <a:rPr lang="it-IT" sz="2000" b="1" strike="noStrike" spc="-1" dirty="0" err="1" smtClean="0">
                <a:solidFill>
                  <a:srgbClr val="FFFFFF"/>
                </a:solidFill>
                <a:latin typeface="Calibri"/>
                <a:ea typeface="DejaVu Sans"/>
              </a:rPr>
              <a:t>wholesale</a:t>
            </a:r>
            <a:r>
              <a:rPr lang="it-IT" sz="2000" b="1" strike="noStrike" spc="-1" dirty="0" smtClean="0">
                <a:solidFill>
                  <a:srgbClr val="FFFFFF"/>
                </a:solidFill>
                <a:latin typeface="Calibri"/>
                <a:ea typeface="DejaVu Sans"/>
              </a:rPr>
              <a:t> </a:t>
            </a:r>
            <a:r>
              <a:rPr lang="it-IT" sz="2000" b="1" strike="noStrike" spc="-1" dirty="0" err="1" smtClean="0">
                <a:solidFill>
                  <a:srgbClr val="FFFFFF"/>
                </a:solidFill>
                <a:latin typeface="Calibri"/>
                <a:ea typeface="DejaVu Sans"/>
              </a:rPr>
              <a:t>only</a:t>
            </a:r>
            <a:r>
              <a:rPr lang="it-IT" sz="2000" b="1" strike="noStrike" spc="-1" dirty="0" smtClean="0">
                <a:solidFill>
                  <a:srgbClr val="FFFFFF"/>
                </a:solidFill>
                <a:latin typeface="Calibri"/>
                <a:ea typeface="DejaVu Sans"/>
              </a:rPr>
              <a:t> a controllo statale</a:t>
            </a:r>
            <a:endParaRPr lang="it-IT" sz="2000" b="0" strike="noStrike" spc="-1" dirty="0">
              <a:latin typeface="Arial"/>
            </a:endParaRPr>
          </a:p>
        </p:txBody>
      </p:sp>
    </p:spTree>
    <p:extLst>
      <p:ext uri="{BB962C8B-B14F-4D97-AF65-F5344CB8AC3E}">
        <p14:creationId xmlns:p14="http://schemas.microsoft.com/office/powerpoint/2010/main" val="185494443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0" y="0"/>
            <a:ext cx="1219068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4000" b="1" strike="noStrike" spc="-1" dirty="0">
                <a:solidFill>
                  <a:srgbClr val="FFFFFF"/>
                </a:solidFill>
                <a:latin typeface="Calibri"/>
                <a:ea typeface="DejaVu Sans"/>
              </a:rPr>
              <a:t>Metodi di valutazione </a:t>
            </a:r>
            <a:r>
              <a:rPr lang="it-IT" sz="4000" b="1" strike="noStrike" spc="-1" dirty="0" smtClean="0">
                <a:solidFill>
                  <a:srgbClr val="FFFFFF"/>
                </a:solidFill>
                <a:latin typeface="Calibri"/>
                <a:ea typeface="DejaVu Sans"/>
              </a:rPr>
              <a:t>di una </a:t>
            </a:r>
            <a:r>
              <a:rPr lang="it-IT" sz="4000" b="1" strike="noStrike" spc="-1" dirty="0">
                <a:solidFill>
                  <a:srgbClr val="FFFFFF"/>
                </a:solidFill>
                <a:latin typeface="Calibri"/>
                <a:ea typeface="DejaVu Sans"/>
              </a:rPr>
              <a:t>rete</a:t>
            </a:r>
            <a:endParaRPr lang="it-IT" sz="4000" b="0" strike="noStrike" spc="-1" dirty="0">
              <a:latin typeface="Arial"/>
            </a:endParaRPr>
          </a:p>
        </p:txBody>
      </p:sp>
      <p:graphicFrame>
        <p:nvGraphicFramePr>
          <p:cNvPr id="364" name="Table 2"/>
          <p:cNvGraphicFramePr/>
          <p:nvPr>
            <p:extLst>
              <p:ext uri="{D42A27DB-BD31-4B8C-83A1-F6EECF244321}">
                <p14:modId xmlns:p14="http://schemas.microsoft.com/office/powerpoint/2010/main" val="2078742"/>
              </p:ext>
            </p:extLst>
          </p:nvPr>
        </p:nvGraphicFramePr>
        <p:xfrm>
          <a:off x="2031480" y="1196752"/>
          <a:ext cx="8127720" cy="5212080"/>
        </p:xfrm>
        <a:graphic>
          <a:graphicData uri="http://schemas.openxmlformats.org/drawingml/2006/table">
            <a:tbl>
              <a:tblPr/>
              <a:tblGrid>
                <a:gridCol w="2709000"/>
                <a:gridCol w="2709000"/>
                <a:gridCol w="2709720"/>
              </a:tblGrid>
              <a:tr h="321840">
                <a:tc>
                  <a:txBody>
                    <a:bodyPr/>
                    <a:lstStyle/>
                    <a:p>
                      <a:pPr algn="ctr">
                        <a:lnSpc>
                          <a:spcPct val="100000"/>
                        </a:lnSpc>
                      </a:pPr>
                      <a:r>
                        <a:rPr lang="it-IT" sz="1800" b="1" strike="noStrike" spc="-1" dirty="0">
                          <a:solidFill>
                            <a:srgbClr val="FFFFFF"/>
                          </a:solidFill>
                          <a:latin typeface="Calibri"/>
                        </a:rPr>
                        <a:t>Metodo</a:t>
                      </a:r>
                      <a:endParaRPr lang="it-IT" sz="18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it-IT" sz="1800" b="1" strike="noStrike" spc="-1">
                          <a:solidFill>
                            <a:srgbClr val="FFFFFF"/>
                          </a:solidFill>
                          <a:latin typeface="Calibri"/>
                        </a:rPr>
                        <a:t>Caratteristiche</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it-IT" sz="1800" b="1" strike="noStrike" spc="-1">
                          <a:solidFill>
                            <a:srgbClr val="FFFFFF"/>
                          </a:solidFill>
                          <a:latin typeface="Calibri"/>
                        </a:rPr>
                        <a:t>Criticità</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984600">
                <a:tc>
                  <a:txBody>
                    <a:bodyPr/>
                    <a:lstStyle/>
                    <a:p>
                      <a:pPr algn="ctr">
                        <a:lnSpc>
                          <a:spcPct val="100000"/>
                        </a:lnSpc>
                      </a:pPr>
                      <a:r>
                        <a:rPr lang="it-IT" sz="1800" b="1" strike="noStrike" spc="-1">
                          <a:solidFill>
                            <a:srgbClr val="000000"/>
                          </a:solidFill>
                          <a:latin typeface="Calibri"/>
                        </a:rPr>
                        <a:t>Metodo dei Multipli di mercato</a:t>
                      </a:r>
                      <a:endParaRPr lang="it-IT"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it-IT" sz="1400" b="0" strike="noStrike" spc="-1">
                          <a:solidFill>
                            <a:srgbClr val="000000"/>
                          </a:solidFill>
                          <a:latin typeface="Calibri"/>
                        </a:rPr>
                        <a:t>Il valore dell’asset si ottiene moltiplicando un parametro di base (quale ad esempio il margine lordo o l’utile) per un multiplo rappresentativo del mercato</a:t>
                      </a:r>
                      <a:endParaRPr lang="it-IT"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it-IT" sz="1400" b="0" strike="noStrike" spc="-1">
                          <a:solidFill>
                            <a:srgbClr val="000000"/>
                          </a:solidFill>
                          <a:latin typeface="Calibri"/>
                        </a:rPr>
                        <a:t>Il metodo è molto limitato e poco rappresentativo, poiché la rete è un asset in fieri. Sia il multiplo che il parametro reddituale di base non sarebbero rappresentativi</a:t>
                      </a:r>
                      <a:endParaRPr lang="it-IT"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r>
              <a:tr h="806040">
                <a:tc>
                  <a:txBody>
                    <a:bodyPr/>
                    <a:lstStyle/>
                    <a:p>
                      <a:pPr algn="ctr">
                        <a:lnSpc>
                          <a:spcPct val="100000"/>
                        </a:lnSpc>
                      </a:pPr>
                      <a:r>
                        <a:rPr lang="it-IT" sz="1800" b="1" strike="noStrike" spc="-1">
                          <a:solidFill>
                            <a:srgbClr val="000000"/>
                          </a:solidFill>
                          <a:latin typeface="Calibri"/>
                        </a:rPr>
                        <a:t>Metodo dei Flussi di Cassa Attualizzati</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1400" b="0" strike="noStrike" spc="-1">
                          <a:solidFill>
                            <a:srgbClr val="000000"/>
                          </a:solidFill>
                          <a:latin typeface="Calibri"/>
                        </a:rPr>
                        <a:t>In assenza di una valutazione di borsa è sicuramente il metodo più rappresentativo poiché si basa sulla stima dei flussi futuri</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1400" b="0" strike="noStrike" spc="-1">
                          <a:solidFill>
                            <a:srgbClr val="000000"/>
                          </a:solidFill>
                          <a:latin typeface="Calibri"/>
                        </a:rPr>
                        <a:t>Il metodo ha però il limite di dover definire un orizzonte temporale e la scelta di un tasso di sconto dei valori futuri</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1341720">
                <a:tc>
                  <a:txBody>
                    <a:bodyPr/>
                    <a:lstStyle/>
                    <a:p>
                      <a:pPr algn="ctr">
                        <a:lnSpc>
                          <a:spcPct val="100000"/>
                        </a:lnSpc>
                      </a:pPr>
                      <a:r>
                        <a:rPr lang="it-IT" sz="1800" b="1" strike="noStrike" spc="-1">
                          <a:solidFill>
                            <a:srgbClr val="000000"/>
                          </a:solidFill>
                          <a:latin typeface="Calibri"/>
                        </a:rPr>
                        <a:t>Modelli dei Flussi di Cassa Attualizzati con parametri ombra</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1400" b="0" strike="noStrike" spc="-1">
                          <a:solidFill>
                            <a:srgbClr val="000000"/>
                          </a:solidFill>
                          <a:latin typeface="Calibri"/>
                        </a:rPr>
                        <a:t>Il metodo è identico al precedente con la differenza che in alcuni parametri quali il tasso di sconto si utilizzano parametri sociali a difesa dell’occupazione o di altre categorie quali ad esempio i consumatori</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it-IT" sz="1400" b="0" strike="noStrike" spc="-1">
                          <a:solidFill>
                            <a:srgbClr val="000000"/>
                          </a:solidFill>
                          <a:latin typeface="Calibri"/>
                        </a:rPr>
                        <a:t>Il valore finale potrebbe rispecchiare il reale valore per la collettività nel suo complesso ma essere distorto dal valore di mercato</a:t>
                      </a:r>
                      <a:endParaRPr lang="it-IT"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627480">
                <a:tc>
                  <a:txBody>
                    <a:bodyPr/>
                    <a:lstStyle/>
                    <a:p>
                      <a:pPr algn="ctr">
                        <a:lnSpc>
                          <a:spcPct val="100000"/>
                        </a:lnSpc>
                      </a:pPr>
                      <a:r>
                        <a:rPr lang="it-IT" sz="1800" b="1" strike="noStrike" spc="-1">
                          <a:solidFill>
                            <a:srgbClr val="000000"/>
                          </a:solidFill>
                          <a:latin typeface="Calibri"/>
                        </a:rPr>
                        <a:t>Quotazione di borsa (Mercato)</a:t>
                      </a:r>
                      <a:endParaRPr lang="it-IT"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1400" b="0" strike="noStrike" spc="-1" dirty="0">
                          <a:solidFill>
                            <a:srgbClr val="000000"/>
                          </a:solidFill>
                          <a:latin typeface="Calibri"/>
                        </a:rPr>
                        <a:t>E’ sicuramente l’opzione migliore poiché il valore rispecchia il confronto tra domanda ed </a:t>
                      </a:r>
                      <a:r>
                        <a:rPr lang="it-IT" sz="1400" b="0" strike="noStrike" spc="-1" dirty="0" smtClean="0">
                          <a:solidFill>
                            <a:srgbClr val="000000"/>
                          </a:solidFill>
                          <a:latin typeface="Calibri"/>
                        </a:rPr>
                        <a:t>offerta,</a:t>
                      </a:r>
                      <a:r>
                        <a:rPr lang="it-IT" sz="1400" b="0" strike="noStrike" spc="-1" baseline="0" dirty="0" smtClean="0">
                          <a:solidFill>
                            <a:srgbClr val="000000"/>
                          </a:solidFill>
                          <a:latin typeface="Calibri"/>
                        </a:rPr>
                        <a:t> </a:t>
                      </a:r>
                      <a:r>
                        <a:rPr lang="it-IT" sz="1400" b="0" strike="noStrike" spc="-1" dirty="0" smtClean="0">
                          <a:solidFill>
                            <a:srgbClr val="000000"/>
                          </a:solidFill>
                          <a:latin typeface="Calibri"/>
                        </a:rPr>
                        <a:t>ma implica</a:t>
                      </a:r>
                      <a:r>
                        <a:rPr lang="it-IT" sz="1400" b="0" strike="noStrike" spc="-1" baseline="0" dirty="0" smtClean="0">
                          <a:solidFill>
                            <a:srgbClr val="000000"/>
                          </a:solidFill>
                          <a:latin typeface="Calibri"/>
                        </a:rPr>
                        <a:t> necessariamente il processo di quotazione in borsa</a:t>
                      </a:r>
                      <a:endParaRPr lang="it-IT"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it-IT" sz="1400" b="0" strike="noStrike" spc="-1" dirty="0">
                          <a:solidFill>
                            <a:srgbClr val="000000"/>
                          </a:solidFill>
                          <a:latin typeface="Calibri"/>
                        </a:rPr>
                        <a:t>Con riferimento al precedente metodo non verrebbero considerati gli effetti sociali</a:t>
                      </a:r>
                      <a:endParaRPr lang="it-IT"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extLst>
      <p:ext uri="{BB962C8B-B14F-4D97-AF65-F5344CB8AC3E}">
        <p14:creationId xmlns:p14="http://schemas.microsoft.com/office/powerpoint/2010/main" val="34457894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957" y="0"/>
            <a:ext cx="1219200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4000" b="1" strike="noStrike" spc="-1" dirty="0" smtClean="0">
                <a:solidFill>
                  <a:srgbClr val="FFFFFF"/>
                </a:solidFill>
                <a:latin typeface="Calibri"/>
                <a:ea typeface="DejaVu Sans"/>
              </a:rPr>
              <a:t>Valore possibile degli </a:t>
            </a:r>
            <a:r>
              <a:rPr lang="it-IT" sz="4000" b="1" strike="noStrike" spc="-1" dirty="0" err="1" smtClean="0">
                <a:solidFill>
                  <a:srgbClr val="FFFFFF"/>
                </a:solidFill>
                <a:latin typeface="Calibri"/>
                <a:ea typeface="DejaVu Sans"/>
              </a:rPr>
              <a:t>asset</a:t>
            </a:r>
            <a:r>
              <a:rPr lang="it-IT" sz="4000" b="1" strike="noStrike" spc="-1" dirty="0" smtClean="0">
                <a:solidFill>
                  <a:srgbClr val="FFFFFF"/>
                </a:solidFill>
                <a:latin typeface="Calibri"/>
                <a:ea typeface="DejaVu Sans"/>
              </a:rPr>
              <a:t> di Open </a:t>
            </a:r>
            <a:r>
              <a:rPr lang="it-IT" sz="4000" b="1" strike="noStrike" spc="-1" dirty="0" err="1" smtClean="0">
                <a:solidFill>
                  <a:srgbClr val="FFFFFF"/>
                </a:solidFill>
                <a:latin typeface="Calibri"/>
                <a:ea typeface="DejaVu Sans"/>
              </a:rPr>
              <a:t>Fiber</a:t>
            </a:r>
            <a:endParaRPr lang="it-IT" sz="4000" b="0" strike="noStrike" spc="-1" dirty="0">
              <a:latin typeface="Arial"/>
            </a:endParaRPr>
          </a:p>
        </p:txBody>
      </p:sp>
      <p:sp>
        <p:nvSpPr>
          <p:cNvPr id="5" name="CustomShape 2"/>
          <p:cNvSpPr/>
          <p:nvPr/>
        </p:nvSpPr>
        <p:spPr>
          <a:xfrm>
            <a:off x="191344" y="1007872"/>
            <a:ext cx="5688631" cy="450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lnSpc>
                <a:spcPct val="100000"/>
              </a:lnSpc>
              <a:spcBef>
                <a:spcPts val="601"/>
              </a:spcBef>
              <a:buClr>
                <a:srgbClr val="000000"/>
              </a:buClr>
              <a:buFont typeface="Arial"/>
              <a:buChar char="•"/>
            </a:pPr>
            <a:r>
              <a:rPr lang="it-IT" sz="1600" spc="-1" dirty="0" smtClean="0">
                <a:solidFill>
                  <a:srgbClr val="000000"/>
                </a:solidFill>
                <a:latin typeface="Calibri"/>
                <a:ea typeface="DejaVu Sans"/>
              </a:rPr>
              <a:t>Generalmente in casi di progetti in fieri si utilizzano tre distinti metodi di valutazione:</a:t>
            </a:r>
          </a:p>
          <a:p>
            <a:pPr marL="743040" lvl="1" indent="-284400" algn="just">
              <a:spcBef>
                <a:spcPts val="601"/>
              </a:spcBef>
              <a:buClr>
                <a:srgbClr val="000000"/>
              </a:buClr>
              <a:buFont typeface="Arial"/>
              <a:buChar char="•"/>
            </a:pPr>
            <a:r>
              <a:rPr lang="it-IT" sz="1600" spc="-1" dirty="0" smtClean="0">
                <a:solidFill>
                  <a:srgbClr val="000000"/>
                </a:solidFill>
                <a:latin typeface="Calibri"/>
                <a:ea typeface="DejaVu Sans"/>
              </a:rPr>
              <a:t>Valore calcolato </a:t>
            </a:r>
            <a:r>
              <a:rPr lang="it-IT" sz="1600" b="1" spc="-1" dirty="0" smtClean="0">
                <a:solidFill>
                  <a:srgbClr val="000000"/>
                </a:solidFill>
                <a:latin typeface="Calibri"/>
                <a:ea typeface="DejaVu Sans"/>
              </a:rPr>
              <a:t>come multiplo dell’EBITDA </a:t>
            </a:r>
            <a:r>
              <a:rPr lang="it-IT" sz="1600" spc="-1" dirty="0" smtClean="0">
                <a:solidFill>
                  <a:srgbClr val="000000"/>
                </a:solidFill>
                <a:latin typeface="Calibri"/>
                <a:ea typeface="DejaVu Sans"/>
              </a:rPr>
              <a:t>in un determinato anno futuro rappresentativo</a:t>
            </a:r>
          </a:p>
          <a:p>
            <a:pPr marL="743040" lvl="1" indent="-284400" algn="just">
              <a:spcBef>
                <a:spcPts val="601"/>
              </a:spcBef>
              <a:buClr>
                <a:srgbClr val="000000"/>
              </a:buClr>
              <a:buFont typeface="Arial"/>
              <a:buChar char="•"/>
            </a:pPr>
            <a:r>
              <a:rPr lang="it-IT" sz="1600" spc="-1" dirty="0" smtClean="0">
                <a:solidFill>
                  <a:srgbClr val="000000"/>
                </a:solidFill>
                <a:latin typeface="Calibri"/>
                <a:ea typeface="DejaVu Sans"/>
              </a:rPr>
              <a:t>Valore calcolato in base alla </a:t>
            </a:r>
            <a:r>
              <a:rPr lang="it-IT" sz="1600" b="1" spc="-1" dirty="0" smtClean="0">
                <a:solidFill>
                  <a:srgbClr val="000000"/>
                </a:solidFill>
                <a:latin typeface="Calibri"/>
                <a:ea typeface="DejaVu Sans"/>
              </a:rPr>
              <a:t>previsione dei flussi di cassa attualizzati in un orizzonte lungo (generalmente 25 anni)</a:t>
            </a:r>
          </a:p>
          <a:p>
            <a:pPr marL="743040" lvl="1" indent="-284400" algn="just">
              <a:spcBef>
                <a:spcPts val="601"/>
              </a:spcBef>
              <a:buClr>
                <a:srgbClr val="000000"/>
              </a:buClr>
              <a:buFont typeface="Arial"/>
              <a:buChar char="•"/>
            </a:pPr>
            <a:r>
              <a:rPr lang="it-IT" sz="1600" spc="-1" dirty="0" smtClean="0">
                <a:solidFill>
                  <a:srgbClr val="000000"/>
                </a:solidFill>
                <a:latin typeface="Calibri"/>
                <a:ea typeface="DejaVu Sans"/>
              </a:rPr>
              <a:t>Valore calcolato in base agli </a:t>
            </a:r>
            <a:r>
              <a:rPr lang="it-IT" sz="1600" b="1" spc="-1" dirty="0" smtClean="0">
                <a:solidFill>
                  <a:srgbClr val="000000"/>
                </a:solidFill>
                <a:latin typeface="Calibri"/>
                <a:ea typeface="DejaVu Sans"/>
              </a:rPr>
              <a:t>investimenti effettuati più un eventuale premio o una plusvalenza per il capitale investito</a:t>
            </a:r>
          </a:p>
          <a:p>
            <a:pPr marL="285840" indent="-284400" algn="just">
              <a:spcBef>
                <a:spcPts val="601"/>
              </a:spcBef>
              <a:buClr>
                <a:srgbClr val="000000"/>
              </a:buClr>
              <a:buFont typeface="Arial"/>
              <a:buChar char="•"/>
            </a:pPr>
            <a:r>
              <a:rPr lang="it-IT" sz="1600" spc="-1" dirty="0" smtClean="0">
                <a:solidFill>
                  <a:srgbClr val="000000"/>
                </a:solidFill>
                <a:latin typeface="Calibri"/>
              </a:rPr>
              <a:t>Le valutazioni relative ai primi due metodi sono contraddistinte da un rilevante problema: essendo la rete in </a:t>
            </a:r>
            <a:r>
              <a:rPr lang="it-IT" sz="1600" spc="-1" dirty="0">
                <a:solidFill>
                  <a:srgbClr val="000000"/>
                </a:solidFill>
                <a:latin typeface="Calibri"/>
              </a:rPr>
              <a:t>fase di costruzione </a:t>
            </a:r>
            <a:r>
              <a:rPr lang="it-IT" sz="1600" spc="-1" dirty="0" smtClean="0">
                <a:solidFill>
                  <a:srgbClr val="000000"/>
                </a:solidFill>
                <a:latin typeface="Calibri"/>
              </a:rPr>
              <a:t>esiste </a:t>
            </a:r>
            <a:r>
              <a:rPr lang="it-IT" sz="1600" spc="-1" dirty="0">
                <a:solidFill>
                  <a:srgbClr val="000000"/>
                </a:solidFill>
                <a:latin typeface="Calibri"/>
              </a:rPr>
              <a:t>un grande divario tra le unità cablate (circa 5 milioni) ed i clienti attivi (circa 600.000). Il valore in termini monetari è dato infatti dai ricavi che per effetto della bassa clientela attiva sono per il momento quasi irrilevanti. Ne consegue una grande difficoltà nel calcolo del valore in base ai parametri standard quali l’EBITDA (margine lordo) o i flussi di cassa effettivi (differenza tra entrate ed uscite)</a:t>
            </a:r>
          </a:p>
          <a:p>
            <a:pPr marL="285840" indent="-284400" algn="just">
              <a:spcBef>
                <a:spcPts val="601"/>
              </a:spcBef>
              <a:buClr>
                <a:srgbClr val="000000"/>
              </a:buClr>
              <a:buFont typeface="Arial"/>
              <a:buChar char="•"/>
            </a:pPr>
            <a:r>
              <a:rPr lang="it-IT" sz="1600" spc="-1" dirty="0" smtClean="0">
                <a:solidFill>
                  <a:srgbClr val="000000"/>
                </a:solidFill>
                <a:latin typeface="Calibri"/>
                <a:ea typeface="DejaVu Sans"/>
              </a:rPr>
              <a:t>Le prime due valutazioni si basano dunque sulle previsioni future di crescita dell’utenza attiva e presuppongono ipotesi</a:t>
            </a:r>
            <a:endParaRPr lang="it-IT" sz="1600" spc="-1" dirty="0">
              <a:solidFill>
                <a:srgbClr val="000000"/>
              </a:solidFill>
              <a:latin typeface="Calibri"/>
              <a:ea typeface="DejaVu Sans"/>
            </a:endParaRPr>
          </a:p>
          <a:p>
            <a:pPr marL="285840" indent="-284400" algn="just">
              <a:lnSpc>
                <a:spcPct val="100000"/>
              </a:lnSpc>
              <a:spcBef>
                <a:spcPts val="601"/>
              </a:spcBef>
              <a:buClr>
                <a:srgbClr val="000000"/>
              </a:buClr>
              <a:buFont typeface="Arial"/>
              <a:buChar char="•"/>
            </a:pPr>
            <a:endParaRPr lang="it-IT" sz="1600" strike="noStrike" spc="-1" dirty="0" smtClean="0">
              <a:solidFill>
                <a:srgbClr val="000000"/>
              </a:solidFill>
              <a:latin typeface="Calibri"/>
              <a:ea typeface="DejaVu Sans"/>
            </a:endParaRPr>
          </a:p>
        </p:txBody>
      </p:sp>
      <p:graphicFrame>
        <p:nvGraphicFramePr>
          <p:cNvPr id="3" name="Tabella 2"/>
          <p:cNvGraphicFramePr>
            <a:graphicFrameLocks noGrp="1"/>
          </p:cNvGraphicFramePr>
          <p:nvPr>
            <p:extLst>
              <p:ext uri="{D42A27DB-BD31-4B8C-83A1-F6EECF244321}">
                <p14:modId xmlns:p14="http://schemas.microsoft.com/office/powerpoint/2010/main" val="554392576"/>
              </p:ext>
            </p:extLst>
          </p:nvPr>
        </p:nvGraphicFramePr>
        <p:xfrm>
          <a:off x="6084079" y="908721"/>
          <a:ext cx="5905614" cy="4254866"/>
        </p:xfrm>
        <a:graphic>
          <a:graphicData uri="http://schemas.openxmlformats.org/drawingml/2006/table">
            <a:tbl>
              <a:tblPr firstRow="1" bandRow="1">
                <a:tableStyleId>{5C22544A-7EE6-4342-B048-85BDC9FD1C3A}</a:tableStyleId>
              </a:tblPr>
              <a:tblGrid>
                <a:gridCol w="1968538"/>
                <a:gridCol w="1968538"/>
                <a:gridCol w="1968538"/>
              </a:tblGrid>
              <a:tr h="763502">
                <a:tc>
                  <a:txBody>
                    <a:bodyPr/>
                    <a:lstStyle/>
                    <a:p>
                      <a:pPr algn="ctr"/>
                      <a:r>
                        <a:rPr lang="it-IT" sz="1600" b="0" dirty="0" smtClean="0"/>
                        <a:t>Metodologia</a:t>
                      </a:r>
                      <a:endParaRPr lang="it-IT" sz="1600" b="0" dirty="0"/>
                    </a:p>
                  </a:txBody>
                  <a:tcPr/>
                </a:tc>
                <a:tc>
                  <a:txBody>
                    <a:bodyPr/>
                    <a:lstStyle/>
                    <a:p>
                      <a:pPr algn="ctr"/>
                      <a:r>
                        <a:rPr lang="it-IT" sz="1600" b="0" dirty="0" smtClean="0"/>
                        <a:t>Risultati del modello di simulazione</a:t>
                      </a:r>
                      <a:endParaRPr lang="it-IT" sz="1600" b="0" dirty="0"/>
                    </a:p>
                  </a:txBody>
                  <a:tcPr/>
                </a:tc>
                <a:tc>
                  <a:txBody>
                    <a:bodyPr/>
                    <a:lstStyle/>
                    <a:p>
                      <a:pPr algn="ctr"/>
                      <a:r>
                        <a:rPr lang="it-IT" sz="1600" b="0" dirty="0" smtClean="0"/>
                        <a:t>Attendibilità</a:t>
                      </a:r>
                      <a:endParaRPr lang="it-IT" sz="1600" b="0" dirty="0"/>
                    </a:p>
                  </a:txBody>
                  <a:tcPr/>
                </a:tc>
              </a:tr>
              <a:tr h="1074558">
                <a:tc>
                  <a:txBody>
                    <a:bodyPr/>
                    <a:lstStyle/>
                    <a:p>
                      <a:endParaRPr lang="it-IT" dirty="0" smtClean="0"/>
                    </a:p>
                    <a:p>
                      <a:pPr algn="ctr"/>
                      <a:r>
                        <a:rPr lang="it-IT" sz="1600" b="0" dirty="0" smtClean="0"/>
                        <a:t>Multipli EBITDA</a:t>
                      </a:r>
                      <a:endParaRPr lang="it-IT" sz="1600" b="0" dirty="0"/>
                    </a:p>
                  </a:txBody>
                  <a:tcPr/>
                </a:tc>
                <a:tc>
                  <a:txBody>
                    <a:bodyPr/>
                    <a:lstStyle/>
                    <a:p>
                      <a:pPr algn="ctr"/>
                      <a:r>
                        <a:rPr lang="it-IT" sz="1400" b="0" dirty="0" smtClean="0"/>
                        <a:t>Da 2 a 3</a:t>
                      </a:r>
                      <a:r>
                        <a:rPr lang="it-IT" sz="1400" b="0" baseline="0" dirty="0" smtClean="0"/>
                        <a:t> miliardi in funzione dell’ammontare dell’</a:t>
                      </a:r>
                      <a:r>
                        <a:rPr lang="it-IT" sz="1400" b="0" baseline="0" dirty="0" err="1" smtClean="0"/>
                        <a:t>ebitda</a:t>
                      </a:r>
                      <a:r>
                        <a:rPr lang="it-IT" sz="1400" b="0" baseline="0" dirty="0" smtClean="0"/>
                        <a:t> stimato fra cinque anni</a:t>
                      </a:r>
                      <a:endParaRPr lang="it-IT" sz="1400" b="0" dirty="0"/>
                    </a:p>
                  </a:txBody>
                  <a:tcPr/>
                </a:tc>
                <a:tc>
                  <a:txBody>
                    <a:bodyPr/>
                    <a:lstStyle/>
                    <a:p>
                      <a:pPr algn="just"/>
                      <a:r>
                        <a:rPr lang="it-IT" sz="1100" b="0" dirty="0" smtClean="0"/>
                        <a:t>Poco attendibile perché</a:t>
                      </a:r>
                      <a:r>
                        <a:rPr lang="it-IT" sz="1100" b="0" baseline="0" dirty="0" smtClean="0"/>
                        <a:t> tutto dipende da un solo valore futuro che dovrebbe riassumere tutti i parametri considerati</a:t>
                      </a:r>
                      <a:endParaRPr lang="it-IT" sz="1100" b="0" dirty="0"/>
                    </a:p>
                  </a:txBody>
                  <a:tcPr/>
                </a:tc>
              </a:tr>
              <a:tr h="1018002">
                <a:tc>
                  <a:txBody>
                    <a:bodyPr/>
                    <a:lstStyle/>
                    <a:p>
                      <a:endParaRPr lang="it-IT" dirty="0" smtClean="0"/>
                    </a:p>
                    <a:p>
                      <a:pPr algn="ctr"/>
                      <a:r>
                        <a:rPr lang="it-IT" sz="1600" dirty="0" smtClean="0"/>
                        <a:t>Flussi di cassa</a:t>
                      </a:r>
                      <a:endParaRPr lang="it-IT" sz="1600" dirty="0"/>
                    </a:p>
                  </a:txBody>
                  <a:tcPr/>
                </a:tc>
                <a:tc>
                  <a:txBody>
                    <a:bodyPr/>
                    <a:lstStyle/>
                    <a:p>
                      <a:pPr algn="ctr"/>
                      <a:r>
                        <a:rPr lang="it-IT" sz="1400" b="0" dirty="0" smtClean="0"/>
                        <a:t>Da 1,5 a 2,5 miliardi in relazione  alla velocità di penetrazione dell’utenza attiva</a:t>
                      </a:r>
                      <a:endParaRPr lang="it-IT" sz="1400" b="0" dirty="0"/>
                    </a:p>
                  </a:txBody>
                  <a:tcPr/>
                </a:tc>
                <a:tc>
                  <a:txBody>
                    <a:bodyPr/>
                    <a:lstStyle/>
                    <a:p>
                      <a:pPr algn="just"/>
                      <a:r>
                        <a:rPr lang="it-IT" sz="1100" b="0" dirty="0" smtClean="0"/>
                        <a:t>Mediamente attendibile nel caso di corretta previsione degli scenari di crescita della clientela</a:t>
                      </a:r>
                      <a:r>
                        <a:rPr lang="it-IT" sz="1100" b="0" baseline="0" dirty="0" smtClean="0"/>
                        <a:t> e dell’evoluzione di costi e tariffe</a:t>
                      </a:r>
                      <a:endParaRPr lang="it-IT" sz="1100" b="0" dirty="0"/>
                    </a:p>
                  </a:txBody>
                  <a:tcPr/>
                </a:tc>
              </a:tr>
              <a:tr h="1176386">
                <a:tc>
                  <a:txBody>
                    <a:bodyPr/>
                    <a:lstStyle/>
                    <a:p>
                      <a:endParaRPr lang="it-IT" dirty="0" smtClean="0"/>
                    </a:p>
                    <a:p>
                      <a:pPr algn="ctr"/>
                      <a:r>
                        <a:rPr lang="it-IT" sz="1600" b="0" dirty="0" smtClean="0"/>
                        <a:t>Capitale Investito</a:t>
                      </a:r>
                      <a:endParaRPr lang="it-IT" sz="1600" b="0" dirty="0"/>
                    </a:p>
                  </a:txBody>
                  <a:tcPr/>
                </a:tc>
                <a:tc>
                  <a:txBody>
                    <a:bodyPr/>
                    <a:lstStyle/>
                    <a:p>
                      <a:pPr algn="ctr"/>
                      <a:r>
                        <a:rPr lang="it-IT" sz="1400" b="0" dirty="0" smtClean="0"/>
                        <a:t>2,1</a:t>
                      </a:r>
                      <a:r>
                        <a:rPr lang="it-IT" sz="1400" b="0" baseline="0" dirty="0" smtClean="0"/>
                        <a:t> miliardi + 280 milioni di premio sul capitale proprio (5% annuale)</a:t>
                      </a:r>
                    </a:p>
                  </a:txBody>
                  <a:tcPr/>
                </a:tc>
                <a:tc>
                  <a:txBody>
                    <a:bodyPr/>
                    <a:lstStyle/>
                    <a:p>
                      <a:pPr algn="just"/>
                      <a:r>
                        <a:rPr lang="it-IT" sz="1100" dirty="0" smtClean="0"/>
                        <a:t>Molto attendibile poiché</a:t>
                      </a:r>
                      <a:r>
                        <a:rPr lang="it-IT" sz="1100" baseline="0" dirty="0" smtClean="0"/>
                        <a:t> il calcolo si basa su parametri effettivi e non teorici</a:t>
                      </a:r>
                      <a:endParaRPr lang="it-IT" sz="1100" dirty="0"/>
                    </a:p>
                  </a:txBody>
                  <a:tcPr/>
                </a:tc>
              </a:tr>
            </a:tbl>
          </a:graphicData>
        </a:graphic>
      </p:graphicFrame>
      <p:sp>
        <p:nvSpPr>
          <p:cNvPr id="6" name="Rettangolo arrotondato 5"/>
          <p:cNvSpPr/>
          <p:nvPr/>
        </p:nvSpPr>
        <p:spPr>
          <a:xfrm>
            <a:off x="6095043" y="5373216"/>
            <a:ext cx="5905613" cy="504056"/>
          </a:xfrm>
          <a:prstGeom prst="round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1400" b="1" dirty="0" smtClean="0"/>
              <a:t>A questi valori andrebbe sottratto l’ammontare del debito pari  a 1,4 miliardi</a:t>
            </a:r>
            <a:endParaRPr lang="it-IT" sz="1400" b="1" dirty="0"/>
          </a:p>
        </p:txBody>
      </p:sp>
      <p:sp>
        <p:nvSpPr>
          <p:cNvPr id="2" name="CasellaDiTesto 1"/>
          <p:cNvSpPr txBox="1"/>
          <p:nvPr/>
        </p:nvSpPr>
        <p:spPr>
          <a:xfrm>
            <a:off x="407368" y="6551766"/>
            <a:ext cx="4791696" cy="261610"/>
          </a:xfrm>
          <a:prstGeom prst="rect">
            <a:avLst/>
          </a:prstGeom>
          <a:noFill/>
        </p:spPr>
        <p:txBody>
          <a:bodyPr wrap="none" rtlCol="0">
            <a:spAutoFit/>
          </a:bodyPr>
          <a:lstStyle/>
          <a:p>
            <a:r>
              <a:rPr lang="it-IT" sz="1100" i="1" dirty="0" smtClean="0"/>
              <a:t>Nota: i principali dati sono stati reperiti dal report di HBSC del  24/05/2019</a:t>
            </a:r>
            <a:endParaRPr lang="it-IT" sz="1100" i="1" dirty="0"/>
          </a:p>
        </p:txBody>
      </p:sp>
      <p:sp>
        <p:nvSpPr>
          <p:cNvPr id="7" name="Rettangolo arrotondato 6"/>
          <p:cNvSpPr/>
          <p:nvPr/>
        </p:nvSpPr>
        <p:spPr>
          <a:xfrm>
            <a:off x="6095043" y="5988743"/>
            <a:ext cx="5905613" cy="693827"/>
          </a:xfrm>
          <a:prstGeom prst="roundRect">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1400" b="1" dirty="0" smtClean="0"/>
              <a:t>I primi due metodi rispecchierebbero il valore reale senza prendere in considerazione un premio per l’attività svolta da Open </a:t>
            </a:r>
            <a:r>
              <a:rPr lang="it-IT" sz="1400" b="1" dirty="0" err="1" smtClean="0"/>
              <a:t>Fiber</a:t>
            </a:r>
            <a:r>
              <a:rPr lang="it-IT" sz="1400" b="1" dirty="0" smtClean="0"/>
              <a:t> tale da remunerare il capitale investito</a:t>
            </a:r>
            <a:endParaRPr lang="it-IT" sz="1400" b="1" dirty="0"/>
          </a:p>
        </p:txBody>
      </p:sp>
    </p:spTree>
    <p:extLst>
      <p:ext uri="{BB962C8B-B14F-4D97-AF65-F5344CB8AC3E}">
        <p14:creationId xmlns:p14="http://schemas.microsoft.com/office/powerpoint/2010/main" val="4286786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957" y="0"/>
            <a:ext cx="12192000" cy="765000"/>
          </a:xfrm>
          <a:prstGeom prst="rect">
            <a:avLst/>
          </a:prstGeom>
          <a:solidFill>
            <a:srgbClr val="00B0F0"/>
          </a:solidFill>
          <a:ln w="5724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it-IT" sz="4000" b="1" strike="noStrike" spc="-1" dirty="0" smtClean="0">
                <a:solidFill>
                  <a:srgbClr val="FFFFFF"/>
                </a:solidFill>
                <a:latin typeface="Calibri"/>
                <a:ea typeface="DejaVu Sans"/>
              </a:rPr>
              <a:t>Progressione dell’utenza attiva e valori di Open </a:t>
            </a:r>
            <a:r>
              <a:rPr lang="it-IT" sz="4000" b="1" strike="noStrike" spc="-1" dirty="0" err="1" smtClean="0">
                <a:solidFill>
                  <a:srgbClr val="FFFFFF"/>
                </a:solidFill>
                <a:latin typeface="Calibri"/>
                <a:ea typeface="DejaVu Sans"/>
              </a:rPr>
              <a:t>Fiber</a:t>
            </a:r>
            <a:endParaRPr lang="it-IT" sz="4000" b="0" strike="noStrike" spc="-1" dirty="0">
              <a:latin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340768"/>
            <a:ext cx="7093214" cy="327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152" y="1574551"/>
            <a:ext cx="4579937"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stomShape 3"/>
          <p:cNvSpPr/>
          <p:nvPr/>
        </p:nvSpPr>
        <p:spPr>
          <a:xfrm>
            <a:off x="499140" y="5301208"/>
            <a:ext cx="11192400" cy="1027736"/>
          </a:xfrm>
          <a:prstGeom prst="roundRect">
            <a:avLst>
              <a:gd name="adj"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it-IT" sz="2000" b="1" spc="-1" dirty="0" smtClean="0">
                <a:solidFill>
                  <a:srgbClr val="FFFFFF"/>
                </a:solidFill>
                <a:latin typeface="Calibri"/>
                <a:ea typeface="DejaVu Sans"/>
              </a:rPr>
              <a:t>Nel metodo di valutazione attraverso i flussi di cassa è di fondamentale interesse la valutazione circa la progressione dell’utenza attiva</a:t>
            </a:r>
            <a:endParaRPr lang="it-IT" sz="2000" b="0" strike="noStrike" spc="-1" dirty="0">
              <a:latin typeface="Arial"/>
            </a:endParaRPr>
          </a:p>
        </p:txBody>
      </p:sp>
      <p:sp>
        <p:nvSpPr>
          <p:cNvPr id="7" name="CasellaDiTesto 6"/>
          <p:cNvSpPr txBox="1"/>
          <p:nvPr/>
        </p:nvSpPr>
        <p:spPr>
          <a:xfrm>
            <a:off x="3020320" y="3210272"/>
            <a:ext cx="1579278" cy="307777"/>
          </a:xfrm>
          <a:prstGeom prst="rect">
            <a:avLst/>
          </a:prstGeom>
          <a:solidFill>
            <a:schemeClr val="bg2"/>
          </a:solidFill>
          <a:ln>
            <a:solidFill>
              <a:schemeClr val="tx1"/>
            </a:solidFill>
          </a:ln>
        </p:spPr>
        <p:txBody>
          <a:bodyPr wrap="none" rtlCol="0">
            <a:spAutoFit/>
          </a:bodyPr>
          <a:lstStyle/>
          <a:p>
            <a:r>
              <a:rPr lang="it-IT" sz="1400" b="1" dirty="0" smtClean="0"/>
              <a:t>Scenari irrealisti</a:t>
            </a:r>
            <a:endParaRPr lang="it-IT" sz="1400" b="1" dirty="0"/>
          </a:p>
        </p:txBody>
      </p:sp>
      <p:sp>
        <p:nvSpPr>
          <p:cNvPr id="11" name="CasellaDiTesto 10"/>
          <p:cNvSpPr txBox="1"/>
          <p:nvPr/>
        </p:nvSpPr>
        <p:spPr>
          <a:xfrm>
            <a:off x="1434831" y="1420662"/>
            <a:ext cx="1579278" cy="307777"/>
          </a:xfrm>
          <a:prstGeom prst="rect">
            <a:avLst/>
          </a:prstGeom>
          <a:solidFill>
            <a:schemeClr val="bg2"/>
          </a:solidFill>
          <a:ln>
            <a:solidFill>
              <a:schemeClr val="tx1"/>
            </a:solidFill>
          </a:ln>
        </p:spPr>
        <p:txBody>
          <a:bodyPr wrap="none" rtlCol="0">
            <a:spAutoFit/>
          </a:bodyPr>
          <a:lstStyle/>
          <a:p>
            <a:r>
              <a:rPr lang="it-IT" sz="1400" b="1" dirty="0" smtClean="0"/>
              <a:t>Scenari irrealisti</a:t>
            </a:r>
            <a:endParaRPr lang="it-IT" sz="1400" b="1" dirty="0"/>
          </a:p>
        </p:txBody>
      </p:sp>
      <p:sp>
        <p:nvSpPr>
          <p:cNvPr id="12" name="CasellaDiTesto 11"/>
          <p:cNvSpPr txBox="1"/>
          <p:nvPr/>
        </p:nvSpPr>
        <p:spPr>
          <a:xfrm>
            <a:off x="2133111" y="2348880"/>
            <a:ext cx="1459054" cy="307777"/>
          </a:xfrm>
          <a:prstGeom prst="rect">
            <a:avLst/>
          </a:prstGeom>
          <a:solidFill>
            <a:schemeClr val="bg2"/>
          </a:solidFill>
          <a:ln>
            <a:solidFill>
              <a:schemeClr val="tx1"/>
            </a:solidFill>
          </a:ln>
        </p:spPr>
        <p:txBody>
          <a:bodyPr wrap="none" rtlCol="0">
            <a:spAutoFit/>
          </a:bodyPr>
          <a:lstStyle/>
          <a:p>
            <a:r>
              <a:rPr lang="it-IT" sz="1400" b="1" dirty="0" smtClean="0"/>
              <a:t>Scenari realisti</a:t>
            </a:r>
            <a:endParaRPr lang="it-IT" sz="1400" b="1" dirty="0"/>
          </a:p>
        </p:txBody>
      </p:sp>
      <p:sp>
        <p:nvSpPr>
          <p:cNvPr id="8" name="CasellaDiTesto 7"/>
          <p:cNvSpPr txBox="1"/>
          <p:nvPr/>
        </p:nvSpPr>
        <p:spPr>
          <a:xfrm>
            <a:off x="2601936" y="4615285"/>
            <a:ext cx="1784463" cy="276999"/>
          </a:xfrm>
          <a:prstGeom prst="rect">
            <a:avLst/>
          </a:prstGeom>
          <a:noFill/>
        </p:spPr>
        <p:txBody>
          <a:bodyPr wrap="none" rtlCol="0">
            <a:spAutoFit/>
          </a:bodyPr>
          <a:lstStyle/>
          <a:p>
            <a:r>
              <a:rPr lang="it-IT" sz="1200" b="1" dirty="0" smtClean="0"/>
              <a:t>Numero di linee attive</a:t>
            </a:r>
            <a:endParaRPr lang="it-IT" sz="1200" b="1" dirty="0"/>
          </a:p>
        </p:txBody>
      </p:sp>
      <p:sp>
        <p:nvSpPr>
          <p:cNvPr id="14" name="CasellaDiTesto 13"/>
          <p:cNvSpPr txBox="1"/>
          <p:nvPr/>
        </p:nvSpPr>
        <p:spPr>
          <a:xfrm>
            <a:off x="8313661" y="4338286"/>
            <a:ext cx="2880917" cy="276999"/>
          </a:xfrm>
          <a:prstGeom prst="rect">
            <a:avLst/>
          </a:prstGeom>
          <a:noFill/>
        </p:spPr>
        <p:txBody>
          <a:bodyPr wrap="none" rtlCol="0">
            <a:spAutoFit/>
          </a:bodyPr>
          <a:lstStyle/>
          <a:p>
            <a:r>
              <a:rPr lang="it-IT" sz="1200" b="1" dirty="0" smtClean="0"/>
              <a:t>Flussi di cassa cumulati attualizzati</a:t>
            </a:r>
            <a:endParaRPr lang="it-IT" sz="1200" b="1" dirty="0"/>
          </a:p>
        </p:txBody>
      </p:sp>
    </p:spTree>
    <p:extLst>
      <p:ext uri="{BB962C8B-B14F-4D97-AF65-F5344CB8AC3E}">
        <p14:creationId xmlns:p14="http://schemas.microsoft.com/office/powerpoint/2010/main" val="772003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Integrale</Template>
  <TotalTime>3146</TotalTime>
  <Words>3569</Words>
  <Application>Microsoft Office PowerPoint</Application>
  <PresentationFormat>Personalizzato</PresentationFormat>
  <Paragraphs>386</Paragraphs>
  <Slides>25</Slides>
  <Notes>2</Notes>
  <HiddenSlides>0</HiddenSlides>
  <MMClips>0</MMClips>
  <ScaleCrop>false</ScaleCrop>
  <HeadingPairs>
    <vt:vector size="4" baseType="variant">
      <vt:variant>
        <vt:lpstr>Tema</vt:lpstr>
      </vt:variant>
      <vt:variant>
        <vt:i4>4</vt:i4>
      </vt:variant>
      <vt:variant>
        <vt:lpstr>Titoli diapositive</vt:lpstr>
      </vt:variant>
      <vt:variant>
        <vt:i4>25</vt:i4>
      </vt:variant>
    </vt:vector>
  </HeadingPairs>
  <TitlesOfParts>
    <vt:vector size="29" baseType="lpstr">
      <vt:lpstr>Office Theme</vt: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maurizio matteo decina</dc:creator>
  <cp:lastModifiedBy>maurizio matteo decina</cp:lastModifiedBy>
  <cp:revision>402</cp:revision>
  <dcterms:created xsi:type="dcterms:W3CDTF">2018-02-03T17:44:09Z</dcterms:created>
  <dcterms:modified xsi:type="dcterms:W3CDTF">2019-06-08T15:32:04Z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vt:i4>
  </property>
  <property fmtid="{D5CDD505-2E9C-101B-9397-08002B2CF9AE}" pid="8" name="PresentationFormat">
    <vt:lpwstr>Personalizzato</vt:lpwstr>
  </property>
  <property fmtid="{D5CDD505-2E9C-101B-9397-08002B2CF9AE}" pid="9" name="ScaleCrop">
    <vt:bool>false</vt:bool>
  </property>
  <property fmtid="{D5CDD505-2E9C-101B-9397-08002B2CF9AE}" pid="10" name="ShareDoc">
    <vt:bool>false</vt:bool>
  </property>
  <property fmtid="{D5CDD505-2E9C-101B-9397-08002B2CF9AE}" pid="11" name="Slides">
    <vt:i4>17</vt:i4>
  </property>
</Properties>
</file>